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64"/>
  </p:notesMasterIdLst>
  <p:sldIdLst>
    <p:sldId id="256" r:id="rId2"/>
    <p:sldId id="351" r:id="rId3"/>
    <p:sldId id="352" r:id="rId4"/>
    <p:sldId id="353" r:id="rId5"/>
    <p:sldId id="354" r:id="rId6"/>
    <p:sldId id="355" r:id="rId7"/>
    <p:sldId id="356" r:id="rId8"/>
    <p:sldId id="357" r:id="rId9"/>
    <p:sldId id="358" r:id="rId10"/>
    <p:sldId id="258" r:id="rId11"/>
    <p:sldId id="260" r:id="rId12"/>
    <p:sldId id="348" r:id="rId13"/>
    <p:sldId id="261" r:id="rId14"/>
    <p:sldId id="292" r:id="rId15"/>
    <p:sldId id="287" r:id="rId16"/>
    <p:sldId id="339" r:id="rId17"/>
    <p:sldId id="324" r:id="rId18"/>
    <p:sldId id="263" r:id="rId19"/>
    <p:sldId id="340" r:id="rId20"/>
    <p:sldId id="288" r:id="rId21"/>
    <p:sldId id="290" r:id="rId22"/>
    <p:sldId id="266" r:id="rId23"/>
    <p:sldId id="267" r:id="rId24"/>
    <p:sldId id="293" r:id="rId25"/>
    <p:sldId id="321" r:id="rId26"/>
    <p:sldId id="322" r:id="rId27"/>
    <p:sldId id="323" r:id="rId28"/>
    <p:sldId id="349" r:id="rId29"/>
    <p:sldId id="270" r:id="rId30"/>
    <p:sldId id="297" r:id="rId31"/>
    <p:sldId id="298" r:id="rId32"/>
    <p:sldId id="273" r:id="rId33"/>
    <p:sldId id="300" r:id="rId34"/>
    <p:sldId id="301" r:id="rId35"/>
    <p:sldId id="329" r:id="rId36"/>
    <p:sldId id="302" r:id="rId37"/>
    <p:sldId id="330" r:id="rId38"/>
    <p:sldId id="331" r:id="rId39"/>
    <p:sldId id="333" r:id="rId40"/>
    <p:sldId id="303" r:id="rId41"/>
    <p:sldId id="304" r:id="rId42"/>
    <p:sldId id="305" r:id="rId43"/>
    <p:sldId id="307" r:id="rId44"/>
    <p:sldId id="334" r:id="rId45"/>
    <p:sldId id="306" r:id="rId46"/>
    <p:sldId id="335" r:id="rId47"/>
    <p:sldId id="309" r:id="rId48"/>
    <p:sldId id="310" r:id="rId49"/>
    <p:sldId id="338" r:id="rId50"/>
    <p:sldId id="314" r:id="rId51"/>
    <p:sldId id="313" r:id="rId52"/>
    <p:sldId id="316" r:id="rId53"/>
    <p:sldId id="315" r:id="rId54"/>
    <p:sldId id="317" r:id="rId55"/>
    <p:sldId id="319" r:id="rId56"/>
    <p:sldId id="346" r:id="rId57"/>
    <p:sldId id="347" r:id="rId58"/>
    <p:sldId id="350" r:id="rId59"/>
    <p:sldId id="325" r:id="rId60"/>
    <p:sldId id="327" r:id="rId61"/>
    <p:sldId id="326" r:id="rId62"/>
    <p:sldId id="345" r:id="rId63"/>
  </p:sldIdLst>
  <p:sldSz cx="9144000" cy="6858000" type="screen4x3"/>
  <p:notesSz cx="7099300" cy="10234613"/>
  <p:defaultTextStyle>
    <a:defPPr>
      <a:defRPr lang="en-GB"/>
    </a:defPPr>
    <a:lvl1pPr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33CC"/>
    <a:srgbClr val="FFFF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60"/>
  </p:normalViewPr>
  <p:slideViewPr>
    <p:cSldViewPr snapToGrid="0">
      <p:cViewPr varScale="1">
        <p:scale>
          <a:sx n="73" d="100"/>
          <a:sy n="73" d="100"/>
        </p:scale>
        <p:origin x="-18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59" d="100"/>
          <a:sy n="59" d="100"/>
        </p:scale>
        <p:origin x="-1752" y="-72"/>
      </p:cViewPr>
      <p:guideLst>
        <p:guide orient="horz" pos="2987"/>
        <p:guide pos="228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a:effectLst/>
        </p:spPr>
        <p:txBody>
          <a:bodyPr wrap="none" lIns="95555" tIns="47777" rIns="95555" bIns="47777" anchor="ctr"/>
          <a:lstStyle/>
          <a:p>
            <a:pPr>
              <a:defRPr/>
            </a:pPr>
            <a:endParaRPr lang="fr-BE"/>
          </a:p>
        </p:txBody>
      </p:sp>
      <p:sp>
        <p:nvSpPr>
          <p:cNvPr id="3074"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5" name="AutoShape 3"/>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6" name="AutoShape 4"/>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7" name="Rectangle 5"/>
          <p:cNvSpPr>
            <a:spLocks noGrp="1" noChangeArrowheads="1"/>
          </p:cNvSpPr>
          <p:nvPr>
            <p:ph type="hdr"/>
          </p:nvPr>
        </p:nvSpPr>
        <p:spPr bwMode="auto">
          <a:xfrm>
            <a:off x="0"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078" name="Rectangle 6"/>
          <p:cNvSpPr>
            <a:spLocks noGrp="1" noChangeArrowheads="1"/>
          </p:cNvSpPr>
          <p:nvPr>
            <p:ph type="dt"/>
          </p:nvPr>
        </p:nvSpPr>
        <p:spPr bwMode="auto">
          <a:xfrm>
            <a:off x="4021138"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4824" name="Rectangle 7"/>
          <p:cNvSpPr>
            <a:spLocks noGrp="1" noRot="1" noChangeAspect="1" noChangeArrowheads="1"/>
          </p:cNvSpPr>
          <p:nvPr>
            <p:ph type="sldImg"/>
          </p:nvPr>
        </p:nvSpPr>
        <p:spPr bwMode="auto">
          <a:xfrm>
            <a:off x="992188" y="768350"/>
            <a:ext cx="5108575" cy="3832225"/>
          </a:xfrm>
          <a:prstGeom prst="rect">
            <a:avLst/>
          </a:prstGeom>
          <a:noFill/>
          <a:ln w="9525">
            <a:noFill/>
            <a:round/>
            <a:headEnd/>
            <a:tailEnd/>
          </a:ln>
        </p:spPr>
      </p:sp>
      <p:sp>
        <p:nvSpPr>
          <p:cNvPr id="3080" name="Rectangle 8"/>
          <p:cNvSpPr>
            <a:spLocks noGrp="1" noChangeArrowheads="1"/>
          </p:cNvSpPr>
          <p:nvPr>
            <p:ph type="body"/>
          </p:nvPr>
        </p:nvSpPr>
        <p:spPr bwMode="auto">
          <a:xfrm>
            <a:off x="709613" y="4862513"/>
            <a:ext cx="5673725" cy="45958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
        <p:nvSpPr>
          <p:cNvPr id="3081" name="Rectangle 9"/>
          <p:cNvSpPr>
            <a:spLocks noGrp="1" noChangeArrowheads="1"/>
          </p:cNvSpPr>
          <p:nvPr>
            <p:ph type="ftr"/>
          </p:nvPr>
        </p:nvSpPr>
        <p:spPr bwMode="auto">
          <a:xfrm>
            <a:off x="0"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082" name="Rectangle 10"/>
          <p:cNvSpPr>
            <a:spLocks noGrp="1" noChangeArrowheads="1"/>
          </p:cNvSpPr>
          <p:nvPr>
            <p:ph type="sldNum"/>
          </p:nvPr>
        </p:nvSpPr>
        <p:spPr bwMode="auto">
          <a:xfrm>
            <a:off x="4021138"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fld id="{D6B2D46C-41EF-48DA-B802-B75B0A845266}" type="slidenum">
              <a:rPr lang="en-GB"/>
              <a:pPr>
                <a:defRPr/>
              </a:pPr>
              <a:t>‹#›</a:t>
            </a:fld>
            <a:endParaRPr lang="en-GB"/>
          </a:p>
        </p:txBody>
      </p:sp>
    </p:spTree>
    <p:extLst>
      <p:ext uri="{BB962C8B-B14F-4D97-AF65-F5344CB8AC3E}">
        <p14:creationId xmlns:p14="http://schemas.microsoft.com/office/powerpoint/2010/main" xmlns="" val="124986149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78E49C9-554F-44DE-B614-7452F0115A43}" type="slidenum">
              <a:rPr lang="en-GB" smtClean="0"/>
              <a:pPr>
                <a:tabLst>
                  <a:tab pos="755650" algn="l"/>
                  <a:tab pos="1512888" algn="l"/>
                  <a:tab pos="2268538" algn="l"/>
                  <a:tab pos="3025775" algn="l"/>
                </a:tabLst>
              </a:pPr>
              <a:t>1</a:t>
            </a:fld>
            <a:endParaRPr lang="en-GB" smtClean="0"/>
          </a:p>
        </p:txBody>
      </p:sp>
      <p:sp>
        <p:nvSpPr>
          <p:cNvPr id="35843"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584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15</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16</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18</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19</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20</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21</a:t>
            </a:fld>
            <a:endParaRPr lang="en-GB"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22</a:t>
            </a:fld>
            <a:endParaRPr lang="en-GB"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23</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24</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25</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8F29098-6F88-43B0-908D-0C4038610987}" type="slidenum">
              <a:rPr lang="en-GB" smtClean="0"/>
              <a:pPr>
                <a:tabLst>
                  <a:tab pos="755650" algn="l"/>
                  <a:tab pos="1512888" algn="l"/>
                  <a:tab pos="2268538" algn="l"/>
                  <a:tab pos="3025775" algn="l"/>
                </a:tabLst>
              </a:pPr>
              <a:t>2</a:t>
            </a:fld>
            <a:endParaRPr lang="en-GB" smtClean="0"/>
          </a:p>
        </p:txBody>
      </p:sp>
      <p:sp>
        <p:nvSpPr>
          <p:cNvPr id="36867"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686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29</a:t>
            </a:fld>
            <a:endParaRPr lang="en-GB"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0D4B015-A395-49E1-8FEF-3CA916AB6FE0}" type="slidenum">
              <a:rPr lang="en-GB" smtClean="0"/>
              <a:pPr>
                <a:tabLst>
                  <a:tab pos="755650" algn="l"/>
                  <a:tab pos="1512888" algn="l"/>
                  <a:tab pos="2268538" algn="l"/>
                  <a:tab pos="3025775" algn="l"/>
                </a:tabLst>
              </a:pPr>
              <a:t>32</a:t>
            </a:fld>
            <a:endParaRPr lang="en-GB" smtClean="0"/>
          </a:p>
        </p:txBody>
      </p:sp>
      <p:sp>
        <p:nvSpPr>
          <p:cNvPr id="5325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325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50</a:t>
            </a:fld>
            <a:endParaRPr lang="en-GB"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59</a:t>
            </a:fld>
            <a:endParaRPr lang="en-GB"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FBFB09-963F-47C2-B12A-D82074E4D779}" type="slidenum">
              <a:rPr lang="en-GB" smtClean="0"/>
              <a:pPr>
                <a:tabLst>
                  <a:tab pos="755650" algn="l"/>
                  <a:tab pos="1512888" algn="l"/>
                  <a:tab pos="2268538" algn="l"/>
                  <a:tab pos="3025775" algn="l"/>
                </a:tabLst>
              </a:pPr>
              <a:t>3</a:t>
            </a:fld>
            <a:endParaRPr lang="en-GB" smtClean="0"/>
          </a:p>
        </p:txBody>
      </p:sp>
      <p:sp>
        <p:nvSpPr>
          <p:cNvPr id="3891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891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4</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6</a:t>
            </a:fld>
            <a:endParaRPr lang="en-GB"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9</a:t>
            </a:fld>
            <a:endParaRPr lang="en-GB"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10</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03A122-E99F-4BD1-9C5A-255E29D1F5A8}" type="slidenum">
              <a:rPr lang="en-GB" smtClean="0"/>
              <a:pPr>
                <a:tabLst>
                  <a:tab pos="755650" algn="l"/>
                  <a:tab pos="1512888" algn="l"/>
                  <a:tab pos="2268538" algn="l"/>
                  <a:tab pos="3025775" algn="l"/>
                </a:tabLst>
              </a:pPr>
              <a:t>11</a:t>
            </a:fld>
            <a:endParaRPr lang="en-GB" smtClean="0"/>
          </a:p>
        </p:txBody>
      </p:sp>
      <p:sp>
        <p:nvSpPr>
          <p:cNvPr id="3993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994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13</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1AE9F8-AF2F-4A37-AA76-062BB33E0F44}" type="datetimeFigureOut">
              <a:rPr lang="en-US" smtClean="0"/>
              <a:pPr/>
              <a:t>8/29/2013</a:t>
            </a:fld>
            <a:endParaRPr lang="en-US"/>
          </a:p>
        </p:txBody>
      </p:sp>
      <p:sp>
        <p:nvSpPr>
          <p:cNvPr id="5" name="Footer Placeholder 4"/>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p:txBody>
          <a:bodyPr/>
          <a:lstStyle/>
          <a:p>
            <a:fld id="{4B7FF774-416F-4ACD-822A-06B247A732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AE9F8-AF2F-4A37-AA76-062BB33E0F44}" type="datetimeFigureOut">
              <a:rPr lang="en-US" smtClean="0"/>
              <a:pPr/>
              <a:t>8/29/2013</a:t>
            </a:fld>
            <a:endParaRPr lang="en-US"/>
          </a:p>
        </p:txBody>
      </p:sp>
      <p:sp>
        <p:nvSpPr>
          <p:cNvPr id="5" name="Footer Placeholder 4"/>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p:txBody>
          <a:bodyPr/>
          <a:lstStyle/>
          <a:p>
            <a:fld id="{4B7FF774-416F-4ACD-822A-06B247A732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AE9F8-AF2F-4A37-AA76-062BB33E0F44}" type="datetimeFigureOut">
              <a:rPr lang="en-US" smtClean="0"/>
              <a:pPr/>
              <a:t>8/29/2013</a:t>
            </a:fld>
            <a:endParaRPr lang="en-US"/>
          </a:p>
        </p:txBody>
      </p:sp>
      <p:sp>
        <p:nvSpPr>
          <p:cNvPr id="5" name="Footer Placeholder 4"/>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p:txBody>
          <a:bodyPr/>
          <a:lstStyle/>
          <a:p>
            <a:fld id="{4B7FF774-416F-4ACD-822A-06B247A732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4838" cy="1139825"/>
          </a:xfrm>
        </p:spPr>
        <p:txBody>
          <a:bodyPr/>
          <a:lstStyle/>
          <a:p>
            <a:r>
              <a:rPr lang="en-US" smtClean="0"/>
              <a:t>Click to edit Master title style</a:t>
            </a:r>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31AE9F8-AF2F-4A37-AA76-062BB33E0F44}" type="datetimeFigureOut">
              <a:rPr lang="en-US" smtClean="0"/>
              <a:pPr/>
              <a:t>8/29/2013</a:t>
            </a:fld>
            <a:endParaRPr lang="en-US"/>
          </a:p>
        </p:txBody>
      </p:sp>
      <p:sp>
        <p:nvSpPr>
          <p:cNvPr id="5" name="Footer Placeholder 4"/>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p:txBody>
          <a:bodyPr/>
          <a:lstStyle/>
          <a:p>
            <a:fld id="{4B7FF774-416F-4ACD-822A-06B247A732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AE9F8-AF2F-4A37-AA76-062BB33E0F44}" type="datetimeFigureOut">
              <a:rPr lang="en-US" smtClean="0"/>
              <a:pPr/>
              <a:t>8/29/2013</a:t>
            </a:fld>
            <a:endParaRPr lang="en-US"/>
          </a:p>
        </p:txBody>
      </p:sp>
      <p:sp>
        <p:nvSpPr>
          <p:cNvPr id="5" name="Footer Placeholder 4"/>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p:txBody>
          <a:bodyPr/>
          <a:lstStyle/>
          <a:p>
            <a:fld id="{4B7FF774-416F-4ACD-822A-06B247A732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1AE9F8-AF2F-4A37-AA76-062BB33E0F44}" type="datetimeFigureOut">
              <a:rPr lang="en-US" smtClean="0"/>
              <a:pPr/>
              <a:t>8/29/2013</a:t>
            </a:fld>
            <a:endParaRPr lang="en-US"/>
          </a:p>
        </p:txBody>
      </p:sp>
      <p:sp>
        <p:nvSpPr>
          <p:cNvPr id="6" name="Footer Placeholder 5"/>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p:txBody>
          <a:bodyPr/>
          <a:lstStyle/>
          <a:p>
            <a:fld id="{4B7FF774-416F-4ACD-822A-06B247A732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1AE9F8-AF2F-4A37-AA76-062BB33E0F44}" type="datetimeFigureOut">
              <a:rPr lang="en-US" smtClean="0"/>
              <a:pPr/>
              <a:t>8/29/2013</a:t>
            </a:fld>
            <a:endParaRPr lang="en-US"/>
          </a:p>
        </p:txBody>
      </p:sp>
      <p:sp>
        <p:nvSpPr>
          <p:cNvPr id="8" name="Footer Placeholder 7"/>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9" name="Slide Number Placeholder 8"/>
          <p:cNvSpPr>
            <a:spLocks noGrp="1"/>
          </p:cNvSpPr>
          <p:nvPr>
            <p:ph type="sldNum" sz="quarter" idx="12"/>
          </p:nvPr>
        </p:nvSpPr>
        <p:spPr/>
        <p:txBody>
          <a:bodyPr/>
          <a:lstStyle/>
          <a:p>
            <a:fld id="{4B7FF774-416F-4ACD-822A-06B247A732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1AE9F8-AF2F-4A37-AA76-062BB33E0F44}" type="datetimeFigureOut">
              <a:rPr lang="en-US" smtClean="0"/>
              <a:pPr/>
              <a:t>8/29/2013</a:t>
            </a:fld>
            <a:endParaRPr lang="en-US"/>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5" name="Slide Number Placeholder 4"/>
          <p:cNvSpPr>
            <a:spLocks noGrp="1"/>
          </p:cNvSpPr>
          <p:nvPr>
            <p:ph type="sldNum" sz="quarter" idx="12"/>
          </p:nvPr>
        </p:nvSpPr>
        <p:spPr/>
        <p:txBody>
          <a:bodyPr/>
          <a:lstStyle/>
          <a:p>
            <a:fld id="{4B7FF774-416F-4ACD-822A-06B247A732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AE9F8-AF2F-4A37-AA76-062BB33E0F44}" type="datetimeFigureOut">
              <a:rPr lang="en-US" smtClean="0"/>
              <a:pPr/>
              <a:t>8/29/2013</a:t>
            </a:fld>
            <a:endParaRPr lang="en-US"/>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4" name="Slide Number Placeholder 3"/>
          <p:cNvSpPr>
            <a:spLocks noGrp="1"/>
          </p:cNvSpPr>
          <p:nvPr>
            <p:ph type="sldNum" sz="quarter" idx="12"/>
          </p:nvPr>
        </p:nvSpPr>
        <p:spPr/>
        <p:txBody>
          <a:bodyPr/>
          <a:lstStyle/>
          <a:p>
            <a:fld id="{4B7FF774-416F-4ACD-822A-06B247A732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AE9F8-AF2F-4A37-AA76-062BB33E0F44}" type="datetimeFigureOut">
              <a:rPr lang="en-US" smtClean="0"/>
              <a:pPr/>
              <a:t>8/29/2013</a:t>
            </a:fld>
            <a:endParaRPr lang="en-US"/>
          </a:p>
        </p:txBody>
      </p:sp>
      <p:sp>
        <p:nvSpPr>
          <p:cNvPr id="6" name="Footer Placeholder 5"/>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p:txBody>
          <a:bodyPr/>
          <a:lstStyle/>
          <a:p>
            <a:fld id="{4B7FF774-416F-4ACD-822A-06B247A732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AE9F8-AF2F-4A37-AA76-062BB33E0F44}" type="datetimeFigureOut">
              <a:rPr lang="en-US" smtClean="0"/>
              <a:pPr/>
              <a:t>8/29/2013</a:t>
            </a:fld>
            <a:endParaRPr lang="en-US"/>
          </a:p>
        </p:txBody>
      </p:sp>
      <p:sp>
        <p:nvSpPr>
          <p:cNvPr id="6" name="Footer Placeholder 5"/>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p:txBody>
          <a:bodyPr/>
          <a:lstStyle/>
          <a:p>
            <a:fld id="{4B7FF774-416F-4ACD-822A-06B247A732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6050" y="274638"/>
            <a:ext cx="5900750" cy="79690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4422"/>
            <a:ext cx="8229600" cy="50006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AE9F8-AF2F-4A37-AA76-062BB33E0F44}" type="datetimeFigureOut">
              <a:rPr lang="en-US" smtClean="0"/>
              <a:pPr/>
              <a:t>8/29/2013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FF774-416F-4ACD-822A-06B247A732BE}" type="slidenum">
              <a:rPr lang="en-US" smtClean="0"/>
              <a:pPr/>
              <a:t>‹#›</a:t>
            </a:fld>
            <a:endParaRPr lang="en-US"/>
          </a:p>
        </p:txBody>
      </p:sp>
      <p:pic>
        <p:nvPicPr>
          <p:cNvPr id="8" name="Picture 2" descr="Y:\5. Marcom\Logo\Latest Logo\gif\L_EscauxW_q.gif"/>
          <p:cNvPicPr>
            <a:picLocks noChangeAspect="1" noChangeArrowheads="1"/>
          </p:cNvPicPr>
          <p:nvPr userDrawn="1"/>
        </p:nvPicPr>
        <p:blipFill>
          <a:blip r:embed="rId14" cstate="print"/>
          <a:srcRect/>
          <a:stretch>
            <a:fillRect/>
          </a:stretch>
        </p:blipFill>
        <p:spPr bwMode="auto">
          <a:xfrm>
            <a:off x="571472" y="285728"/>
            <a:ext cx="2036064" cy="518160"/>
          </a:xfrm>
          <a:prstGeom prst="rect">
            <a:avLst/>
          </a:prstGeom>
          <a:noFill/>
        </p:spPr>
      </p:pic>
      <p:cxnSp>
        <p:nvCxnSpPr>
          <p:cNvPr id="10" name="Straight Connector 9"/>
          <p:cNvCxnSpPr/>
          <p:nvPr userDrawn="1"/>
        </p:nvCxnSpPr>
        <p:spPr>
          <a:xfrm>
            <a:off x="444843" y="1062681"/>
            <a:ext cx="8229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r" defTabSz="914400" rtl="0" eaLnBrk="1" latinLnBrk="0" hangingPunct="1">
        <a:spcBef>
          <a:spcPct val="0"/>
        </a:spcBef>
        <a:buNone/>
        <a:defRPr sz="32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7.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979613" y="3573463"/>
            <a:ext cx="5221287" cy="660400"/>
          </a:xfrm>
          <a:prstGeom prst="rect">
            <a:avLst/>
          </a:prstGeom>
          <a:noFill/>
          <a:ln w="9360">
            <a:solidFill>
              <a:srgbClr val="FFFFFF"/>
            </a:solidFill>
            <a:miter lim="800000"/>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The net.Console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User Manual</a:t>
            </a:r>
          </a:p>
        </p:txBody>
      </p:sp>
      <p:sp>
        <p:nvSpPr>
          <p:cNvPr id="3" name="Title 2"/>
          <p:cNvSpPr>
            <a:spLocks noGrp="1"/>
          </p:cNvSpPr>
          <p:nvPr>
            <p:ph type="ctrTitle"/>
          </p:nvPr>
        </p:nvSpPr>
        <p:spPr/>
        <p:txBody>
          <a:bodyPr/>
          <a:lstStyle/>
          <a:p>
            <a:r>
              <a:rPr lang="nl-BE" dirty="0"/>
              <a:t>n</a:t>
            </a:r>
            <a:r>
              <a:rPr lang="nl-BE" dirty="0" smtClean="0"/>
              <a:t>et.Console 3.3</a:t>
            </a:r>
            <a:endParaRPr lang="en-US" dirty="0"/>
          </a:p>
        </p:txBody>
      </p:sp>
      <p:sp>
        <p:nvSpPr>
          <p:cNvPr id="4" name="Subtitle 3"/>
          <p:cNvSpPr>
            <a:spLocks noGrp="1"/>
          </p:cNvSpPr>
          <p:nvPr>
            <p:ph type="subTitle" idx="1"/>
          </p:nvPr>
        </p:nvSpPr>
        <p:spPr/>
        <p:txBody>
          <a:bodyPr/>
          <a:lstStyle/>
          <a:p>
            <a:r>
              <a:rPr lang="nl-BE" dirty="0" smtClean="0"/>
              <a:t>User Guide</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Anatomy of the application</a:t>
            </a:r>
          </a:p>
        </p:txBody>
      </p:sp>
      <p:sp>
        <p:nvSpPr>
          <p:cNvPr id="5123" name="Rectangle 1"/>
          <p:cNvSpPr>
            <a:spLocks noGrp="1" noChangeArrowheads="1"/>
          </p:cNvSpPr>
          <p:nvPr>
            <p:ph type="subTitle" idx="1"/>
          </p:nvPr>
        </p:nvSpPr>
        <p:spPr/>
        <p:txBody>
          <a:bodyPr>
            <a:normAutofit/>
          </a:bodyPr>
          <a:lstStyle/>
          <a:p>
            <a:pPr algn="ctr" eaLnBrk="1" hangingPunct="1">
              <a:buFont typeface="Arial Black" pitchFamily="32"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dirty="0" smtClean="0"/>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288" y="1157735"/>
            <a:ext cx="8239417" cy="4915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71"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The screen layout – X900</a:t>
            </a:r>
          </a:p>
        </p:txBody>
      </p:sp>
      <p:pic>
        <p:nvPicPr>
          <p:cNvPr id="11" name="Picture 5"/>
          <p:cNvPicPr>
            <a:picLocks noChangeAspect="1" noChangeArrowheads="1"/>
          </p:cNvPicPr>
          <p:nvPr/>
        </p:nvPicPr>
        <p:blipFill rotWithShape="1">
          <a:blip r:embed="rId4" cstate="print"/>
          <a:srcRect l="-1" r="4224" b="17632"/>
          <a:stretch/>
        </p:blipFill>
        <p:spPr bwMode="auto">
          <a:xfrm>
            <a:off x="4572000" y="2007890"/>
            <a:ext cx="3924000" cy="2016000"/>
          </a:xfrm>
          <a:prstGeom prst="rect">
            <a:avLst/>
          </a:prstGeom>
          <a:noFill/>
          <a:ln w="9525">
            <a:solidFill>
              <a:schemeClr val="bg1">
                <a:lumMod val="95000"/>
              </a:schemeClr>
            </a:solidFill>
            <a:round/>
            <a:headEnd/>
            <a:tailEnd/>
          </a:ln>
        </p:spPr>
      </p:pic>
      <p:cxnSp>
        <p:nvCxnSpPr>
          <p:cNvPr id="21" name="Straight Arrow Connector 20"/>
          <p:cNvCxnSpPr/>
          <p:nvPr/>
        </p:nvCxnSpPr>
        <p:spPr>
          <a:xfrm>
            <a:off x="4572000" y="6399090"/>
            <a:ext cx="4007706" cy="0"/>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99136" y="6096878"/>
            <a:ext cx="1300356" cy="349968"/>
          </a:xfrm>
          <a:prstGeom prst="rect">
            <a:avLst/>
          </a:prstGeom>
          <a:noFill/>
        </p:spPr>
        <p:txBody>
          <a:bodyPr wrap="none" rtlCol="0">
            <a:spAutoFit/>
          </a:bodyPr>
          <a:lstStyle/>
          <a:p>
            <a:r>
              <a:rPr lang="nl-BE" dirty="0" smtClean="0">
                <a:solidFill>
                  <a:schemeClr val="bg1">
                    <a:lumMod val="50000"/>
                  </a:schemeClr>
                </a:solidFill>
              </a:rPr>
              <a:t>Right pane</a:t>
            </a:r>
            <a:endParaRPr lang="en-US" dirty="0">
              <a:solidFill>
                <a:schemeClr val="bg1">
                  <a:lumMod val="50000"/>
                </a:schemeClr>
              </a:solidFill>
            </a:endParaRPr>
          </a:p>
        </p:txBody>
      </p:sp>
      <p:cxnSp>
        <p:nvCxnSpPr>
          <p:cNvPr id="23" name="Straight Arrow Connector 22"/>
          <p:cNvCxnSpPr/>
          <p:nvPr/>
        </p:nvCxnSpPr>
        <p:spPr>
          <a:xfrm>
            <a:off x="364720" y="6399590"/>
            <a:ext cx="4207280" cy="0"/>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30264" y="6098965"/>
            <a:ext cx="1146468" cy="349968"/>
          </a:xfrm>
          <a:prstGeom prst="rect">
            <a:avLst/>
          </a:prstGeom>
          <a:noFill/>
        </p:spPr>
        <p:txBody>
          <a:bodyPr wrap="none" rtlCol="0">
            <a:spAutoFit/>
          </a:bodyPr>
          <a:lstStyle/>
          <a:p>
            <a:r>
              <a:rPr lang="nl-BE" dirty="0" smtClean="0">
                <a:solidFill>
                  <a:schemeClr val="bg1">
                    <a:lumMod val="50000"/>
                  </a:schemeClr>
                </a:solidFill>
              </a:rPr>
              <a:t>Left pane</a:t>
            </a:r>
            <a:endParaRPr lang="en-US" dirty="0">
              <a:solidFill>
                <a:schemeClr val="bg1">
                  <a:lumMod val="50000"/>
                </a:schemeClr>
              </a:solidFill>
            </a:endParaRPr>
          </a:p>
        </p:txBody>
      </p:sp>
      <p:sp>
        <p:nvSpPr>
          <p:cNvPr id="31" name="Footer Placeholder 2"/>
          <p:cNvSpPr>
            <a:spLocks noGrp="1"/>
          </p:cNvSpPr>
          <p:nvPr>
            <p:ph type="ftr" sz="quarter" idx="11"/>
          </p:nvPr>
        </p:nvSpPr>
        <p:spPr>
          <a:xfrm>
            <a:off x="3124200" y="6356350"/>
            <a:ext cx="2895600" cy="365125"/>
          </a:xfrm>
        </p:spPr>
        <p:txBody>
          <a:bodyPr/>
          <a:lstStyle/>
          <a:p>
            <a:pPr>
              <a:defRPr/>
            </a:pPr>
            <a:endParaRPr lang="fr-BE" dirty="0" smtClean="0"/>
          </a:p>
          <a:p>
            <a:pPr>
              <a:defRPr/>
            </a:pPr>
            <a:r>
              <a:rPr lang="fr-BE" dirty="0" smtClean="0"/>
              <a:t>www.escaux.com</a:t>
            </a:r>
            <a:endParaRPr lang="fr-B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The screen layout – </a:t>
            </a:r>
            <a:r>
              <a:rPr lang="nl-BE" dirty="0" smtClean="0"/>
              <a:t>X700</a:t>
            </a:r>
            <a:endParaRPr lang="fr-BE" dirty="0"/>
          </a:p>
        </p:txBody>
      </p:sp>
      <p:sp>
        <p:nvSpPr>
          <p:cNvPr id="5" name="Footer Placeholder 4"/>
          <p:cNvSpPr>
            <a:spLocks noGrp="1"/>
          </p:cNvSpPr>
          <p:nvPr>
            <p:ph type="ftr" sz="quarter" idx="11"/>
          </p:nvPr>
        </p:nvSpPr>
        <p:spPr/>
        <p:txBody>
          <a:bodyPr/>
          <a:lstStyle/>
          <a:p>
            <a:pPr>
              <a:defRPr/>
            </a:pPr>
            <a:endParaRPr lang="fr-BE" smtClean="0"/>
          </a:p>
          <a:p>
            <a:pPr>
              <a:defRPr/>
            </a:pPr>
            <a:r>
              <a:rPr lang="fr-BE" smtClean="0"/>
              <a:t>www.escaux.com</a:t>
            </a:r>
            <a:endParaRPr lang="fr-BE"/>
          </a:p>
        </p:txBody>
      </p:sp>
      <p:grpSp>
        <p:nvGrpSpPr>
          <p:cNvPr id="6" name="Group 5"/>
          <p:cNvGrpSpPr/>
          <p:nvPr/>
        </p:nvGrpSpPr>
        <p:grpSpPr>
          <a:xfrm>
            <a:off x="340288" y="1157735"/>
            <a:ext cx="8239417" cy="4915331"/>
            <a:chOff x="340288" y="1157735"/>
            <a:chExt cx="8239417" cy="4915331"/>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0288" y="1157735"/>
              <a:ext cx="8239417" cy="4915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1" t="4972" b="8873"/>
            <a:stretch/>
          </p:blipFill>
          <p:spPr bwMode="auto">
            <a:xfrm>
              <a:off x="414338" y="1364456"/>
              <a:ext cx="6915397" cy="410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7" name="Picture 5"/>
          <p:cNvPicPr>
            <a:picLocks noChangeAspect="1" noChangeArrowheads="1"/>
          </p:cNvPicPr>
          <p:nvPr/>
        </p:nvPicPr>
        <p:blipFill rotWithShape="1">
          <a:blip r:embed="rId4" cstate="print"/>
          <a:srcRect l="-1" r="4224" b="17632"/>
          <a:stretch/>
        </p:blipFill>
        <p:spPr bwMode="auto">
          <a:xfrm>
            <a:off x="4572000" y="2007890"/>
            <a:ext cx="3924000" cy="2016000"/>
          </a:xfrm>
          <a:prstGeom prst="rect">
            <a:avLst/>
          </a:prstGeom>
          <a:noFill/>
          <a:ln w="9525">
            <a:solidFill>
              <a:schemeClr val="bg1">
                <a:lumMod val="95000"/>
              </a:schemeClr>
            </a:solidFill>
            <a:round/>
            <a:headEnd/>
            <a:tailEnd/>
          </a:ln>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852" t="2" r="6382" b="-2"/>
          <a:stretch/>
        </p:blipFill>
        <p:spPr bwMode="auto">
          <a:xfrm>
            <a:off x="1200188" y="1234690"/>
            <a:ext cx="392906" cy="97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Straight Arrow Connector 8"/>
          <p:cNvCxnSpPr/>
          <p:nvPr/>
        </p:nvCxnSpPr>
        <p:spPr>
          <a:xfrm>
            <a:off x="4572000" y="6399090"/>
            <a:ext cx="4007706" cy="0"/>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99136" y="6096878"/>
            <a:ext cx="1300356" cy="349968"/>
          </a:xfrm>
          <a:prstGeom prst="rect">
            <a:avLst/>
          </a:prstGeom>
          <a:noFill/>
        </p:spPr>
        <p:txBody>
          <a:bodyPr wrap="none" rtlCol="0">
            <a:spAutoFit/>
          </a:bodyPr>
          <a:lstStyle/>
          <a:p>
            <a:r>
              <a:rPr lang="nl-BE" dirty="0" smtClean="0">
                <a:solidFill>
                  <a:schemeClr val="bg1">
                    <a:lumMod val="50000"/>
                  </a:schemeClr>
                </a:solidFill>
              </a:rPr>
              <a:t>Right pane</a:t>
            </a:r>
            <a:endParaRPr lang="en-US" dirty="0">
              <a:solidFill>
                <a:schemeClr val="bg1">
                  <a:lumMod val="50000"/>
                </a:schemeClr>
              </a:solidFill>
            </a:endParaRPr>
          </a:p>
        </p:txBody>
      </p:sp>
      <p:cxnSp>
        <p:nvCxnSpPr>
          <p:cNvPr id="12" name="Straight Arrow Connector 11"/>
          <p:cNvCxnSpPr/>
          <p:nvPr/>
        </p:nvCxnSpPr>
        <p:spPr>
          <a:xfrm>
            <a:off x="364720" y="6399590"/>
            <a:ext cx="4207280" cy="0"/>
          </a:xfrm>
          <a:prstGeom prst="straightConnector1">
            <a:avLst/>
          </a:prstGeom>
          <a:ln>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30264" y="6098965"/>
            <a:ext cx="1146468" cy="349968"/>
          </a:xfrm>
          <a:prstGeom prst="rect">
            <a:avLst/>
          </a:prstGeom>
          <a:noFill/>
        </p:spPr>
        <p:txBody>
          <a:bodyPr wrap="none" rtlCol="0">
            <a:spAutoFit/>
          </a:bodyPr>
          <a:lstStyle/>
          <a:p>
            <a:r>
              <a:rPr lang="nl-BE" dirty="0" smtClean="0">
                <a:solidFill>
                  <a:schemeClr val="bg1">
                    <a:lumMod val="50000"/>
                  </a:schemeClr>
                </a:solidFill>
              </a:rPr>
              <a:t>Left pane</a:t>
            </a:r>
            <a:endParaRPr lang="en-US" dirty="0">
              <a:solidFill>
                <a:schemeClr val="bg1">
                  <a:lumMod val="50000"/>
                </a:schemeClr>
              </a:solidFill>
            </a:endParaRPr>
          </a:p>
        </p:txBody>
      </p:sp>
    </p:spTree>
    <p:extLst>
      <p:ext uri="{BB962C8B-B14F-4D97-AF65-F5344CB8AC3E}">
        <p14:creationId xmlns:p14="http://schemas.microsoft.com/office/powerpoint/2010/main" xmlns="" val="3337612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3209"/>
          <a:stretch/>
        </p:blipFill>
        <p:spPr bwMode="auto">
          <a:xfrm>
            <a:off x="1792267" y="1405768"/>
            <a:ext cx="4608000" cy="485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196"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Left pane</a:t>
            </a:r>
          </a:p>
        </p:txBody>
      </p:sp>
      <p:sp>
        <p:nvSpPr>
          <p:cNvPr id="8" name="Footer Placeholder 3"/>
          <p:cNvSpPr>
            <a:spLocks noGrp="1"/>
          </p:cNvSpPr>
          <p:nvPr>
            <p:ph type="ftr" sz="quarter" idx="11"/>
          </p:nvPr>
        </p:nvSpPr>
        <p:spPr/>
        <p:txBody>
          <a:bodyPr/>
          <a:lstStyle/>
          <a:p>
            <a:pPr>
              <a:defRPr/>
            </a:pPr>
            <a:endParaRPr lang="fr-BE" dirty="0"/>
          </a:p>
          <a:p>
            <a:pPr>
              <a:defRPr/>
            </a:pPr>
            <a:r>
              <a:rPr lang="fr-BE" dirty="0"/>
              <a:t>www.escaux.com</a:t>
            </a:r>
          </a:p>
        </p:txBody>
      </p:sp>
      <p:sp>
        <p:nvSpPr>
          <p:cNvPr id="13" name="Rectangle 12"/>
          <p:cNvSpPr/>
          <p:nvPr/>
        </p:nvSpPr>
        <p:spPr>
          <a:xfrm>
            <a:off x="6507271" y="1641871"/>
            <a:ext cx="150938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dirty="0" smtClean="0">
                <a:solidFill>
                  <a:schemeClr val="bg1">
                    <a:lumMod val="50000"/>
                  </a:schemeClr>
                </a:solidFill>
              </a:rPr>
              <a:t>Control area</a:t>
            </a:r>
          </a:p>
        </p:txBody>
      </p:sp>
      <p:sp>
        <p:nvSpPr>
          <p:cNvPr id="15" name="Rectangle 14"/>
          <p:cNvSpPr/>
          <p:nvPr/>
        </p:nvSpPr>
        <p:spPr>
          <a:xfrm>
            <a:off x="6507272" y="2167963"/>
            <a:ext cx="2411260"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dirty="0" smtClean="0">
                <a:solidFill>
                  <a:schemeClr val="bg1">
                    <a:lumMod val="50000"/>
                  </a:schemeClr>
                </a:solidFill>
              </a:rPr>
              <a:t>Line Status area</a:t>
            </a:r>
          </a:p>
        </p:txBody>
      </p:sp>
      <p:sp>
        <p:nvSpPr>
          <p:cNvPr id="16" name="Rectangle 15"/>
          <p:cNvSpPr/>
          <p:nvPr/>
        </p:nvSpPr>
        <p:spPr>
          <a:xfrm>
            <a:off x="6507271" y="3270253"/>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chemeClr val="bg1">
                    <a:lumMod val="50000"/>
                  </a:schemeClr>
                </a:solidFill>
              </a:rPr>
              <a:t>Supervision area</a:t>
            </a:r>
          </a:p>
        </p:txBody>
      </p:sp>
      <p:sp>
        <p:nvSpPr>
          <p:cNvPr id="17" name="Rectangle 16"/>
          <p:cNvSpPr/>
          <p:nvPr/>
        </p:nvSpPr>
        <p:spPr>
          <a:xfrm>
            <a:off x="6507271" y="4848533"/>
            <a:ext cx="1684751"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chemeClr val="bg1">
                    <a:lumMod val="50000"/>
                  </a:schemeClr>
                </a:solidFill>
              </a:rPr>
              <a:t>Contacts area</a:t>
            </a:r>
            <a:endParaRPr lang="en-US" dirty="0" smtClean="0">
              <a:solidFill>
                <a:schemeClr val="bg1">
                  <a:lumMod val="50000"/>
                </a:schemeClr>
              </a:solidFill>
            </a:endParaRPr>
          </a:p>
        </p:txBody>
      </p:sp>
      <p:cxnSp>
        <p:nvCxnSpPr>
          <p:cNvPr id="19" name="Straight Arrow Connector 18"/>
          <p:cNvCxnSpPr/>
          <p:nvPr/>
        </p:nvCxnSpPr>
        <p:spPr>
          <a:xfrm rot="5400000">
            <a:off x="6300592" y="1803748"/>
            <a:ext cx="40083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171950" y="2323578"/>
            <a:ext cx="660998" cy="28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5729364" y="3424575"/>
            <a:ext cx="1560784" cy="75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5505983" y="5192832"/>
            <a:ext cx="1984581" cy="546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Handset or headset</a:t>
            </a:r>
            <a:endParaRPr lang="en-US" dirty="0"/>
          </a:p>
        </p:txBody>
      </p:sp>
      <p:sp>
        <p:nvSpPr>
          <p:cNvPr id="4" name="Content Placeholder 3"/>
          <p:cNvSpPr>
            <a:spLocks noGrp="1"/>
          </p:cNvSpPr>
          <p:nvPr>
            <p:ph idx="1"/>
          </p:nvPr>
        </p:nvSpPr>
        <p:spPr>
          <a:xfrm>
            <a:off x="457200" y="1214422"/>
            <a:ext cx="6933156" cy="5000660"/>
          </a:xfrm>
        </p:spPr>
        <p:txBody>
          <a:bodyPr/>
          <a:lstStyle/>
          <a:p>
            <a:r>
              <a:rPr lang="nl-BE" dirty="0" smtClean="0"/>
              <a:t>Working via headset or handset:</a:t>
            </a:r>
          </a:p>
          <a:p>
            <a:endParaRPr lang="nl-BE" dirty="0" smtClean="0"/>
          </a:p>
          <a:p>
            <a:r>
              <a:rPr lang="nl-BE" dirty="0" smtClean="0"/>
              <a:t>This feature is deprecated. Don’t use these buttons, they will be removed</a:t>
            </a:r>
            <a:endParaRPr lang="nl-BE" dirty="0"/>
          </a:p>
          <a:p>
            <a:endParaRPr lang="nl-BE" dirty="0" smtClean="0"/>
          </a:p>
          <a:p>
            <a:r>
              <a:rPr lang="nl-BE" dirty="0" smtClean="0"/>
              <a:t>You should now ask your administrator to configure this behavior for you. It is explained in the administration guide</a:t>
            </a:r>
          </a:p>
          <a:p>
            <a:pPr>
              <a:buNone/>
            </a:pPr>
            <a:endParaRPr lang="nl-BE" dirty="0" smtClean="0"/>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01379" name="Picture 3"/>
          <p:cNvPicPr>
            <a:picLocks noChangeAspect="1" noChangeArrowheads="1"/>
          </p:cNvPicPr>
          <p:nvPr/>
        </p:nvPicPr>
        <p:blipFill>
          <a:blip r:embed="rId2" cstate="print"/>
          <a:srcRect/>
          <a:stretch>
            <a:fillRect/>
          </a:stretch>
        </p:blipFill>
        <p:spPr bwMode="auto">
          <a:xfrm>
            <a:off x="6509775" y="1194214"/>
            <a:ext cx="1086953" cy="601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sp>
        <p:nvSpPr>
          <p:cNvPr id="8196"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Right pane</a:t>
            </a:r>
          </a:p>
        </p:txBody>
      </p:sp>
      <p:sp>
        <p:nvSpPr>
          <p:cNvPr id="8" name="Footer Placeholder 3"/>
          <p:cNvSpPr>
            <a:spLocks noGrp="1"/>
          </p:cNvSpPr>
          <p:nvPr>
            <p:ph type="ftr" sz="quarter" idx="11"/>
          </p:nvPr>
        </p:nvSpPr>
        <p:spPr/>
        <p:txBody>
          <a:bodyPr/>
          <a:lstStyle/>
          <a:p>
            <a:pPr>
              <a:defRPr/>
            </a:pPr>
            <a:endParaRPr lang="fr-BE" dirty="0"/>
          </a:p>
          <a:p>
            <a:pPr>
              <a:defRPr/>
            </a:pPr>
            <a:r>
              <a:rPr lang="fr-BE" dirty="0"/>
              <a:t>www.escaux.com</a:t>
            </a:r>
          </a:p>
        </p:txBody>
      </p:sp>
      <p:pic>
        <p:nvPicPr>
          <p:cNvPr id="13"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sp>
        <p:nvSpPr>
          <p:cNvPr id="14" name="Rectangle 13"/>
          <p:cNvSpPr/>
          <p:nvPr/>
        </p:nvSpPr>
        <p:spPr>
          <a:xfrm>
            <a:off x="5404981" y="2944576"/>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chemeClr val="bg1">
                    <a:lumMod val="50000"/>
                  </a:schemeClr>
                </a:solidFill>
              </a:rPr>
              <a:t>Web plugin area</a:t>
            </a:r>
          </a:p>
        </p:txBody>
      </p:sp>
      <p:cxnSp>
        <p:nvCxnSpPr>
          <p:cNvPr id="15" name="Straight Arrow Connector 14"/>
          <p:cNvCxnSpPr/>
          <p:nvPr/>
        </p:nvCxnSpPr>
        <p:spPr>
          <a:xfrm rot="5400000">
            <a:off x="3946890" y="3156956"/>
            <a:ext cx="290524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804379" y="5243583"/>
            <a:ext cx="119285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407069" y="4988406"/>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chemeClr val="bg1">
                    <a:lumMod val="50000"/>
                  </a:schemeClr>
                </a:solidFill>
              </a:rPr>
              <a:t>Speeddial area</a:t>
            </a:r>
          </a:p>
        </p:txBody>
      </p:sp>
      <p:sp>
        <p:nvSpPr>
          <p:cNvPr id="22" name="Rectangular Callout 21"/>
          <p:cNvSpPr/>
          <p:nvPr/>
        </p:nvSpPr>
        <p:spPr>
          <a:xfrm>
            <a:off x="6227526" y="5824602"/>
            <a:ext cx="1751553" cy="356993"/>
          </a:xfrm>
          <a:prstGeom prst="wedgeRectCallout">
            <a:avLst>
              <a:gd name="adj1" fmla="val -104269"/>
              <a:gd name="adj2" fmla="val -176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Mini-toolbar</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Web component focus</a:t>
            </a:r>
          </a:p>
        </p:txBody>
      </p:sp>
      <p:sp>
        <p:nvSpPr>
          <p:cNvPr id="20" name="Content Placeholder 19"/>
          <p:cNvSpPr>
            <a:spLocks noGrp="1"/>
          </p:cNvSpPr>
          <p:nvPr>
            <p:ph idx="1"/>
          </p:nvPr>
        </p:nvSpPr>
        <p:spPr>
          <a:xfrm>
            <a:off x="457200" y="5010410"/>
            <a:ext cx="8229600" cy="1204671"/>
          </a:xfrm>
        </p:spPr>
        <p:txBody>
          <a:bodyPr>
            <a:normAutofit fontScale="62500" lnSpcReduction="20000"/>
          </a:bodyPr>
          <a:lstStyle/>
          <a:p>
            <a:r>
              <a:rPr lang="nl-BE" dirty="0" smtClean="0"/>
              <a:t>Keyboard entries can either be captured by the net.Console or by the web component.</a:t>
            </a:r>
          </a:p>
          <a:p>
            <a:r>
              <a:rPr lang="nl-BE" dirty="0" smtClean="0"/>
              <a:t>The web component will grab all keyboard shortcuts if it has focus, as indicated by a red border.</a:t>
            </a:r>
          </a:p>
        </p:txBody>
      </p:sp>
      <p:sp>
        <p:nvSpPr>
          <p:cNvPr id="8" name="Footer Placeholder 3"/>
          <p:cNvSpPr>
            <a:spLocks noGrp="1"/>
          </p:cNvSpPr>
          <p:nvPr>
            <p:ph type="ftr" sz="quarter" idx="11"/>
          </p:nvPr>
        </p:nvSpPr>
        <p:spPr/>
        <p:txBody>
          <a:bodyPr/>
          <a:lstStyle/>
          <a:p>
            <a:pPr>
              <a:defRPr/>
            </a:pPr>
            <a:endParaRPr lang="fr-BE" dirty="0"/>
          </a:p>
          <a:p>
            <a:pPr>
              <a:defRPr/>
            </a:pPr>
            <a:r>
              <a:rPr lang="fr-BE" dirty="0"/>
              <a:t>www.escaux.com</a:t>
            </a:r>
          </a:p>
        </p:txBody>
      </p:sp>
      <p:grpSp>
        <p:nvGrpSpPr>
          <p:cNvPr id="11" name="Group 10"/>
          <p:cNvGrpSpPr/>
          <p:nvPr/>
        </p:nvGrpSpPr>
        <p:grpSpPr>
          <a:xfrm>
            <a:off x="588725" y="1160996"/>
            <a:ext cx="3858015" cy="3824364"/>
            <a:chOff x="839245" y="1160995"/>
            <a:chExt cx="4459266" cy="4851497"/>
          </a:xfrm>
        </p:grpSpPr>
        <p:pic>
          <p:nvPicPr>
            <p:cNvPr id="10"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grpSp>
        <p:nvGrpSpPr>
          <p:cNvPr id="12" name="Group 11"/>
          <p:cNvGrpSpPr/>
          <p:nvPr/>
        </p:nvGrpSpPr>
        <p:grpSpPr>
          <a:xfrm>
            <a:off x="4749453" y="1163083"/>
            <a:ext cx="3858015" cy="3824364"/>
            <a:chOff x="839245" y="1160995"/>
            <a:chExt cx="4459266" cy="4851497"/>
          </a:xfrm>
        </p:grpSpPr>
        <p:pic>
          <p:nvPicPr>
            <p:cNvPr id="16"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7"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sp>
        <p:nvSpPr>
          <p:cNvPr id="19" name="Rectangle 18"/>
          <p:cNvSpPr/>
          <p:nvPr/>
        </p:nvSpPr>
        <p:spPr>
          <a:xfrm>
            <a:off x="4776716" y="1562670"/>
            <a:ext cx="3794078" cy="224505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ular Callout 22"/>
          <p:cNvSpPr/>
          <p:nvPr/>
        </p:nvSpPr>
        <p:spPr>
          <a:xfrm>
            <a:off x="6186480" y="2056355"/>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Focus on web component</a:t>
            </a:r>
            <a:endParaRPr lang="en-US" dirty="0"/>
          </a:p>
        </p:txBody>
      </p:sp>
      <p:sp>
        <p:nvSpPr>
          <p:cNvPr id="24" name="Rectangular Callout 23"/>
          <p:cNvSpPr/>
          <p:nvPr/>
        </p:nvSpPr>
        <p:spPr>
          <a:xfrm>
            <a:off x="1766880" y="2897686"/>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Focus on main application</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Mini-toolbar</a:t>
            </a:r>
            <a:endParaRPr lang="en-US" dirty="0"/>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3186" name="Picture 2"/>
          <p:cNvPicPr>
            <a:picLocks noChangeAspect="1" noChangeArrowheads="1"/>
          </p:cNvPicPr>
          <p:nvPr/>
        </p:nvPicPr>
        <p:blipFill>
          <a:blip r:embed="rId2" cstate="print"/>
          <a:srcRect/>
          <a:stretch>
            <a:fillRect/>
          </a:stretch>
        </p:blipFill>
        <p:spPr bwMode="auto">
          <a:xfrm>
            <a:off x="2829251" y="2890057"/>
            <a:ext cx="3571549" cy="714310"/>
          </a:xfrm>
          <a:prstGeom prst="rect">
            <a:avLst/>
          </a:prstGeom>
          <a:noFill/>
          <a:ln w="9525">
            <a:noFill/>
            <a:miter lim="800000"/>
            <a:headEnd/>
            <a:tailEnd/>
          </a:ln>
        </p:spPr>
      </p:pic>
      <p:sp>
        <p:nvSpPr>
          <p:cNvPr id="5" name="Rectangular Callout 4"/>
          <p:cNvSpPr/>
          <p:nvPr/>
        </p:nvSpPr>
        <p:spPr>
          <a:xfrm>
            <a:off x="1649971" y="1490596"/>
            <a:ext cx="1732056" cy="546779"/>
          </a:xfrm>
          <a:prstGeom prst="wedgeRectCallout">
            <a:avLst>
              <a:gd name="adj1" fmla="val 42157"/>
              <a:gd name="adj2" fmla="val 1872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Documentation</a:t>
            </a:r>
            <a:endParaRPr lang="en-US" dirty="0"/>
          </a:p>
        </p:txBody>
      </p:sp>
      <p:sp>
        <p:nvSpPr>
          <p:cNvPr id="6" name="Rectangular Callout 5"/>
          <p:cNvSpPr/>
          <p:nvPr/>
        </p:nvSpPr>
        <p:spPr>
          <a:xfrm>
            <a:off x="2541407" y="3960311"/>
            <a:ext cx="1732056" cy="524006"/>
          </a:xfrm>
          <a:prstGeom prst="wedgeRectCallout">
            <a:avLst>
              <a:gd name="adj1" fmla="val 30586"/>
              <a:gd name="adj2" fmla="val -1322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Preferences</a:t>
            </a:r>
          </a:p>
        </p:txBody>
      </p:sp>
      <p:sp>
        <p:nvSpPr>
          <p:cNvPr id="7" name="Rectangular Callout 6"/>
          <p:cNvSpPr/>
          <p:nvPr/>
        </p:nvSpPr>
        <p:spPr>
          <a:xfrm>
            <a:off x="3921358" y="4701435"/>
            <a:ext cx="1732056" cy="524006"/>
          </a:xfrm>
          <a:prstGeom prst="wedgeRectCallout">
            <a:avLst>
              <a:gd name="adj1" fmla="val 36372"/>
              <a:gd name="adj2" fmla="val -2732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Send bug report</a:t>
            </a:r>
          </a:p>
        </p:txBody>
      </p:sp>
      <p:sp>
        <p:nvSpPr>
          <p:cNvPr id="8" name="Rectangular Callout 7"/>
          <p:cNvSpPr/>
          <p:nvPr/>
        </p:nvSpPr>
        <p:spPr>
          <a:xfrm>
            <a:off x="3731379" y="1505210"/>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Sync contacts</a:t>
            </a:r>
            <a:endParaRPr lang="en-US" dirty="0"/>
          </a:p>
        </p:txBody>
      </p:sp>
      <p:sp>
        <p:nvSpPr>
          <p:cNvPr id="9" name="Rectangular Callout 8"/>
          <p:cNvSpPr/>
          <p:nvPr/>
        </p:nvSpPr>
        <p:spPr>
          <a:xfrm>
            <a:off x="5787735" y="1352810"/>
            <a:ext cx="2053558" cy="701267"/>
          </a:xfrm>
          <a:prstGeom prst="wedgeRectCallout">
            <a:avLst>
              <a:gd name="adj1" fmla="val -36558"/>
              <a:gd name="adj2" fmla="val 17291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Server connection status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Control area</a:t>
            </a:r>
          </a:p>
        </p:txBody>
      </p:sp>
      <p:sp>
        <p:nvSpPr>
          <p:cNvPr id="25" name="Footer Placeholder 3"/>
          <p:cNvSpPr>
            <a:spLocks noGrp="1"/>
          </p:cNvSpPr>
          <p:nvPr>
            <p:ph type="ftr" sz="quarter" idx="11"/>
          </p:nvPr>
        </p:nvSpPr>
        <p:spPr/>
        <p:txBody>
          <a:bodyPr/>
          <a:lstStyle/>
          <a:p>
            <a:pPr>
              <a:defRPr/>
            </a:pPr>
            <a:endParaRPr lang="fr-BE" dirty="0"/>
          </a:p>
          <a:p>
            <a:pPr>
              <a:defRPr/>
            </a:pPr>
            <a:r>
              <a:rPr lang="fr-BE" dirty="0"/>
              <a:t>www.escaux.com</a:t>
            </a:r>
          </a:p>
        </p:txBody>
      </p:sp>
      <p:sp>
        <p:nvSpPr>
          <p:cNvPr id="10243" name="Rectangle 1"/>
          <p:cNvSpPr>
            <a:spLocks noGrp="1" noChangeArrowheads="1"/>
          </p:cNvSpPr>
          <p:nvPr>
            <p:ph idx="4294967295"/>
          </p:nvPr>
        </p:nvSpPr>
        <p:spPr>
          <a:xfrm>
            <a:off x="463529" y="1227943"/>
            <a:ext cx="8567737" cy="3527425"/>
          </a:xfrm>
        </p:spPr>
        <p:txBody>
          <a:bodyPr/>
          <a:lstStyle/>
          <a:p>
            <a:pPr marL="338138" indent="-33813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nl-BE" dirty="0" smtClean="0"/>
              <a:t>The different control keys are contextual</a:t>
            </a:r>
          </a:p>
          <a:p>
            <a:pPr marL="738188" lvl="1" indent="-28098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nl-BE" sz="1800" dirty="0" smtClean="0"/>
              <a:t>Only the colored keys are functional</a:t>
            </a:r>
          </a:p>
        </p:txBody>
      </p:sp>
      <p:pic>
        <p:nvPicPr>
          <p:cNvPr id="10269" name="Picture 29"/>
          <p:cNvPicPr>
            <a:picLocks noChangeAspect="1" noChangeArrowheads="1"/>
          </p:cNvPicPr>
          <p:nvPr/>
        </p:nvPicPr>
        <p:blipFill>
          <a:blip r:embed="rId3" cstate="print"/>
          <a:srcRect/>
          <a:stretch>
            <a:fillRect/>
          </a:stretch>
        </p:blipFill>
        <p:spPr bwMode="auto">
          <a:xfrm>
            <a:off x="177255" y="3804778"/>
            <a:ext cx="8757867" cy="78392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8" name="Rectangular Callout 47"/>
          <p:cNvSpPr/>
          <p:nvPr/>
        </p:nvSpPr>
        <p:spPr>
          <a:xfrm>
            <a:off x="187891" y="5014586"/>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Accept</a:t>
            </a:r>
            <a:endParaRPr lang="en-US" dirty="0"/>
          </a:p>
        </p:txBody>
      </p:sp>
      <p:sp>
        <p:nvSpPr>
          <p:cNvPr id="49" name="Rectangular Callout 48"/>
          <p:cNvSpPr/>
          <p:nvPr/>
        </p:nvSpPr>
        <p:spPr>
          <a:xfrm>
            <a:off x="853859" y="2574099"/>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Terminate</a:t>
            </a:r>
            <a:endParaRPr lang="en-US" dirty="0"/>
          </a:p>
        </p:txBody>
      </p:sp>
      <p:sp>
        <p:nvSpPr>
          <p:cNvPr id="50" name="Rectangular Callout 49"/>
          <p:cNvSpPr/>
          <p:nvPr/>
        </p:nvSpPr>
        <p:spPr>
          <a:xfrm>
            <a:off x="2321492" y="2576186"/>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Transfer</a:t>
            </a:r>
            <a:endParaRPr lang="en-US" dirty="0"/>
          </a:p>
        </p:txBody>
      </p:sp>
      <p:sp>
        <p:nvSpPr>
          <p:cNvPr id="51" name="Rectangular Callout 50"/>
          <p:cNvSpPr/>
          <p:nvPr/>
        </p:nvSpPr>
        <p:spPr>
          <a:xfrm>
            <a:off x="3576182" y="2578274"/>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Directed</a:t>
            </a:r>
          </a:p>
          <a:p>
            <a:pPr algn="ctr"/>
            <a:r>
              <a:rPr lang="nl-BE" dirty="0" smtClean="0"/>
              <a:t>Park</a:t>
            </a:r>
            <a:endParaRPr lang="en-US" dirty="0"/>
          </a:p>
        </p:txBody>
      </p:sp>
      <p:sp>
        <p:nvSpPr>
          <p:cNvPr id="52" name="Rectangular Callout 51"/>
          <p:cNvSpPr/>
          <p:nvPr/>
        </p:nvSpPr>
        <p:spPr>
          <a:xfrm>
            <a:off x="4880977" y="2580361"/>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Camp</a:t>
            </a:r>
            <a:endParaRPr lang="en-US" dirty="0"/>
          </a:p>
        </p:txBody>
      </p:sp>
      <p:sp>
        <p:nvSpPr>
          <p:cNvPr id="53" name="Rectangular Callout 52"/>
          <p:cNvSpPr/>
          <p:nvPr/>
        </p:nvSpPr>
        <p:spPr>
          <a:xfrm>
            <a:off x="6336084" y="2582448"/>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pause</a:t>
            </a:r>
            <a:endParaRPr lang="en-US" dirty="0"/>
          </a:p>
        </p:txBody>
      </p:sp>
      <p:sp>
        <p:nvSpPr>
          <p:cNvPr id="54" name="Rectangular Callout 53"/>
          <p:cNvSpPr/>
          <p:nvPr/>
        </p:nvSpPr>
        <p:spPr>
          <a:xfrm>
            <a:off x="7778665" y="2572009"/>
            <a:ext cx="1127342" cy="826718"/>
          </a:xfrm>
          <a:prstGeom prst="wedgeRectCallout">
            <a:avLst>
              <a:gd name="adj1" fmla="val 4167"/>
              <a:gd name="adj2" fmla="val 9280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Personal</a:t>
            </a:r>
          </a:p>
          <a:p>
            <a:pPr algn="ctr"/>
            <a:r>
              <a:rPr lang="nl-BE" dirty="0" smtClean="0"/>
              <a:t>Queue</a:t>
            </a:r>
            <a:endParaRPr lang="en-US" dirty="0"/>
          </a:p>
        </p:txBody>
      </p:sp>
      <p:sp>
        <p:nvSpPr>
          <p:cNvPr id="55" name="Rectangular Callout 54"/>
          <p:cNvSpPr/>
          <p:nvPr/>
        </p:nvSpPr>
        <p:spPr>
          <a:xfrm>
            <a:off x="1630472" y="5016673"/>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Hold</a:t>
            </a:r>
            <a:endParaRPr lang="en-US" dirty="0"/>
          </a:p>
        </p:txBody>
      </p:sp>
      <p:sp>
        <p:nvSpPr>
          <p:cNvPr id="56" name="Rectangular Callout 55"/>
          <p:cNvSpPr/>
          <p:nvPr/>
        </p:nvSpPr>
        <p:spPr>
          <a:xfrm>
            <a:off x="2972844" y="5006234"/>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Park</a:t>
            </a:r>
            <a:endParaRPr lang="en-US" dirty="0"/>
          </a:p>
        </p:txBody>
      </p:sp>
      <p:sp>
        <p:nvSpPr>
          <p:cNvPr id="57" name="Rectangular Callout 56"/>
          <p:cNvSpPr/>
          <p:nvPr/>
        </p:nvSpPr>
        <p:spPr>
          <a:xfrm>
            <a:off x="4265113" y="5008321"/>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Chain</a:t>
            </a:r>
            <a:endParaRPr lang="en-US" dirty="0"/>
          </a:p>
        </p:txBody>
      </p:sp>
      <p:sp>
        <p:nvSpPr>
          <p:cNvPr id="58" name="Rectangular Callout 57"/>
          <p:cNvSpPr/>
          <p:nvPr/>
        </p:nvSpPr>
        <p:spPr>
          <a:xfrm>
            <a:off x="5720220" y="5010408"/>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Logout</a:t>
            </a:r>
            <a:endParaRPr lang="en-US" dirty="0"/>
          </a:p>
        </p:txBody>
      </p:sp>
      <p:sp>
        <p:nvSpPr>
          <p:cNvPr id="59" name="Rectangular Callout 58"/>
          <p:cNvSpPr/>
          <p:nvPr/>
        </p:nvSpPr>
        <p:spPr>
          <a:xfrm>
            <a:off x="7250483" y="5012495"/>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General</a:t>
            </a:r>
          </a:p>
          <a:p>
            <a:pPr algn="ctr"/>
            <a:r>
              <a:rPr lang="nl-BE" dirty="0" smtClean="0"/>
              <a:t>Queue</a:t>
            </a:r>
            <a:endParaRPr lang="en-US"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83219" y="3804778"/>
            <a:ext cx="3222788" cy="783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Control area</a:t>
            </a:r>
          </a:p>
        </p:txBody>
      </p:sp>
      <p:sp>
        <p:nvSpPr>
          <p:cNvPr id="25" name="Footer Placeholder 3"/>
          <p:cNvSpPr>
            <a:spLocks noGrp="1"/>
          </p:cNvSpPr>
          <p:nvPr>
            <p:ph type="ftr" sz="quarter" idx="11"/>
          </p:nvPr>
        </p:nvSpPr>
        <p:spPr/>
        <p:txBody>
          <a:bodyPr/>
          <a:lstStyle/>
          <a:p>
            <a:pPr>
              <a:defRPr/>
            </a:pPr>
            <a:endParaRPr lang="fr-BE" dirty="0"/>
          </a:p>
          <a:p>
            <a:pPr>
              <a:defRPr/>
            </a:pPr>
            <a:r>
              <a:rPr lang="fr-BE" dirty="0"/>
              <a:t>www.escaux.com</a:t>
            </a:r>
          </a:p>
        </p:txBody>
      </p:sp>
      <p:sp>
        <p:nvSpPr>
          <p:cNvPr id="10243" name="Rectangle 1"/>
          <p:cNvSpPr>
            <a:spLocks noGrp="1" noChangeArrowheads="1"/>
          </p:cNvSpPr>
          <p:nvPr>
            <p:ph idx="4294967295"/>
          </p:nvPr>
        </p:nvSpPr>
        <p:spPr>
          <a:xfrm>
            <a:off x="463529" y="1227943"/>
            <a:ext cx="8567737" cy="3527425"/>
          </a:xfrm>
        </p:spPr>
        <p:txBody>
          <a:bodyPr/>
          <a:lstStyle/>
          <a:p>
            <a:pPr marL="338138" indent="-33813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nl-BE" dirty="0" smtClean="0"/>
              <a:t>The color of the queue changes with the number of waiting calls</a:t>
            </a:r>
            <a:endParaRPr lang="nl-BE" sz="1800" dirty="0" smtClean="0"/>
          </a:p>
        </p:txBody>
      </p:sp>
      <p:sp>
        <p:nvSpPr>
          <p:cNvPr id="23" name="TextBox 22"/>
          <p:cNvSpPr txBox="1"/>
          <p:nvPr/>
        </p:nvSpPr>
        <p:spPr>
          <a:xfrm>
            <a:off x="5182935" y="2271282"/>
            <a:ext cx="838691" cy="349968"/>
          </a:xfrm>
          <a:prstGeom prst="rect">
            <a:avLst/>
          </a:prstGeom>
          <a:noFill/>
        </p:spPr>
        <p:txBody>
          <a:bodyPr wrap="none" rtlCol="0">
            <a:spAutoFit/>
          </a:bodyPr>
          <a:lstStyle/>
          <a:p>
            <a:r>
              <a:rPr lang="nl-BE" dirty="0" smtClean="0">
                <a:solidFill>
                  <a:schemeClr val="tx1">
                    <a:lumMod val="50000"/>
                    <a:lumOff val="50000"/>
                  </a:schemeClr>
                </a:solidFill>
              </a:rPr>
              <a:t>0 calls</a:t>
            </a:r>
            <a:endParaRPr lang="en-US" dirty="0">
              <a:solidFill>
                <a:schemeClr val="tx1">
                  <a:lumMod val="50000"/>
                  <a:lumOff val="50000"/>
                </a:schemeClr>
              </a:solidFill>
            </a:endParaRPr>
          </a:p>
        </p:txBody>
      </p:sp>
      <p:sp>
        <p:nvSpPr>
          <p:cNvPr id="24" name="TextBox 23"/>
          <p:cNvSpPr txBox="1"/>
          <p:nvPr/>
        </p:nvSpPr>
        <p:spPr>
          <a:xfrm>
            <a:off x="4721270" y="3400712"/>
            <a:ext cx="1300356" cy="349968"/>
          </a:xfrm>
          <a:prstGeom prst="rect">
            <a:avLst/>
          </a:prstGeom>
          <a:noFill/>
        </p:spPr>
        <p:txBody>
          <a:bodyPr wrap="none" rtlCol="0">
            <a:spAutoFit/>
          </a:bodyPr>
          <a:lstStyle/>
          <a:p>
            <a:r>
              <a:rPr lang="nl-BE" dirty="0" smtClean="0">
                <a:solidFill>
                  <a:schemeClr val="tx1">
                    <a:lumMod val="50000"/>
                    <a:lumOff val="50000"/>
                  </a:schemeClr>
                </a:solidFill>
              </a:rPr>
              <a:t>1 or 2 calls</a:t>
            </a:r>
            <a:endParaRPr lang="en-US" dirty="0">
              <a:solidFill>
                <a:schemeClr val="tx1">
                  <a:lumMod val="50000"/>
                  <a:lumOff val="50000"/>
                </a:schemeClr>
              </a:solidFill>
            </a:endParaRPr>
          </a:p>
        </p:txBody>
      </p:sp>
      <p:sp>
        <p:nvSpPr>
          <p:cNvPr id="26" name="TextBox 25"/>
          <p:cNvSpPr txBox="1"/>
          <p:nvPr/>
        </p:nvSpPr>
        <p:spPr>
          <a:xfrm>
            <a:off x="4721270" y="4379830"/>
            <a:ext cx="1300356" cy="349968"/>
          </a:xfrm>
          <a:prstGeom prst="rect">
            <a:avLst/>
          </a:prstGeom>
          <a:noFill/>
        </p:spPr>
        <p:txBody>
          <a:bodyPr wrap="none" rtlCol="0">
            <a:spAutoFit/>
          </a:bodyPr>
          <a:lstStyle/>
          <a:p>
            <a:r>
              <a:rPr lang="nl-BE" dirty="0" smtClean="0">
                <a:solidFill>
                  <a:schemeClr val="tx1">
                    <a:lumMod val="50000"/>
                    <a:lumOff val="50000"/>
                  </a:schemeClr>
                </a:solidFill>
              </a:rPr>
              <a:t>3 or 4 calls</a:t>
            </a:r>
            <a:endParaRPr lang="en-US" dirty="0">
              <a:solidFill>
                <a:schemeClr val="tx1">
                  <a:lumMod val="50000"/>
                  <a:lumOff val="50000"/>
                </a:schemeClr>
              </a:solidFill>
            </a:endParaRPr>
          </a:p>
        </p:txBody>
      </p:sp>
      <p:sp>
        <p:nvSpPr>
          <p:cNvPr id="27" name="TextBox 26"/>
          <p:cNvSpPr txBox="1"/>
          <p:nvPr/>
        </p:nvSpPr>
        <p:spPr>
          <a:xfrm>
            <a:off x="4323725" y="5492559"/>
            <a:ext cx="1697901" cy="349968"/>
          </a:xfrm>
          <a:prstGeom prst="rect">
            <a:avLst/>
          </a:prstGeom>
          <a:noFill/>
        </p:spPr>
        <p:txBody>
          <a:bodyPr wrap="none" rtlCol="0">
            <a:spAutoFit/>
          </a:bodyPr>
          <a:lstStyle/>
          <a:p>
            <a:r>
              <a:rPr lang="nl-BE" dirty="0" smtClean="0">
                <a:solidFill>
                  <a:schemeClr val="tx1">
                    <a:lumMod val="50000"/>
                    <a:lumOff val="50000"/>
                  </a:schemeClr>
                </a:solidFill>
              </a:rPr>
              <a:t>5 or more calls</a:t>
            </a:r>
            <a:endParaRPr lang="en-US" dirty="0">
              <a:solidFill>
                <a:schemeClr val="tx1">
                  <a:lumMod val="50000"/>
                  <a:lumOff val="50000"/>
                </a:schemeClr>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2282" y="1982354"/>
            <a:ext cx="2201971" cy="927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up 2"/>
          <p:cNvGrpSpPr/>
          <p:nvPr/>
        </p:nvGrpSpPr>
        <p:grpSpPr>
          <a:xfrm>
            <a:off x="6162283" y="3026476"/>
            <a:ext cx="2201971" cy="941632"/>
            <a:chOff x="5476483" y="3022405"/>
            <a:chExt cx="2201971" cy="941632"/>
          </a:xfrm>
        </p:grpSpPr>
        <p:pic>
          <p:nvPicPr>
            <p:cNvPr id="1028" name="Picture 4"/>
            <p:cNvPicPr>
              <a:picLocks noChangeAspect="1" noChangeArrowheads="1"/>
            </p:cNvPicPr>
            <p:nvPr/>
          </p:nvPicPr>
          <p:blipFill>
            <a:blip r:embed="rId4" cstate="print"/>
            <a:srcRect/>
            <a:stretch>
              <a:fillRect/>
            </a:stretch>
          </p:blipFill>
          <p:spPr bwMode="auto">
            <a:xfrm>
              <a:off x="5476483" y="3022405"/>
              <a:ext cx="2201971" cy="941632"/>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4" name="Group 3"/>
          <p:cNvGrpSpPr/>
          <p:nvPr/>
        </p:nvGrpSpPr>
        <p:grpSpPr>
          <a:xfrm>
            <a:off x="6149757" y="4141666"/>
            <a:ext cx="2201971" cy="912659"/>
            <a:chOff x="5463957" y="4137595"/>
            <a:chExt cx="2201971" cy="912659"/>
          </a:xfrm>
        </p:grpSpPr>
        <p:pic>
          <p:nvPicPr>
            <p:cNvPr id="1029" name="Picture 5"/>
            <p:cNvPicPr>
              <a:picLocks noChangeAspect="1" noChangeArrowheads="1"/>
            </p:cNvPicPr>
            <p:nvPr/>
          </p:nvPicPr>
          <p:blipFill>
            <a:blip r:embed="rId6" cstate="print"/>
            <a:srcRect/>
            <a:stretch>
              <a:fillRect/>
            </a:stretch>
          </p:blipFill>
          <p:spPr bwMode="auto">
            <a:xfrm>
              <a:off x="5463957" y="4137595"/>
              <a:ext cx="2201971" cy="912659"/>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569144" y="4163752"/>
              <a:ext cx="1881523" cy="86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5" name="Group 4"/>
          <p:cNvGrpSpPr/>
          <p:nvPr/>
        </p:nvGrpSpPr>
        <p:grpSpPr>
          <a:xfrm>
            <a:off x="6149757" y="5227882"/>
            <a:ext cx="2201971" cy="941632"/>
            <a:chOff x="5463957" y="5223811"/>
            <a:chExt cx="2201971" cy="941632"/>
          </a:xfrm>
        </p:grpSpPr>
        <p:pic>
          <p:nvPicPr>
            <p:cNvPr id="1030" name="Picture 6"/>
            <p:cNvPicPr>
              <a:picLocks noChangeAspect="1" noChangeArrowheads="1"/>
            </p:cNvPicPr>
            <p:nvPr/>
          </p:nvPicPr>
          <p:blipFill>
            <a:blip r:embed="rId8" cstate="print"/>
            <a:srcRect/>
            <a:stretch>
              <a:fillRect/>
            </a:stretch>
          </p:blipFill>
          <p:spPr bwMode="auto">
            <a:xfrm>
              <a:off x="5463957" y="5223811"/>
              <a:ext cx="2201971" cy="941632"/>
            </a:xfrm>
            <a:prstGeom prst="rect">
              <a:avLst/>
            </a:prstGeom>
            <a:noFill/>
            <a:ln w="9525">
              <a:noFill/>
              <a:miter lim="800000"/>
              <a:headEnd/>
              <a:tailEnd/>
            </a:ln>
          </p:spPr>
        </p:pic>
        <p:pic>
          <p:nvPicPr>
            <p:cNvPr id="4102" name="Picture 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569143" y="5266954"/>
              <a:ext cx="1991596" cy="8659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Grp="1" noChangeArrowheads="1"/>
          </p:cNvSpPr>
          <p:nvPr>
            <p:ph type="title"/>
          </p:nvPr>
        </p:nvSpPr>
        <p:spPr/>
        <p:txBody>
          <a:bodyPr>
            <a:normAutofit/>
          </a:bodyPr>
          <a:lstStyle/>
          <a:p>
            <a:pPr eaLnBrk="1" hangingPunct="1"/>
            <a:r>
              <a:rPr lang="fr-FR" dirty="0" smtClean="0"/>
              <a:t> Content</a:t>
            </a:r>
          </a:p>
        </p:txBody>
      </p:sp>
      <p:sp>
        <p:nvSpPr>
          <p:cNvPr id="4100" name="Rectangle 2"/>
          <p:cNvSpPr>
            <a:spLocks noGrp="1" noChangeArrowheads="1"/>
          </p:cNvSpPr>
          <p:nvPr>
            <p:ph idx="1"/>
          </p:nvPr>
        </p:nvSpPr>
        <p:spPr>
          <a:solidFill>
            <a:srgbClr val="FFFFFF"/>
          </a:solidFill>
        </p:spPr>
        <p:txBody>
          <a:bodyPr lIns="90000" tIns="46800" rIns="90000" bIns="46800">
            <a:normAutofit fontScale="92500" lnSpcReduction="20000"/>
          </a:bodyPr>
          <a:lstStyle/>
          <a:p>
            <a:pPr eaLnBrk="1" hangingPunct="1"/>
            <a:r>
              <a:rPr lang="en-GB" sz="2200" dirty="0" smtClean="0"/>
              <a:t>Start, login, logout</a:t>
            </a:r>
          </a:p>
          <a:p>
            <a:pPr eaLnBrk="1" hangingPunct="1"/>
            <a:r>
              <a:rPr lang="en-GB" sz="2200" dirty="0" smtClean="0"/>
              <a:t>Anatomy of the application</a:t>
            </a:r>
          </a:p>
          <a:p>
            <a:pPr eaLnBrk="1" hangingPunct="1"/>
            <a:r>
              <a:rPr lang="en-GB" sz="2200" dirty="0" smtClean="0"/>
              <a:t>Step by step</a:t>
            </a:r>
          </a:p>
          <a:p>
            <a:pPr lvl="1" eaLnBrk="1" hangingPunct="1"/>
            <a:r>
              <a:rPr lang="en-GB" sz="1800" dirty="0" smtClean="0"/>
              <a:t>Answer a call</a:t>
            </a:r>
          </a:p>
          <a:p>
            <a:pPr lvl="1" eaLnBrk="1" hangingPunct="1"/>
            <a:r>
              <a:rPr lang="en-GB" sz="1800" dirty="0" smtClean="0"/>
              <a:t>Terminate a call</a:t>
            </a:r>
          </a:p>
          <a:p>
            <a:pPr lvl="1" eaLnBrk="1" hangingPunct="1"/>
            <a:r>
              <a:rPr lang="en-GB" sz="1800" dirty="0" smtClean="0"/>
              <a:t>Initiate a call</a:t>
            </a:r>
          </a:p>
          <a:p>
            <a:pPr lvl="1" eaLnBrk="1" hangingPunct="1"/>
            <a:r>
              <a:rPr lang="en-GB" sz="1800" dirty="0" smtClean="0"/>
              <a:t>Attended transfer</a:t>
            </a:r>
          </a:p>
          <a:p>
            <a:pPr lvl="1" eaLnBrk="1" hangingPunct="1"/>
            <a:r>
              <a:rPr lang="en-GB" sz="1800" dirty="0" smtClean="0"/>
              <a:t>Blind transfer</a:t>
            </a:r>
          </a:p>
          <a:p>
            <a:pPr lvl="1" eaLnBrk="1" hangingPunct="1"/>
            <a:r>
              <a:rPr lang="en-GB" sz="1800" dirty="0" smtClean="0"/>
              <a:t>Call parking</a:t>
            </a:r>
          </a:p>
          <a:p>
            <a:pPr lvl="1" eaLnBrk="1" hangingPunct="1"/>
            <a:r>
              <a:rPr lang="en-GB" sz="1800" dirty="0" smtClean="0"/>
              <a:t>Directed call parking </a:t>
            </a:r>
          </a:p>
          <a:p>
            <a:pPr lvl="1" eaLnBrk="1" hangingPunct="1"/>
            <a:r>
              <a:rPr lang="en-GB" sz="1800" dirty="0" smtClean="0"/>
              <a:t>Initiate a call in chain</a:t>
            </a:r>
          </a:p>
          <a:p>
            <a:r>
              <a:rPr lang="en-GB" sz="2200" dirty="0" smtClean="0"/>
              <a:t>Customize the application</a:t>
            </a:r>
          </a:p>
          <a:p>
            <a:pPr lvl="1"/>
            <a:r>
              <a:rPr lang="en-GB" sz="1800" dirty="0" smtClean="0"/>
              <a:t>General preferences</a:t>
            </a:r>
          </a:p>
          <a:p>
            <a:pPr lvl="1"/>
            <a:r>
              <a:rPr lang="en-GB" sz="1800" dirty="0" smtClean="0"/>
              <a:t>Keyboard shortcuts</a:t>
            </a:r>
          </a:p>
          <a:p>
            <a:pPr lvl="1"/>
            <a:r>
              <a:rPr lang="en-GB" sz="1800" dirty="0" smtClean="0"/>
              <a:t>Speed dial’s</a:t>
            </a:r>
          </a:p>
          <a:p>
            <a:pPr lvl="1"/>
            <a:r>
              <a:rPr lang="en-GB" sz="1800" dirty="0" smtClean="0"/>
              <a:t>Font </a:t>
            </a:r>
            <a:r>
              <a:rPr lang="en-GB" sz="1800" dirty="0" smtClean="0"/>
              <a:t>sizes</a:t>
            </a:r>
            <a:endParaRPr lang="en-GB" sz="1800" dirty="0" smtClean="0"/>
          </a:p>
          <a:p>
            <a:pPr lvl="1"/>
            <a:r>
              <a:rPr lang="en-GB" sz="1800" dirty="0" smtClean="0"/>
              <a:t>Directory</a:t>
            </a:r>
          </a:p>
          <a:p>
            <a:pPr lvl="1"/>
            <a:r>
              <a:rPr lang="en-GB" sz="1800" dirty="0" smtClean="0"/>
              <a:t>Voicemail</a:t>
            </a:r>
          </a:p>
          <a:p>
            <a:pPr lvl="1"/>
            <a:endParaRPr lang="en-GB" sz="1800" dirty="0" smtClean="0"/>
          </a:p>
        </p:txBody>
      </p:sp>
      <p:sp>
        <p:nvSpPr>
          <p:cNvPr id="4" name="Footer Placeholder 3"/>
          <p:cNvSpPr>
            <a:spLocks noGrp="1"/>
          </p:cNvSpPr>
          <p:nvPr>
            <p:ph type="ftr" sz="quarter" idx="11"/>
          </p:nvPr>
        </p:nvSpPr>
        <p:spPr/>
        <p:txBody>
          <a:bodyPr/>
          <a:lstStyle/>
          <a:p>
            <a:pPr>
              <a:defRPr/>
            </a:pPr>
            <a:endParaRPr lang="fr-BE"/>
          </a:p>
          <a:p>
            <a:pPr>
              <a:defRPr/>
            </a:pPr>
            <a:r>
              <a:rPr lang="fr-BE"/>
              <a:t>www.escaux.com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ChangeAspect="1" noChangeArrowheads="1"/>
          </p:cNvPicPr>
          <p:nvPr/>
        </p:nvPicPr>
        <p:blipFill>
          <a:blip r:embed="rId3" cstate="print"/>
          <a:srcRect/>
          <a:stretch>
            <a:fillRect/>
          </a:stretch>
        </p:blipFill>
        <p:spPr bwMode="auto">
          <a:xfrm>
            <a:off x="904811" y="2732240"/>
            <a:ext cx="6657975" cy="1143000"/>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Line status area</a:t>
            </a:r>
          </a:p>
        </p:txBody>
      </p:sp>
      <p:sp>
        <p:nvSpPr>
          <p:cNvPr id="25" name="Footer Placeholder 3"/>
          <p:cNvSpPr>
            <a:spLocks noGrp="1"/>
          </p:cNvSpPr>
          <p:nvPr>
            <p:ph type="ftr" sz="quarter" idx="11"/>
          </p:nvPr>
        </p:nvSpPr>
        <p:spPr/>
        <p:txBody>
          <a:bodyPr/>
          <a:lstStyle/>
          <a:p>
            <a:pPr>
              <a:defRPr/>
            </a:pPr>
            <a:endParaRPr lang="fr-BE" dirty="0"/>
          </a:p>
          <a:p>
            <a:pPr>
              <a:defRPr/>
            </a:pPr>
            <a:r>
              <a:rPr lang="fr-BE" dirty="0"/>
              <a:t>www.escaux.com</a:t>
            </a:r>
          </a:p>
        </p:txBody>
      </p:sp>
      <p:sp>
        <p:nvSpPr>
          <p:cNvPr id="47" name="Rectangular Callout 46"/>
          <p:cNvSpPr/>
          <p:nvPr/>
        </p:nvSpPr>
        <p:spPr>
          <a:xfrm>
            <a:off x="776614" y="1152395"/>
            <a:ext cx="1503124" cy="826718"/>
          </a:xfrm>
          <a:prstGeom prst="wedgeRectCallout">
            <a:avLst>
              <a:gd name="adj1" fmla="val -25833"/>
              <a:gd name="adj2" fmla="val 14583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Line 1 status</a:t>
            </a:r>
            <a:endParaRPr lang="en-US" dirty="0"/>
          </a:p>
        </p:txBody>
      </p:sp>
      <p:sp>
        <p:nvSpPr>
          <p:cNvPr id="48" name="Rectangular Callout 47"/>
          <p:cNvSpPr/>
          <p:nvPr/>
        </p:nvSpPr>
        <p:spPr>
          <a:xfrm>
            <a:off x="2594976" y="1154483"/>
            <a:ext cx="1503124" cy="826718"/>
          </a:xfrm>
          <a:prstGeom prst="wedgeRectCallout">
            <a:avLst>
              <a:gd name="adj1" fmla="val -82500"/>
              <a:gd name="adj2" fmla="val 14734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Caller number and name</a:t>
            </a:r>
            <a:endParaRPr lang="en-US" dirty="0"/>
          </a:p>
        </p:txBody>
      </p:sp>
      <p:sp>
        <p:nvSpPr>
          <p:cNvPr id="50" name="Rectangular Callout 49"/>
          <p:cNvSpPr/>
          <p:nvPr/>
        </p:nvSpPr>
        <p:spPr>
          <a:xfrm>
            <a:off x="4338182" y="1156571"/>
            <a:ext cx="1503124" cy="826718"/>
          </a:xfrm>
          <a:prstGeom prst="wedgeRectCallout">
            <a:avLst>
              <a:gd name="adj1" fmla="val -159167"/>
              <a:gd name="adj2" fmla="val 17613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Called number info</a:t>
            </a:r>
            <a:endParaRPr lang="en-US" dirty="0"/>
          </a:p>
        </p:txBody>
      </p:sp>
      <p:sp>
        <p:nvSpPr>
          <p:cNvPr id="51" name="Rectangular Callout 50"/>
          <p:cNvSpPr/>
          <p:nvPr/>
        </p:nvSpPr>
        <p:spPr>
          <a:xfrm>
            <a:off x="6908105" y="1146133"/>
            <a:ext cx="1503124" cy="826718"/>
          </a:xfrm>
          <a:prstGeom prst="wedgeRectCallout">
            <a:avLst>
              <a:gd name="adj1" fmla="val -88334"/>
              <a:gd name="adj2" fmla="val 15340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Line 1 history</a:t>
            </a:r>
            <a:endParaRPr lang="en-US" dirty="0"/>
          </a:p>
        </p:txBody>
      </p:sp>
      <p:sp>
        <p:nvSpPr>
          <p:cNvPr id="52" name="Rectangular Callout 51"/>
          <p:cNvSpPr/>
          <p:nvPr/>
        </p:nvSpPr>
        <p:spPr>
          <a:xfrm>
            <a:off x="866385" y="4624193"/>
            <a:ext cx="1503124" cy="826718"/>
          </a:xfrm>
          <a:prstGeom prst="wedgeRectCallout">
            <a:avLst>
              <a:gd name="adj1" fmla="val -29166"/>
              <a:gd name="adj2" fmla="val -13750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Line 2 status</a:t>
            </a:r>
            <a:endParaRPr lang="en-US" dirty="0"/>
          </a:p>
        </p:txBody>
      </p:sp>
      <p:sp>
        <p:nvSpPr>
          <p:cNvPr id="53" name="Rectangular Callout 52"/>
          <p:cNvSpPr/>
          <p:nvPr/>
        </p:nvSpPr>
        <p:spPr>
          <a:xfrm>
            <a:off x="2597065" y="4626280"/>
            <a:ext cx="1503124" cy="826718"/>
          </a:xfrm>
          <a:prstGeom prst="wedgeRectCallout">
            <a:avLst>
              <a:gd name="adj1" fmla="val -69999"/>
              <a:gd name="adj2" fmla="val -15719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Called number and name</a:t>
            </a:r>
            <a:endParaRPr lang="en-US" dirty="0"/>
          </a:p>
        </p:txBody>
      </p:sp>
      <p:sp>
        <p:nvSpPr>
          <p:cNvPr id="54" name="TextBox 53"/>
          <p:cNvSpPr txBox="1"/>
          <p:nvPr/>
        </p:nvSpPr>
        <p:spPr>
          <a:xfrm>
            <a:off x="4296428" y="4759890"/>
            <a:ext cx="2826543" cy="607602"/>
          </a:xfrm>
          <a:prstGeom prst="rect">
            <a:avLst/>
          </a:prstGeom>
          <a:noFill/>
        </p:spPr>
        <p:txBody>
          <a:bodyPr wrap="none" rtlCol="0">
            <a:spAutoFit/>
          </a:bodyPr>
          <a:lstStyle/>
          <a:p>
            <a:r>
              <a:rPr lang="nl-BE" dirty="0" smtClean="0">
                <a:solidFill>
                  <a:schemeClr val="bg1">
                    <a:lumMod val="50000"/>
                  </a:schemeClr>
                </a:solidFill>
              </a:rPr>
              <a:t>Line 2 is only used </a:t>
            </a:r>
          </a:p>
          <a:p>
            <a:r>
              <a:rPr lang="nl-BE" dirty="0" smtClean="0">
                <a:solidFill>
                  <a:schemeClr val="bg1">
                    <a:lumMod val="50000"/>
                  </a:schemeClr>
                </a:solidFill>
              </a:rPr>
              <a:t>during Attended Transfers</a:t>
            </a:r>
            <a:endParaRPr lang="en-US" dirty="0">
              <a:solidFill>
                <a:schemeClr val="bg1">
                  <a:lumMod val="50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Supervision area</a:t>
            </a:r>
          </a:p>
        </p:txBody>
      </p:sp>
      <p:sp>
        <p:nvSpPr>
          <p:cNvPr id="5" name="Footer Placeholder 3"/>
          <p:cNvSpPr>
            <a:spLocks noGrp="1"/>
          </p:cNvSpPr>
          <p:nvPr>
            <p:ph type="ftr" sz="quarter" idx="11"/>
          </p:nvPr>
        </p:nvSpPr>
        <p:spPr/>
        <p:txBody>
          <a:bodyPr/>
          <a:lstStyle/>
          <a:p>
            <a:pPr>
              <a:defRPr/>
            </a:pPr>
            <a:endParaRPr lang="fr-BE" dirty="0"/>
          </a:p>
          <a:p>
            <a:pPr>
              <a:defRPr/>
            </a:pPr>
            <a:r>
              <a:rPr lang="fr-BE" dirty="0"/>
              <a:t>www.escaux.com</a:t>
            </a:r>
          </a:p>
        </p:txBody>
      </p:sp>
      <p:pic>
        <p:nvPicPr>
          <p:cNvPr id="13319" name="Picture 7"/>
          <p:cNvPicPr>
            <a:picLocks noChangeAspect="1" noChangeArrowheads="1"/>
          </p:cNvPicPr>
          <p:nvPr/>
        </p:nvPicPr>
        <p:blipFill>
          <a:blip r:embed="rId3" cstate="print"/>
          <a:srcRect/>
          <a:stretch>
            <a:fillRect/>
          </a:stretch>
        </p:blipFill>
        <p:spPr bwMode="auto">
          <a:xfrm>
            <a:off x="452745" y="2379944"/>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13" name="Rectangular Callout 12"/>
          <p:cNvSpPr/>
          <p:nvPr/>
        </p:nvSpPr>
        <p:spPr>
          <a:xfrm>
            <a:off x="3910209" y="5263018"/>
            <a:ext cx="1851764" cy="999995"/>
          </a:xfrm>
          <a:prstGeom prst="wedgeRectCallout">
            <a:avLst>
              <a:gd name="adj1" fmla="val -40422"/>
              <a:gd name="adj2" fmla="val -16883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Calls in personal queue</a:t>
            </a:r>
            <a:endParaRPr lang="en-US" dirty="0"/>
          </a:p>
        </p:txBody>
      </p:sp>
      <p:sp>
        <p:nvSpPr>
          <p:cNvPr id="15" name="Rectangular Callout 14"/>
          <p:cNvSpPr/>
          <p:nvPr/>
        </p:nvSpPr>
        <p:spPr>
          <a:xfrm>
            <a:off x="3060526" y="1277655"/>
            <a:ext cx="2588712" cy="713983"/>
          </a:xfrm>
          <a:prstGeom prst="wedgeRectCallout">
            <a:avLst>
              <a:gd name="adj1" fmla="val -8092"/>
              <a:gd name="adj2" fmla="val 23993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Supervised calls</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Supervision area</a:t>
            </a:r>
          </a:p>
        </p:txBody>
      </p:sp>
      <p:sp>
        <p:nvSpPr>
          <p:cNvPr id="5" name="Footer Placeholder 3"/>
          <p:cNvSpPr>
            <a:spLocks noGrp="1"/>
          </p:cNvSpPr>
          <p:nvPr>
            <p:ph type="ftr" sz="quarter" idx="11"/>
          </p:nvPr>
        </p:nvSpPr>
        <p:spPr/>
        <p:txBody>
          <a:bodyPr/>
          <a:lstStyle/>
          <a:p>
            <a:pPr>
              <a:defRPr/>
            </a:pPr>
            <a:endParaRPr lang="fr-BE" dirty="0"/>
          </a:p>
          <a:p>
            <a:pPr>
              <a:defRPr/>
            </a:pPr>
            <a:r>
              <a:rPr lang="fr-BE" dirty="0"/>
              <a:t>www.escaux.com</a:t>
            </a:r>
          </a:p>
        </p:txBody>
      </p:sp>
      <p:pic>
        <p:nvPicPr>
          <p:cNvPr id="13319" name="Picture 7"/>
          <p:cNvPicPr>
            <a:picLocks noChangeAspect="1" noChangeArrowheads="1"/>
          </p:cNvPicPr>
          <p:nvPr/>
        </p:nvPicPr>
        <p:blipFill>
          <a:blip r:embed="rId3" cstate="print"/>
          <a:srcRect/>
          <a:stretch>
            <a:fillRect/>
          </a:stretch>
        </p:blipFill>
        <p:spPr bwMode="auto">
          <a:xfrm>
            <a:off x="452745" y="2379944"/>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9" name="Rectangular Callout 8"/>
          <p:cNvSpPr/>
          <p:nvPr/>
        </p:nvSpPr>
        <p:spPr>
          <a:xfrm>
            <a:off x="2054269" y="1215025"/>
            <a:ext cx="1503124"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Selected line</a:t>
            </a:r>
            <a:endParaRPr lang="en-US" dirty="0"/>
          </a:p>
        </p:txBody>
      </p:sp>
      <p:sp>
        <p:nvSpPr>
          <p:cNvPr id="10" name="Rectangular Callout 9"/>
          <p:cNvSpPr/>
          <p:nvPr/>
        </p:nvSpPr>
        <p:spPr>
          <a:xfrm>
            <a:off x="4887239" y="1242165"/>
            <a:ext cx="1503124"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Update note</a:t>
            </a:r>
            <a:endParaRPr lang="en-US" dirty="0"/>
          </a:p>
        </p:txBody>
      </p:sp>
      <p:sp>
        <p:nvSpPr>
          <p:cNvPr id="11" name="Rectangular Callout 10"/>
          <p:cNvSpPr/>
          <p:nvPr/>
        </p:nvSpPr>
        <p:spPr>
          <a:xfrm>
            <a:off x="7269272" y="1169097"/>
            <a:ext cx="1503124" cy="826718"/>
          </a:xfrm>
          <a:prstGeom prst="wedgeRectCallout">
            <a:avLst>
              <a:gd name="adj1" fmla="val 15834"/>
              <a:gd name="adj2" fmla="val 1018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Take back or</a:t>
            </a:r>
          </a:p>
          <a:p>
            <a:pPr algn="ctr"/>
            <a:r>
              <a:rPr lang="nl-BE" dirty="0" smtClean="0"/>
              <a:t>couple</a:t>
            </a:r>
            <a:endParaRPr lang="en-US" dirty="0"/>
          </a:p>
        </p:txBody>
      </p:sp>
      <p:sp>
        <p:nvSpPr>
          <p:cNvPr id="12" name="Rectangular Callout 11"/>
          <p:cNvSpPr/>
          <p:nvPr/>
        </p:nvSpPr>
        <p:spPr>
          <a:xfrm>
            <a:off x="578284" y="5212915"/>
            <a:ext cx="2390384" cy="1150307"/>
          </a:xfrm>
          <a:prstGeom prst="wedgeRectCallout">
            <a:avLst>
              <a:gd name="adj1" fmla="val -47625"/>
              <a:gd name="adj2" fmla="val -9677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If selected, calls from other operators are also shown</a:t>
            </a:r>
            <a:endParaRPr lang="en-US" dirty="0"/>
          </a:p>
        </p:txBody>
      </p:sp>
      <p:sp>
        <p:nvSpPr>
          <p:cNvPr id="13" name="Rectangular Callout 12"/>
          <p:cNvSpPr/>
          <p:nvPr/>
        </p:nvSpPr>
        <p:spPr>
          <a:xfrm>
            <a:off x="3910209" y="5263018"/>
            <a:ext cx="1851764" cy="999995"/>
          </a:xfrm>
          <a:prstGeom prst="wedgeRectCallout">
            <a:avLst>
              <a:gd name="adj1" fmla="val -45833"/>
              <a:gd name="adj2" fmla="val -10871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Search in supervised and queued calls</a:t>
            </a:r>
            <a:endParaRPr lang="en-US" dirty="0"/>
          </a:p>
        </p:txBody>
      </p:sp>
      <p:sp>
        <p:nvSpPr>
          <p:cNvPr id="14" name="Rectangular Callout 13"/>
          <p:cNvSpPr/>
          <p:nvPr/>
        </p:nvSpPr>
        <p:spPr>
          <a:xfrm>
            <a:off x="6730652" y="5528154"/>
            <a:ext cx="1851764" cy="521918"/>
          </a:xfrm>
          <a:prstGeom prst="wedgeRectCallout">
            <a:avLst>
              <a:gd name="adj1" fmla="val 39398"/>
              <a:gd name="adj2" fmla="val -1897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Clear search field</a:t>
            </a:r>
            <a:endParaRPr lang="en-US" dirty="0"/>
          </a:p>
        </p:txBody>
      </p:sp>
      <p:sp>
        <p:nvSpPr>
          <p:cNvPr id="15" name="Rectangular Callout 14"/>
          <p:cNvSpPr/>
          <p:nvPr/>
        </p:nvSpPr>
        <p:spPr>
          <a:xfrm>
            <a:off x="530269" y="3899769"/>
            <a:ext cx="2588712" cy="459289"/>
          </a:xfrm>
          <a:prstGeom prst="wedgeRectCallout">
            <a:avLst>
              <a:gd name="adj1" fmla="val -46317"/>
              <a:gd name="adj2" fmla="val -16871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Type of supervised call</a:t>
            </a:r>
            <a:endParaRPr lang="en-US" dirty="0"/>
          </a:p>
        </p:txBody>
      </p:sp>
      <p:sp>
        <p:nvSpPr>
          <p:cNvPr id="16" name="Rectangular Callout 15"/>
          <p:cNvSpPr/>
          <p:nvPr/>
        </p:nvSpPr>
        <p:spPr>
          <a:xfrm>
            <a:off x="4227533" y="3494763"/>
            <a:ext cx="4114801" cy="864296"/>
          </a:xfrm>
          <a:prstGeom prst="wedgeRectCallout">
            <a:avLst>
              <a:gd name="adj1" fmla="val -48225"/>
              <a:gd name="adj2" fmla="val -7987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1600" dirty="0" smtClean="0"/>
              <a:t>60% of max waiting time : orange</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1600" dirty="0" smtClean="0"/>
              <a:t>80% of max waiting time : red</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sz="1600" dirty="0" smtClean="0"/>
              <a:t>100% of max waiting time : auto-return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1180383" y="2343215"/>
            <a:ext cx="6657975" cy="28479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339"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mtClean="0"/>
              <a:t>Contacts</a:t>
            </a:r>
          </a:p>
        </p:txBody>
      </p:sp>
      <p:sp>
        <p:nvSpPr>
          <p:cNvPr id="11" name="Footer Placeholder 3"/>
          <p:cNvSpPr>
            <a:spLocks noGrp="1"/>
          </p:cNvSpPr>
          <p:nvPr>
            <p:ph type="ftr" sz="quarter" idx="11"/>
          </p:nvPr>
        </p:nvSpPr>
        <p:spPr/>
        <p:txBody>
          <a:bodyPr/>
          <a:lstStyle/>
          <a:p>
            <a:pPr>
              <a:defRPr/>
            </a:pPr>
            <a:endParaRPr lang="fr-BE"/>
          </a:p>
          <a:p>
            <a:pPr>
              <a:defRPr/>
            </a:pPr>
            <a:r>
              <a:rPr lang="fr-BE"/>
              <a:t>www.escaux.com</a:t>
            </a:r>
          </a:p>
        </p:txBody>
      </p:sp>
      <p:grpSp>
        <p:nvGrpSpPr>
          <p:cNvPr id="2" name="Group 1"/>
          <p:cNvGrpSpPr/>
          <p:nvPr/>
        </p:nvGrpSpPr>
        <p:grpSpPr>
          <a:xfrm>
            <a:off x="6875681" y="1120023"/>
            <a:ext cx="1925353" cy="1167011"/>
            <a:chOff x="6016954" y="1108598"/>
            <a:chExt cx="1925353" cy="1167011"/>
          </a:xfrm>
        </p:grpSpPr>
        <p:sp>
          <p:nvSpPr>
            <p:cNvPr id="15" name="Rectangular Callout 14"/>
            <p:cNvSpPr/>
            <p:nvPr/>
          </p:nvSpPr>
          <p:spPr>
            <a:xfrm>
              <a:off x="6016954" y="1108598"/>
              <a:ext cx="1851764" cy="1167011"/>
            </a:xfrm>
            <a:prstGeom prst="wedgeRectCallout">
              <a:avLst>
                <a:gd name="adj1" fmla="val -61088"/>
                <a:gd name="adj2" fmla="val 9862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341" name="Text Box 3"/>
            <p:cNvSpPr txBox="1">
              <a:spLocks noChangeArrowheads="1"/>
            </p:cNvSpPr>
            <p:nvPr/>
          </p:nvSpPr>
          <p:spPr bwMode="auto">
            <a:xfrm>
              <a:off x="6508120" y="1184015"/>
              <a:ext cx="557212" cy="29210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b="1" dirty="0">
                  <a:solidFill>
                    <a:srgbClr val="4D4D4D"/>
                  </a:solidFill>
                </a:rPr>
                <a:t>Free</a:t>
              </a:r>
            </a:p>
          </p:txBody>
        </p:sp>
        <p:sp>
          <p:nvSpPr>
            <p:cNvPr id="14342" name="Text Box 4"/>
            <p:cNvSpPr txBox="1">
              <a:spLocks noChangeArrowheads="1"/>
            </p:cNvSpPr>
            <p:nvPr/>
          </p:nvSpPr>
          <p:spPr bwMode="auto">
            <a:xfrm>
              <a:off x="6527844" y="1519042"/>
              <a:ext cx="1414463" cy="292100"/>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b="1" dirty="0">
                  <a:solidFill>
                    <a:srgbClr val="4D4D4D"/>
                  </a:solidFill>
                </a:rPr>
                <a:t>Not connected</a:t>
              </a:r>
            </a:p>
          </p:txBody>
        </p:sp>
        <p:sp>
          <p:nvSpPr>
            <p:cNvPr id="14343" name="Text Box 5"/>
            <p:cNvSpPr txBox="1">
              <a:spLocks noChangeArrowheads="1"/>
            </p:cNvSpPr>
            <p:nvPr/>
          </p:nvSpPr>
          <p:spPr bwMode="auto">
            <a:xfrm>
              <a:off x="6511078" y="1925877"/>
              <a:ext cx="609600" cy="292100"/>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b="1" dirty="0">
                  <a:solidFill>
                    <a:srgbClr val="4D4D4D"/>
                  </a:solidFill>
                </a:rPr>
                <a:t>Busy</a:t>
              </a:r>
            </a:p>
          </p:txBody>
        </p:sp>
        <p:pic>
          <p:nvPicPr>
            <p:cNvPr id="14345" name="Picture 7"/>
            <p:cNvPicPr>
              <a:picLocks noChangeAspect="1" noChangeArrowheads="1"/>
            </p:cNvPicPr>
            <p:nvPr/>
          </p:nvPicPr>
          <p:blipFill>
            <a:blip r:embed="rId4" cstate="print"/>
            <a:srcRect/>
            <a:stretch>
              <a:fillRect/>
            </a:stretch>
          </p:blipFill>
          <p:spPr bwMode="auto">
            <a:xfrm>
              <a:off x="6136710" y="1903956"/>
              <a:ext cx="360124" cy="360124"/>
            </a:xfrm>
            <a:prstGeom prst="rect">
              <a:avLst/>
            </a:prstGeom>
            <a:noFill/>
            <a:ln w="9525">
              <a:noFill/>
              <a:round/>
              <a:headEnd/>
              <a:tailEnd/>
            </a:ln>
          </p:spPr>
        </p:pic>
        <p:pic>
          <p:nvPicPr>
            <p:cNvPr id="14346" name="Picture 8"/>
            <p:cNvPicPr>
              <a:picLocks noChangeAspect="1" noChangeArrowheads="1"/>
            </p:cNvPicPr>
            <p:nvPr/>
          </p:nvPicPr>
          <p:blipFill>
            <a:blip r:embed="rId5" cstate="print"/>
            <a:srcRect/>
            <a:stretch>
              <a:fillRect/>
            </a:stretch>
          </p:blipFill>
          <p:spPr bwMode="auto">
            <a:xfrm>
              <a:off x="6133579" y="1164920"/>
              <a:ext cx="360124" cy="360124"/>
            </a:xfrm>
            <a:prstGeom prst="rect">
              <a:avLst/>
            </a:prstGeom>
            <a:noFill/>
            <a:ln w="9525">
              <a:noFill/>
              <a:round/>
              <a:headEnd/>
              <a:tailEnd/>
            </a:ln>
          </p:spPr>
        </p:pic>
        <p:pic>
          <p:nvPicPr>
            <p:cNvPr id="14347" name="Picture 9"/>
            <p:cNvPicPr>
              <a:picLocks noChangeAspect="1" noChangeArrowheads="1"/>
            </p:cNvPicPr>
            <p:nvPr/>
          </p:nvPicPr>
          <p:blipFill>
            <a:blip r:embed="rId6" cstate="print">
              <a:lum bright="30000"/>
            </a:blip>
            <a:srcRect/>
            <a:stretch>
              <a:fillRect/>
            </a:stretch>
          </p:blipFill>
          <p:spPr bwMode="auto">
            <a:xfrm>
              <a:off x="6141929" y="1505721"/>
              <a:ext cx="363875" cy="363875"/>
            </a:xfrm>
            <a:prstGeom prst="rect">
              <a:avLst/>
            </a:prstGeom>
            <a:noFill/>
            <a:ln w="9525">
              <a:noFill/>
              <a:round/>
              <a:headEnd/>
              <a:tailEnd/>
            </a:ln>
          </p:spPr>
        </p:pic>
      </p:grpSp>
      <p:sp>
        <p:nvSpPr>
          <p:cNvPr id="13" name="Rectangular Callout 12"/>
          <p:cNvSpPr/>
          <p:nvPr/>
        </p:nvSpPr>
        <p:spPr>
          <a:xfrm>
            <a:off x="6304767" y="5440471"/>
            <a:ext cx="1851764" cy="521918"/>
          </a:xfrm>
          <a:prstGeom prst="wedgeRectCallout">
            <a:avLst>
              <a:gd name="adj1" fmla="val 24593"/>
              <a:gd name="adj2" fmla="val -1878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Clear search field</a:t>
            </a:r>
            <a:endParaRPr lang="en-US" dirty="0"/>
          </a:p>
        </p:txBody>
      </p:sp>
      <p:sp>
        <p:nvSpPr>
          <p:cNvPr id="14" name="Rectangular Callout 13"/>
          <p:cNvSpPr/>
          <p:nvPr/>
        </p:nvSpPr>
        <p:spPr>
          <a:xfrm>
            <a:off x="332319" y="5340927"/>
            <a:ext cx="2525181" cy="592280"/>
          </a:xfrm>
          <a:prstGeom prst="wedgeRectCallout">
            <a:avLst>
              <a:gd name="adj1" fmla="val 28369"/>
              <a:gd name="adj2" fmla="val -1560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Auto-search when typing</a:t>
            </a:r>
            <a:endParaRPr lang="en-US" dirty="0"/>
          </a:p>
        </p:txBody>
      </p:sp>
      <p:sp>
        <p:nvSpPr>
          <p:cNvPr id="16" name="Rectangular Callout 15"/>
          <p:cNvSpPr/>
          <p:nvPr/>
        </p:nvSpPr>
        <p:spPr>
          <a:xfrm>
            <a:off x="2857500" y="1107812"/>
            <a:ext cx="1392767" cy="1067351"/>
          </a:xfrm>
          <a:prstGeom prst="wedgeRectCallout">
            <a:avLst>
              <a:gd name="adj1" fmla="val -4696"/>
              <a:gd name="adj2" fmla="val 18818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Double-click line to dial internal extension</a:t>
            </a:r>
            <a:endParaRPr lang="en-US" dirty="0"/>
          </a:p>
        </p:txBody>
      </p:sp>
      <p:sp>
        <p:nvSpPr>
          <p:cNvPr id="17" name="Rectangular Callout 16"/>
          <p:cNvSpPr/>
          <p:nvPr/>
        </p:nvSpPr>
        <p:spPr>
          <a:xfrm>
            <a:off x="4358988" y="5900022"/>
            <a:ext cx="1863627" cy="592280"/>
          </a:xfrm>
          <a:prstGeom prst="wedgeRectCallout">
            <a:avLst>
              <a:gd name="adj1" fmla="val -26928"/>
              <a:gd name="adj2" fmla="val -25372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Refine your search</a:t>
            </a:r>
            <a:endParaRPr lang="en-US" dirty="0"/>
          </a:p>
        </p:txBody>
      </p:sp>
      <p:sp>
        <p:nvSpPr>
          <p:cNvPr id="18" name="Rectangular Callout 17"/>
          <p:cNvSpPr/>
          <p:nvPr/>
        </p:nvSpPr>
        <p:spPr>
          <a:xfrm>
            <a:off x="1866715" y="6085609"/>
            <a:ext cx="1770109" cy="592280"/>
          </a:xfrm>
          <a:prstGeom prst="wedgeRectCallout">
            <a:avLst>
              <a:gd name="adj1" fmla="val 57585"/>
              <a:gd name="adj2" fmla="val -2261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Dial any number</a:t>
            </a:r>
            <a:endParaRPr lang="en-US" dirty="0"/>
          </a:p>
        </p:txBody>
      </p:sp>
      <p:sp>
        <p:nvSpPr>
          <p:cNvPr id="19" name="Rectangular Callout 18"/>
          <p:cNvSpPr/>
          <p:nvPr/>
        </p:nvSpPr>
        <p:spPr>
          <a:xfrm>
            <a:off x="284635" y="1160317"/>
            <a:ext cx="2320019" cy="1014846"/>
          </a:xfrm>
          <a:prstGeom prst="wedgeRectCallout">
            <a:avLst>
              <a:gd name="adj1" fmla="val 49600"/>
              <a:gd name="adj2" fmla="val 1969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Scroll through directory via up/down keys</a:t>
            </a:r>
            <a:endParaRPr lang="en-US" dirty="0"/>
          </a:p>
        </p:txBody>
      </p:sp>
      <p:sp>
        <p:nvSpPr>
          <p:cNvPr id="20" name="Rectangular Callout 19"/>
          <p:cNvSpPr/>
          <p:nvPr/>
        </p:nvSpPr>
        <p:spPr>
          <a:xfrm>
            <a:off x="4466171" y="1415963"/>
            <a:ext cx="2241814" cy="759200"/>
          </a:xfrm>
          <a:prstGeom prst="wedgeRectCallout">
            <a:avLst>
              <a:gd name="adj1" fmla="val -55890"/>
              <a:gd name="adj2" fmla="val 1344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or right-click column headers</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ular Callout 17"/>
          <p:cNvSpPr/>
          <p:nvPr/>
        </p:nvSpPr>
        <p:spPr>
          <a:xfrm>
            <a:off x="7290487" y="1590805"/>
            <a:ext cx="1665624" cy="765605"/>
          </a:xfrm>
          <a:prstGeom prst="wedgeRectCallout">
            <a:avLst>
              <a:gd name="adj1" fmla="val -92099"/>
              <a:gd name="adj2" fmla="val 21991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Single-click to send email</a:t>
            </a:r>
            <a:endParaRPr lang="en-US" dirty="0"/>
          </a:p>
        </p:txBody>
      </p:sp>
      <p:pic>
        <p:nvPicPr>
          <p:cNvPr id="92162" name="Picture 2"/>
          <p:cNvPicPr>
            <a:picLocks noChangeAspect="1" noChangeArrowheads="1"/>
          </p:cNvPicPr>
          <p:nvPr/>
        </p:nvPicPr>
        <p:blipFill>
          <a:blip r:embed="rId3" cstate="print"/>
          <a:srcRect/>
          <a:stretch>
            <a:fillRect/>
          </a:stretch>
        </p:blipFill>
        <p:spPr bwMode="auto">
          <a:xfrm>
            <a:off x="1119775" y="3633853"/>
            <a:ext cx="6668280" cy="462158"/>
          </a:xfrm>
          <a:prstGeom prst="rect">
            <a:avLst/>
          </a:prstGeom>
          <a:noFill/>
          <a:ln w="9525">
            <a:noFill/>
            <a:miter lim="800000"/>
            <a:headEnd/>
            <a:tailEnd/>
          </a:ln>
        </p:spPr>
      </p:pic>
      <p:sp>
        <p:nvSpPr>
          <p:cNvPr id="14339"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mtClean="0"/>
              <a:t>Contacts</a:t>
            </a:r>
          </a:p>
        </p:txBody>
      </p:sp>
      <p:sp>
        <p:nvSpPr>
          <p:cNvPr id="11" name="Footer Placeholder 3"/>
          <p:cNvSpPr>
            <a:spLocks noGrp="1"/>
          </p:cNvSpPr>
          <p:nvPr>
            <p:ph type="ftr" sz="quarter" idx="11"/>
          </p:nvPr>
        </p:nvSpPr>
        <p:spPr/>
        <p:txBody>
          <a:bodyPr/>
          <a:lstStyle/>
          <a:p>
            <a:pPr>
              <a:defRPr/>
            </a:pPr>
            <a:endParaRPr lang="fr-BE"/>
          </a:p>
          <a:p>
            <a:pPr>
              <a:defRPr/>
            </a:pPr>
            <a:r>
              <a:rPr lang="fr-BE"/>
              <a:t>www.escaux.com</a:t>
            </a:r>
          </a:p>
        </p:txBody>
      </p:sp>
      <p:grpSp>
        <p:nvGrpSpPr>
          <p:cNvPr id="20" name="Group 19"/>
          <p:cNvGrpSpPr/>
          <p:nvPr/>
        </p:nvGrpSpPr>
        <p:grpSpPr>
          <a:xfrm>
            <a:off x="5177710" y="1459327"/>
            <a:ext cx="1987178" cy="1167011"/>
            <a:chOff x="6016954" y="1108598"/>
            <a:chExt cx="1925353" cy="1167011"/>
          </a:xfrm>
        </p:grpSpPr>
        <p:sp>
          <p:nvSpPr>
            <p:cNvPr id="15" name="Rectangular Callout 14"/>
            <p:cNvSpPr/>
            <p:nvPr/>
          </p:nvSpPr>
          <p:spPr>
            <a:xfrm>
              <a:off x="6016954" y="1108598"/>
              <a:ext cx="1851764" cy="1167011"/>
            </a:xfrm>
            <a:prstGeom prst="wedgeRectCallout">
              <a:avLst>
                <a:gd name="adj1" fmla="val -41728"/>
                <a:gd name="adj2" fmla="val 13767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341" name="Text Box 3"/>
            <p:cNvSpPr txBox="1">
              <a:spLocks noChangeArrowheads="1"/>
            </p:cNvSpPr>
            <p:nvPr/>
          </p:nvSpPr>
          <p:spPr bwMode="auto">
            <a:xfrm>
              <a:off x="6508120" y="1184015"/>
              <a:ext cx="557212" cy="29210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b="1" dirty="0">
                  <a:solidFill>
                    <a:srgbClr val="4D4D4D"/>
                  </a:solidFill>
                </a:rPr>
                <a:t>Free</a:t>
              </a:r>
            </a:p>
          </p:txBody>
        </p:sp>
        <p:sp>
          <p:nvSpPr>
            <p:cNvPr id="14342" name="Text Box 4"/>
            <p:cNvSpPr txBox="1">
              <a:spLocks noChangeArrowheads="1"/>
            </p:cNvSpPr>
            <p:nvPr/>
          </p:nvSpPr>
          <p:spPr bwMode="auto">
            <a:xfrm>
              <a:off x="6527844" y="1519042"/>
              <a:ext cx="1414463" cy="292100"/>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b="1" dirty="0">
                  <a:solidFill>
                    <a:srgbClr val="4D4D4D"/>
                  </a:solidFill>
                </a:rPr>
                <a:t>Not connected</a:t>
              </a:r>
            </a:p>
          </p:txBody>
        </p:sp>
        <p:sp>
          <p:nvSpPr>
            <p:cNvPr id="14343" name="Text Box 5"/>
            <p:cNvSpPr txBox="1">
              <a:spLocks noChangeArrowheads="1"/>
            </p:cNvSpPr>
            <p:nvPr/>
          </p:nvSpPr>
          <p:spPr bwMode="auto">
            <a:xfrm>
              <a:off x="6511078" y="1925877"/>
              <a:ext cx="609600" cy="292100"/>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b="1" dirty="0">
                  <a:solidFill>
                    <a:srgbClr val="4D4D4D"/>
                  </a:solidFill>
                </a:rPr>
                <a:t>Busy</a:t>
              </a:r>
            </a:p>
          </p:txBody>
        </p:sp>
        <p:pic>
          <p:nvPicPr>
            <p:cNvPr id="14345" name="Picture 7"/>
            <p:cNvPicPr>
              <a:picLocks noChangeAspect="1" noChangeArrowheads="1"/>
            </p:cNvPicPr>
            <p:nvPr/>
          </p:nvPicPr>
          <p:blipFill>
            <a:blip r:embed="rId4" cstate="print"/>
            <a:srcRect/>
            <a:stretch>
              <a:fillRect/>
            </a:stretch>
          </p:blipFill>
          <p:spPr bwMode="auto">
            <a:xfrm>
              <a:off x="6136710" y="1903956"/>
              <a:ext cx="360124" cy="360124"/>
            </a:xfrm>
            <a:prstGeom prst="rect">
              <a:avLst/>
            </a:prstGeom>
            <a:noFill/>
            <a:ln w="9525">
              <a:noFill/>
              <a:round/>
              <a:headEnd/>
              <a:tailEnd/>
            </a:ln>
          </p:spPr>
        </p:pic>
        <p:pic>
          <p:nvPicPr>
            <p:cNvPr id="14346" name="Picture 8"/>
            <p:cNvPicPr>
              <a:picLocks noChangeAspect="1" noChangeArrowheads="1"/>
            </p:cNvPicPr>
            <p:nvPr/>
          </p:nvPicPr>
          <p:blipFill>
            <a:blip r:embed="rId5" cstate="print"/>
            <a:srcRect/>
            <a:stretch>
              <a:fillRect/>
            </a:stretch>
          </p:blipFill>
          <p:spPr bwMode="auto">
            <a:xfrm>
              <a:off x="6133579" y="1164920"/>
              <a:ext cx="360124" cy="360124"/>
            </a:xfrm>
            <a:prstGeom prst="rect">
              <a:avLst/>
            </a:prstGeom>
            <a:noFill/>
            <a:ln w="9525">
              <a:noFill/>
              <a:round/>
              <a:headEnd/>
              <a:tailEnd/>
            </a:ln>
          </p:spPr>
        </p:pic>
        <p:pic>
          <p:nvPicPr>
            <p:cNvPr id="14347" name="Picture 9"/>
            <p:cNvPicPr>
              <a:picLocks noChangeAspect="1" noChangeArrowheads="1"/>
            </p:cNvPicPr>
            <p:nvPr/>
          </p:nvPicPr>
          <p:blipFill>
            <a:blip r:embed="rId6" cstate="print">
              <a:lum bright="30000"/>
            </a:blip>
            <a:srcRect/>
            <a:stretch>
              <a:fillRect/>
            </a:stretch>
          </p:blipFill>
          <p:spPr bwMode="auto">
            <a:xfrm>
              <a:off x="6141929" y="1505721"/>
              <a:ext cx="363875" cy="363875"/>
            </a:xfrm>
            <a:prstGeom prst="rect">
              <a:avLst/>
            </a:prstGeom>
            <a:noFill/>
            <a:ln w="9525">
              <a:noFill/>
              <a:round/>
              <a:headEnd/>
              <a:tailEnd/>
            </a:ln>
          </p:spPr>
        </p:pic>
      </p:grpSp>
      <p:sp>
        <p:nvSpPr>
          <p:cNvPr id="13" name="Rectangular Callout 12"/>
          <p:cNvSpPr/>
          <p:nvPr/>
        </p:nvSpPr>
        <p:spPr>
          <a:xfrm>
            <a:off x="7106433" y="5816251"/>
            <a:ext cx="1851764" cy="521918"/>
          </a:xfrm>
          <a:prstGeom prst="wedgeRectCallout">
            <a:avLst>
              <a:gd name="adj1" fmla="val -27493"/>
              <a:gd name="adj2" fmla="val -3774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Source</a:t>
            </a:r>
            <a:endParaRPr lang="en-US" dirty="0"/>
          </a:p>
        </p:txBody>
      </p:sp>
      <p:sp>
        <p:nvSpPr>
          <p:cNvPr id="14" name="Rectangular Callout 13"/>
          <p:cNvSpPr/>
          <p:nvPr/>
        </p:nvSpPr>
        <p:spPr>
          <a:xfrm>
            <a:off x="2236276" y="4827359"/>
            <a:ext cx="2525181" cy="592280"/>
          </a:xfrm>
          <a:prstGeom prst="wedgeRectCallout">
            <a:avLst>
              <a:gd name="adj1" fmla="val 100792"/>
              <a:gd name="adj2" fmla="val -1729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Single-click to dial mobile number</a:t>
            </a:r>
            <a:endParaRPr lang="en-US" dirty="0"/>
          </a:p>
        </p:txBody>
      </p:sp>
      <p:sp>
        <p:nvSpPr>
          <p:cNvPr id="16" name="Rectangular Callout 15"/>
          <p:cNvSpPr/>
          <p:nvPr/>
        </p:nvSpPr>
        <p:spPr>
          <a:xfrm>
            <a:off x="2829744" y="2016691"/>
            <a:ext cx="1992778" cy="621414"/>
          </a:xfrm>
          <a:prstGeom prst="wedgeRectCallout">
            <a:avLst>
              <a:gd name="adj1" fmla="val 37370"/>
              <a:gd name="adj2" fmla="val 21557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Single-click to dial extension</a:t>
            </a:r>
          </a:p>
        </p:txBody>
      </p:sp>
      <p:sp>
        <p:nvSpPr>
          <p:cNvPr id="17" name="Rectangular Callout 16"/>
          <p:cNvSpPr/>
          <p:nvPr/>
        </p:nvSpPr>
        <p:spPr>
          <a:xfrm>
            <a:off x="5414422" y="5035557"/>
            <a:ext cx="1863627" cy="592280"/>
          </a:xfrm>
          <a:prstGeom prst="wedgeRectCallout">
            <a:avLst>
              <a:gd name="adj1" fmla="val 38262"/>
              <a:gd name="adj2" fmla="val -21252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Keyboard status</a:t>
            </a:r>
            <a:endParaRPr lang="en-US" dirty="0"/>
          </a:p>
        </p:txBody>
      </p:sp>
      <p:sp>
        <p:nvSpPr>
          <p:cNvPr id="19" name="Rectangular Callout 18"/>
          <p:cNvSpPr/>
          <p:nvPr/>
        </p:nvSpPr>
        <p:spPr>
          <a:xfrm>
            <a:off x="547681" y="1991638"/>
            <a:ext cx="1381327" cy="709618"/>
          </a:xfrm>
          <a:prstGeom prst="wedgeRectCallout">
            <a:avLst>
              <a:gd name="adj1" fmla="val 66022"/>
              <a:gd name="adj2" fmla="val 19783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Intentional Status</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478925" y="1679337"/>
            <a:ext cx="3980541" cy="170269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339"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Customize columns display</a:t>
            </a:r>
          </a:p>
        </p:txBody>
      </p:sp>
      <p:sp>
        <p:nvSpPr>
          <p:cNvPr id="20" name="Content Placeholder 19"/>
          <p:cNvSpPr>
            <a:spLocks noGrp="1"/>
          </p:cNvSpPr>
          <p:nvPr>
            <p:ph idx="1"/>
          </p:nvPr>
        </p:nvSpPr>
        <p:spPr>
          <a:xfrm>
            <a:off x="4572000" y="1214422"/>
            <a:ext cx="4114800" cy="5000660"/>
          </a:xfrm>
        </p:spPr>
        <p:txBody>
          <a:bodyPr/>
          <a:lstStyle/>
          <a:p>
            <a:r>
              <a:rPr lang="nl-BE" dirty="0"/>
              <a:t>Drag &amp; drop column header to reorder columns</a:t>
            </a:r>
            <a:endParaRPr lang="en-US" dirty="0"/>
          </a:p>
          <a:p>
            <a:endParaRPr lang="nl-BE" dirty="0" smtClean="0"/>
          </a:p>
          <a:p>
            <a:r>
              <a:rPr lang="nl-BE" dirty="0" smtClean="0"/>
              <a:t>Right-click on the column header to show or hide specific columns</a:t>
            </a:r>
          </a:p>
          <a:p>
            <a:endParaRPr lang="nl-BE" dirty="0" smtClean="0"/>
          </a:p>
        </p:txBody>
      </p:sp>
      <p:pic>
        <p:nvPicPr>
          <p:cNvPr id="97283" name="Picture 3"/>
          <p:cNvPicPr>
            <a:picLocks noChangeAspect="1" noChangeArrowheads="1"/>
          </p:cNvPicPr>
          <p:nvPr/>
        </p:nvPicPr>
        <p:blipFill>
          <a:blip r:embed="rId4" cstate="print"/>
          <a:srcRect/>
          <a:stretch>
            <a:fillRect/>
          </a:stretch>
        </p:blipFill>
        <p:spPr bwMode="auto">
          <a:xfrm>
            <a:off x="2358026" y="1339762"/>
            <a:ext cx="1371600" cy="51054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21" t="53407" r="37398" b="8269"/>
          <a:stretch/>
        </p:blipFill>
        <p:spPr bwMode="auto">
          <a:xfrm>
            <a:off x="877170" y="2454985"/>
            <a:ext cx="7344000" cy="29312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dirty="0" smtClean="0"/>
              <a:t>Call History</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7" name="Rectangular Callout 6"/>
          <p:cNvSpPr/>
          <p:nvPr/>
        </p:nvSpPr>
        <p:spPr>
          <a:xfrm>
            <a:off x="3286479" y="1329847"/>
            <a:ext cx="2320019" cy="759200"/>
          </a:xfrm>
          <a:prstGeom prst="wedgeRectCallout">
            <a:avLst>
              <a:gd name="adj1" fmla="val 26777"/>
              <a:gd name="adj2" fmla="val 17174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Call disposition (placed, answered, missed)</a:t>
            </a:r>
            <a:endParaRPr lang="en-US" dirty="0"/>
          </a:p>
        </p:txBody>
      </p:sp>
      <p:sp>
        <p:nvSpPr>
          <p:cNvPr id="8" name="Rectangular Callout 7"/>
          <p:cNvSpPr/>
          <p:nvPr/>
        </p:nvSpPr>
        <p:spPr>
          <a:xfrm>
            <a:off x="4064554" y="5548334"/>
            <a:ext cx="2320019" cy="759200"/>
          </a:xfrm>
          <a:prstGeom prst="wedgeRectCallout">
            <a:avLst>
              <a:gd name="adj1" fmla="val 89350"/>
              <a:gd name="adj2" fmla="val -8162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Show all or only missed calls</a:t>
            </a:r>
            <a:endParaRPr lang="en-US" dirty="0"/>
          </a:p>
        </p:txBody>
      </p:sp>
      <p:sp>
        <p:nvSpPr>
          <p:cNvPr id="9" name="Rectangular Callout 8"/>
          <p:cNvSpPr/>
          <p:nvPr/>
        </p:nvSpPr>
        <p:spPr>
          <a:xfrm>
            <a:off x="1107415" y="5542767"/>
            <a:ext cx="2320019" cy="759200"/>
          </a:xfrm>
          <a:prstGeom prst="wedgeRectCallout">
            <a:avLst>
              <a:gd name="adj1" fmla="val 34645"/>
              <a:gd name="adj2" fmla="val -923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Search call history</a:t>
            </a:r>
            <a:endParaRPr lang="en-US" dirty="0"/>
          </a:p>
        </p:txBody>
      </p:sp>
      <p:sp>
        <p:nvSpPr>
          <p:cNvPr id="10" name="Rectangular Callout 9"/>
          <p:cNvSpPr/>
          <p:nvPr/>
        </p:nvSpPr>
        <p:spPr>
          <a:xfrm>
            <a:off x="339151" y="1329847"/>
            <a:ext cx="2320019" cy="759200"/>
          </a:xfrm>
          <a:prstGeom prst="wedgeRectCallout">
            <a:avLst>
              <a:gd name="adj1" fmla="val -2608"/>
              <a:gd name="adj2" fmla="val 1634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or right-click column headers</a:t>
            </a:r>
            <a:endParaRPr lang="en-US" dirty="0"/>
          </a:p>
        </p:txBody>
      </p:sp>
      <p:sp>
        <p:nvSpPr>
          <p:cNvPr id="16" name="Rectangular Callout 15"/>
          <p:cNvSpPr/>
          <p:nvPr/>
        </p:nvSpPr>
        <p:spPr>
          <a:xfrm>
            <a:off x="6673914" y="5785616"/>
            <a:ext cx="1851764" cy="521918"/>
          </a:xfrm>
          <a:prstGeom prst="wedgeRectCallout">
            <a:avLst>
              <a:gd name="adj1" fmla="val 23679"/>
              <a:gd name="adj2" fmla="val -13816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Clear search field</a:t>
            </a:r>
            <a:endParaRPr lang="en-US" dirty="0"/>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5940"/>
          <a:stretch/>
        </p:blipFill>
        <p:spPr bwMode="auto">
          <a:xfrm>
            <a:off x="4979274" y="3063338"/>
            <a:ext cx="2024776"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ular Callout 5"/>
          <p:cNvSpPr/>
          <p:nvPr/>
        </p:nvSpPr>
        <p:spPr>
          <a:xfrm>
            <a:off x="5940717" y="1329847"/>
            <a:ext cx="2320019" cy="759200"/>
          </a:xfrm>
          <a:prstGeom prst="wedgeRectCallout">
            <a:avLst>
              <a:gd name="adj1" fmla="val 19119"/>
              <a:gd name="adj2" fmla="val 2121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Double-click line to dial internal extension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Receptionist</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9330" name="Picture 2"/>
          <p:cNvPicPr>
            <a:picLocks noChangeAspect="1" noChangeArrowheads="1"/>
          </p:cNvPicPr>
          <p:nvPr/>
        </p:nvPicPr>
        <p:blipFill>
          <a:blip r:embed="rId2" cstate="print"/>
          <a:srcRect/>
          <a:stretch>
            <a:fillRect/>
          </a:stretch>
        </p:blipFill>
        <p:spPr bwMode="auto">
          <a:xfrm>
            <a:off x="341139" y="2406171"/>
            <a:ext cx="7812226" cy="3017598"/>
          </a:xfrm>
          <a:prstGeom prst="rect">
            <a:avLst/>
          </a:prstGeom>
          <a:noFill/>
          <a:ln w="9525">
            <a:noFill/>
            <a:miter lim="800000"/>
            <a:headEnd/>
            <a:tailEnd/>
          </a:ln>
        </p:spPr>
      </p:pic>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Show status of your colleagues</a:t>
            </a:r>
            <a:endParaRPr lang="en-US" dirty="0"/>
          </a:p>
        </p:txBody>
      </p:sp>
      <p:sp>
        <p:nvSpPr>
          <p:cNvPr id="7" name="Rectangular Callout 6"/>
          <p:cNvSpPr/>
          <p:nvPr/>
        </p:nvSpPr>
        <p:spPr>
          <a:xfrm>
            <a:off x="4623052" y="4073047"/>
            <a:ext cx="2320019" cy="759200"/>
          </a:xfrm>
          <a:prstGeom prst="wedgeRectCallout">
            <a:avLst>
              <a:gd name="adj1" fmla="val -6388"/>
              <a:gd name="adj2" fmla="val -11542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Status field</a:t>
            </a:r>
            <a:endParaRPr lang="en-US" dirty="0"/>
          </a:p>
        </p:txBody>
      </p:sp>
      <p:sp>
        <p:nvSpPr>
          <p:cNvPr id="8" name="Rectangular Callout 7"/>
          <p:cNvSpPr/>
          <p:nvPr/>
        </p:nvSpPr>
        <p:spPr>
          <a:xfrm>
            <a:off x="5359884" y="1272321"/>
            <a:ext cx="2320019" cy="759200"/>
          </a:xfrm>
          <a:prstGeom prst="wedgeRectCallout">
            <a:avLst>
              <a:gd name="adj1" fmla="val -69392"/>
              <a:gd name="adj2" fmla="val 1600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or right-click column headers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72" y="2316163"/>
            <a:ext cx="7381875" cy="3648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dirty="0" smtClean="0"/>
              <a:t>Voicemail</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t>Show voicemail of all your extensions</a:t>
            </a:r>
            <a:endParaRPr lang="en-US" dirty="0"/>
          </a:p>
        </p:txBody>
      </p:sp>
      <p:sp>
        <p:nvSpPr>
          <p:cNvPr id="7" name="Rectangular Callout 6"/>
          <p:cNvSpPr/>
          <p:nvPr/>
        </p:nvSpPr>
        <p:spPr>
          <a:xfrm>
            <a:off x="1407356" y="4307653"/>
            <a:ext cx="2320019" cy="759200"/>
          </a:xfrm>
          <a:prstGeom prst="wedgeRectCallout">
            <a:avLst>
              <a:gd name="adj1" fmla="val -59669"/>
              <a:gd name="adj2" fmla="val 1288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Show new or older messages</a:t>
            </a:r>
            <a:endParaRPr lang="en-US" dirty="0"/>
          </a:p>
        </p:txBody>
      </p:sp>
      <p:sp>
        <p:nvSpPr>
          <p:cNvPr id="8" name="Rectangular Callout 7"/>
          <p:cNvSpPr/>
          <p:nvPr/>
        </p:nvSpPr>
        <p:spPr>
          <a:xfrm>
            <a:off x="5359884" y="1272321"/>
            <a:ext cx="2320019" cy="759200"/>
          </a:xfrm>
          <a:prstGeom prst="wedgeRectCallout">
            <a:avLst>
              <a:gd name="adj1" fmla="val -69392"/>
              <a:gd name="adj2" fmla="val 1600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or right-click column headers</a:t>
            </a:r>
            <a:endParaRPr lang="en-US" dirty="0"/>
          </a:p>
        </p:txBody>
      </p:sp>
    </p:spTree>
    <p:extLst>
      <p:ext uri="{BB962C8B-B14F-4D97-AF65-F5344CB8AC3E}">
        <p14:creationId xmlns:p14="http://schemas.microsoft.com/office/powerpoint/2010/main" xmlns="" val="198528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nl-BE" dirty="0" smtClean="0"/>
              <a:t>Step by step</a:t>
            </a:r>
            <a:endParaRPr lang="en-US" dirty="0"/>
          </a:p>
        </p:txBody>
      </p:sp>
      <p:sp>
        <p:nvSpPr>
          <p:cNvPr id="17411" name="Rectangle 1"/>
          <p:cNvSpPr>
            <a:spLocks noGrp="1" noChangeArrowheads="1"/>
          </p:cNvSpPr>
          <p:nvPr>
            <p:ph type="subTitle" idx="1"/>
          </p:nvPr>
        </p:nvSpPr>
        <p:spPr/>
        <p:txBody>
          <a:bodyPr>
            <a:normAutofit/>
          </a:bodyPr>
          <a:lstStyle/>
          <a:p>
            <a:pPr eaLnBrk="1" hangingPunct="1">
              <a:buFont typeface="Arial Black" pitchFamily="32"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dirty="0" smtClean="0"/>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Your desktop</a:t>
            </a:r>
          </a:p>
        </p:txBody>
      </p:sp>
      <p:sp>
        <p:nvSpPr>
          <p:cNvPr id="9" name="Footer Placeholder 3"/>
          <p:cNvSpPr>
            <a:spLocks noGrp="1"/>
          </p:cNvSpPr>
          <p:nvPr>
            <p:ph type="ftr" sz="quarter" idx="11"/>
          </p:nvPr>
        </p:nvSpPr>
        <p:spPr/>
        <p:txBody>
          <a:bodyPr/>
          <a:lstStyle/>
          <a:p>
            <a:pPr>
              <a:defRPr/>
            </a:pPr>
            <a:endParaRPr lang="fr-BE"/>
          </a:p>
          <a:p>
            <a:pPr>
              <a:defRPr/>
            </a:pPr>
            <a:r>
              <a:rPr lang="fr-BE"/>
              <a:t>www.escaux.com</a:t>
            </a:r>
          </a:p>
        </p:txBody>
      </p:sp>
      <p:pic>
        <p:nvPicPr>
          <p:cNvPr id="6149" name="Picture 3"/>
          <p:cNvPicPr>
            <a:picLocks noChangeAspect="1" noChangeArrowheads="1"/>
          </p:cNvPicPr>
          <p:nvPr/>
        </p:nvPicPr>
        <p:blipFill>
          <a:blip r:embed="rId3" cstate="print"/>
          <a:srcRect/>
          <a:stretch>
            <a:fillRect/>
          </a:stretch>
        </p:blipFill>
        <p:spPr bwMode="auto">
          <a:xfrm>
            <a:off x="2268538" y="5229225"/>
            <a:ext cx="952500" cy="1057275"/>
          </a:xfrm>
          <a:prstGeom prst="rect">
            <a:avLst/>
          </a:prstGeom>
          <a:noFill/>
          <a:ln w="9525">
            <a:noFill/>
            <a:round/>
            <a:headEnd/>
            <a:tailEnd/>
          </a:ln>
        </p:spPr>
      </p:pic>
      <p:sp>
        <p:nvSpPr>
          <p:cNvPr id="6150" name="Text Box 4"/>
          <p:cNvSpPr txBox="1">
            <a:spLocks noChangeArrowheads="1"/>
          </p:cNvSpPr>
          <p:nvPr/>
        </p:nvSpPr>
        <p:spPr bwMode="auto">
          <a:xfrm>
            <a:off x="4114109" y="2276475"/>
            <a:ext cx="2049256" cy="386132"/>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2000" dirty="0">
                <a:solidFill>
                  <a:srgbClr val="92D050"/>
                </a:solidFill>
                <a:latin typeface="Trebuchet MS" pitchFamily="32" charset="0"/>
              </a:rPr>
              <a:t>The </a:t>
            </a:r>
            <a:r>
              <a:rPr lang="nl-BE" sz="2000" dirty="0" smtClean="0">
                <a:solidFill>
                  <a:srgbClr val="92D050"/>
                </a:solidFill>
                <a:latin typeface="Trebuchet MS" pitchFamily="32" charset="0"/>
              </a:rPr>
              <a:t>net.Console‏</a:t>
            </a:r>
            <a:endParaRPr lang="nl-BE" sz="2000" dirty="0">
              <a:solidFill>
                <a:srgbClr val="92D050"/>
              </a:solidFill>
              <a:latin typeface="Trebuchet MS" pitchFamily="32" charset="0"/>
            </a:endParaRPr>
          </a:p>
        </p:txBody>
      </p:sp>
      <p:sp>
        <p:nvSpPr>
          <p:cNvPr id="6152" name="Text Box 6"/>
          <p:cNvSpPr txBox="1">
            <a:spLocks noChangeArrowheads="1"/>
          </p:cNvSpPr>
          <p:nvPr/>
        </p:nvSpPr>
        <p:spPr bwMode="auto">
          <a:xfrm>
            <a:off x="3603625" y="5661025"/>
            <a:ext cx="2320925" cy="385763"/>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2000">
                <a:solidFill>
                  <a:srgbClr val="92D050"/>
                </a:solidFill>
                <a:latin typeface="Trebuchet MS" pitchFamily="32" charset="0"/>
              </a:rPr>
              <a:t>Headset (optional)‏</a:t>
            </a:r>
          </a:p>
        </p:txBody>
      </p:sp>
      <p:pic>
        <p:nvPicPr>
          <p:cNvPr id="14" name="Picture 13"/>
          <p:cNvPicPr>
            <a:picLocks noChangeAspect="1"/>
          </p:cNvPicPr>
          <p:nvPr/>
        </p:nvPicPr>
        <p:blipFill>
          <a:blip r:embed="rId4" cstate="print"/>
          <a:srcRect/>
          <a:stretch>
            <a:fillRect/>
          </a:stretch>
        </p:blipFill>
        <p:spPr>
          <a:xfrm>
            <a:off x="4370598" y="3863851"/>
            <a:ext cx="1655758" cy="1201741"/>
          </a:xfrm>
          <a:prstGeom prst="rect">
            <a:avLst/>
          </a:prstGeom>
          <a:noFill/>
          <a:ln>
            <a:noFill/>
          </a:ln>
        </p:spPr>
      </p:pic>
      <p:sp>
        <p:nvSpPr>
          <p:cNvPr id="15" name="Text Box 6"/>
          <p:cNvSpPr txBox="1"/>
          <p:nvPr/>
        </p:nvSpPr>
        <p:spPr>
          <a:xfrm>
            <a:off x="4622286" y="3369502"/>
            <a:ext cx="1302264" cy="402287"/>
          </a:xfrm>
          <a:prstGeom prst="rect">
            <a:avLst/>
          </a:prstGeom>
          <a:noFill/>
          <a:ln>
            <a:noFill/>
          </a:ln>
        </p:spPr>
        <p:txBody>
          <a:bodyPr vert="horz" wrap="non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nl-BE" sz="2000" b="0" i="0" u="none" strike="noStrike" kern="1200" cap="none" spc="0" baseline="0" dirty="0" smtClean="0">
                <a:solidFill>
                  <a:srgbClr val="92D050"/>
                </a:solidFill>
                <a:uFillTx/>
                <a:latin typeface="Trebuchet MS" pitchFamily="34" charset="0"/>
                <a:ea typeface="Microsoft YaHei"/>
              </a:rPr>
              <a:t>SNOM 320</a:t>
            </a:r>
          </a:p>
        </p:txBody>
      </p:sp>
      <p:sp>
        <p:nvSpPr>
          <p:cNvPr id="16" name="Text Box 6"/>
          <p:cNvSpPr txBox="1"/>
          <p:nvPr/>
        </p:nvSpPr>
        <p:spPr>
          <a:xfrm>
            <a:off x="6886234" y="3353025"/>
            <a:ext cx="1978365" cy="402287"/>
          </a:xfrm>
          <a:prstGeom prst="rect">
            <a:avLst/>
          </a:prstGeom>
          <a:noFill/>
          <a:ln>
            <a:noFill/>
          </a:ln>
        </p:spPr>
        <p:txBody>
          <a:bodyPr vert="horz" wrap="squar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nl-BE" sz="2000" b="0" i="0" u="none" strike="noStrike" kern="1200" cap="none" spc="0" baseline="0" dirty="0" smtClean="0">
                <a:solidFill>
                  <a:srgbClr val="92D050"/>
                </a:solidFill>
                <a:uFillTx/>
                <a:latin typeface="Trebuchet MS" pitchFamily="34" charset="0"/>
                <a:ea typeface="Microsoft YaHei"/>
              </a:rPr>
              <a:t>Polycom</a:t>
            </a:r>
            <a:r>
              <a:rPr lang="nl-BE" sz="2000" dirty="0" smtClean="0">
                <a:solidFill>
                  <a:srgbClr val="92D050"/>
                </a:solidFill>
                <a:latin typeface="Trebuchet MS" pitchFamily="34" charset="0"/>
                <a:ea typeface="Microsoft YaHei"/>
              </a:rPr>
              <a:t> </a:t>
            </a:r>
            <a:r>
              <a:rPr lang="nl-BE" sz="2000" b="0" i="0" u="none" strike="noStrike" kern="1200" cap="none" spc="0" baseline="0" dirty="0" smtClean="0">
                <a:solidFill>
                  <a:srgbClr val="92D050"/>
                </a:solidFill>
                <a:uFillTx/>
                <a:latin typeface="Trebuchet MS" pitchFamily="34" charset="0"/>
                <a:ea typeface="Microsoft YaHei"/>
              </a:rPr>
              <a:t>IP </a:t>
            </a:r>
            <a:r>
              <a:rPr lang="nl-BE" sz="2000" b="0" i="0" u="none" strike="noStrike" kern="1200" cap="none" spc="0" baseline="0" dirty="0">
                <a:solidFill>
                  <a:srgbClr val="92D050"/>
                </a:solidFill>
                <a:uFillTx/>
                <a:latin typeface="Trebuchet MS" pitchFamily="34" charset="0"/>
                <a:ea typeface="Microsoft YaHei"/>
              </a:rPr>
              <a:t>650</a:t>
            </a:r>
          </a:p>
        </p:txBody>
      </p:sp>
      <p:pic>
        <p:nvPicPr>
          <p:cNvPr id="17" name="Picture 16"/>
          <p:cNvPicPr>
            <a:picLocks noChangeAspect="1"/>
          </p:cNvPicPr>
          <p:nvPr/>
        </p:nvPicPr>
        <p:blipFill>
          <a:blip r:embed="rId5" cstate="print"/>
          <a:srcRect/>
          <a:stretch>
            <a:fillRect/>
          </a:stretch>
        </p:blipFill>
        <p:spPr>
          <a:xfrm>
            <a:off x="6750310" y="3863851"/>
            <a:ext cx="1815815" cy="1198440"/>
          </a:xfrm>
          <a:prstGeom prst="rect">
            <a:avLst/>
          </a:prstGeom>
          <a:noFill/>
          <a:ln>
            <a:noFill/>
          </a:ln>
        </p:spPr>
      </p:pic>
      <p:sp>
        <p:nvSpPr>
          <p:cNvPr id="18" name="TextBox 17"/>
          <p:cNvSpPr txBox="1"/>
          <p:nvPr/>
        </p:nvSpPr>
        <p:spPr>
          <a:xfrm>
            <a:off x="6318745" y="3403000"/>
            <a:ext cx="431565" cy="369332"/>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BE" sz="1800" b="0" i="0" u="none" strike="noStrike" kern="1200" cap="none" spc="0" baseline="0" dirty="0" smtClean="0">
                <a:solidFill>
                  <a:srgbClr val="92D050"/>
                </a:solidFill>
                <a:uFillTx/>
                <a:latin typeface="Trebuchet MS" pitchFamily="34" charset="0"/>
                <a:ea typeface="Microsoft YaHei"/>
              </a:rPr>
              <a:t>or</a:t>
            </a:r>
            <a:endParaRPr lang="nl-BE" sz="1800" b="0" i="0" u="none" strike="noStrike" kern="1200" cap="none" spc="0" baseline="0" dirty="0">
              <a:solidFill>
                <a:srgbClr val="92D050"/>
              </a:solidFill>
              <a:uFillTx/>
              <a:latin typeface="Trebuchet MS" pitchFamily="34" charset="0"/>
              <a:ea typeface="Microsoft YaHei"/>
            </a:endParaRPr>
          </a:p>
        </p:txBody>
      </p:sp>
      <p:pic>
        <p:nvPicPr>
          <p:cNvPr id="25" name="Picture 8"/>
          <p:cNvPicPr>
            <a:picLocks noChangeAspect="1" noChangeArrowheads="1"/>
          </p:cNvPicPr>
          <p:nvPr/>
        </p:nvPicPr>
        <p:blipFill>
          <a:blip r:embed="rId6" cstate="print"/>
          <a:srcRect/>
          <a:stretch>
            <a:fillRect/>
          </a:stretch>
        </p:blipFill>
        <p:spPr bwMode="auto">
          <a:xfrm>
            <a:off x="395288" y="1557338"/>
            <a:ext cx="2736850" cy="2736850"/>
          </a:xfrm>
          <a:prstGeom prst="rect">
            <a:avLst/>
          </a:prstGeom>
          <a:noFill/>
          <a:ln w="9525">
            <a:noFill/>
            <a:round/>
            <a:headEnd/>
            <a:tailEnd/>
          </a:ln>
          <a:effectLst/>
        </p:spPr>
      </p:pic>
      <p:grpSp>
        <p:nvGrpSpPr>
          <p:cNvPr id="2" name="Group 9"/>
          <p:cNvGrpSpPr>
            <a:grpSpLocks/>
          </p:cNvGrpSpPr>
          <p:nvPr/>
        </p:nvGrpSpPr>
        <p:grpSpPr bwMode="auto">
          <a:xfrm>
            <a:off x="741363" y="1662113"/>
            <a:ext cx="2097087" cy="1703387"/>
            <a:chOff x="467" y="1047"/>
            <a:chExt cx="1321" cy="1073"/>
          </a:xfrm>
        </p:grpSpPr>
        <p:pic>
          <p:nvPicPr>
            <p:cNvPr id="27" name="Picture 10"/>
            <p:cNvPicPr>
              <a:picLocks noChangeAspect="1" noChangeArrowheads="1"/>
            </p:cNvPicPr>
            <p:nvPr/>
          </p:nvPicPr>
          <p:blipFill>
            <a:blip r:embed="rId7" cstate="print"/>
            <a:srcRect/>
            <a:stretch>
              <a:fillRect/>
            </a:stretch>
          </p:blipFill>
          <p:spPr bwMode="auto">
            <a:xfrm>
              <a:off x="467" y="1047"/>
              <a:ext cx="1321" cy="1073"/>
            </a:xfrm>
            <a:prstGeom prst="rect">
              <a:avLst/>
            </a:prstGeom>
            <a:noFill/>
            <a:ln w="9525">
              <a:noFill/>
              <a:round/>
              <a:headEnd/>
              <a:tailEnd/>
            </a:ln>
            <a:effectLst/>
          </p:spPr>
        </p:pic>
        <p:pic>
          <p:nvPicPr>
            <p:cNvPr id="28" name="Picture 11"/>
            <p:cNvPicPr>
              <a:picLocks noChangeAspect="1" noChangeArrowheads="1"/>
            </p:cNvPicPr>
            <p:nvPr/>
          </p:nvPicPr>
          <p:blipFill>
            <a:blip r:embed="rId8" cstate="print"/>
            <a:srcRect/>
            <a:stretch>
              <a:fillRect/>
            </a:stretch>
          </p:blipFill>
          <p:spPr bwMode="auto">
            <a:xfrm>
              <a:off x="1116" y="1200"/>
              <a:ext cx="655" cy="566"/>
            </a:xfrm>
            <a:prstGeom prst="rect">
              <a:avLst/>
            </a:prstGeom>
            <a:noFill/>
            <a:ln w="9525">
              <a:noFill/>
              <a:round/>
              <a:headEnd/>
              <a:tailEnd/>
            </a:ln>
            <a:effec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Answer a call</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6" name="Content Placeholder 5"/>
          <p:cNvSpPr>
            <a:spLocks noGrp="1"/>
          </p:cNvSpPr>
          <p:nvPr>
            <p:ph idx="1"/>
          </p:nvPr>
        </p:nvSpPr>
        <p:spPr>
          <a:xfrm>
            <a:off x="457200" y="1214422"/>
            <a:ext cx="6106438" cy="5000660"/>
          </a:xfrm>
        </p:spPr>
        <p:txBody>
          <a:bodyPr>
            <a:normAutofit/>
          </a:bodyPr>
          <a:lstStyle/>
          <a:p>
            <a:pPr marL="514350" indent="-514350">
              <a:buFont typeface="+mj-lt"/>
              <a:buAutoNum type="arabicPeriod"/>
            </a:pPr>
            <a:r>
              <a:rPr lang="nl-BE" sz="2400" dirty="0" smtClean="0"/>
              <a:t>Call enters general queue</a:t>
            </a:r>
          </a:p>
          <a:p>
            <a:pPr marL="514350" indent="-514350">
              <a:buFont typeface="+mj-lt"/>
              <a:buAutoNum type="arabicPeriod"/>
            </a:pPr>
            <a:r>
              <a:rPr lang="nl-BE" sz="2400" dirty="0" smtClean="0"/>
              <a:t>Queue counter increments</a:t>
            </a:r>
          </a:p>
          <a:p>
            <a:pPr marL="514350" indent="-514350">
              <a:buFont typeface="+mj-lt"/>
              <a:buAutoNum type="arabicPeriod"/>
            </a:pPr>
            <a:r>
              <a:rPr lang="nl-BE" sz="2400" dirty="0" smtClean="0"/>
              <a:t>Phone rings</a:t>
            </a:r>
          </a:p>
          <a:p>
            <a:pPr marL="514350" indent="-514350">
              <a:buFont typeface="+mj-lt"/>
              <a:buAutoNum type="arabicPeriod"/>
            </a:pPr>
            <a:r>
              <a:rPr lang="nl-BE" sz="2400" dirty="0" smtClean="0"/>
              <a:t>Line 1 displays incoming call</a:t>
            </a:r>
          </a:p>
          <a:p>
            <a:pPr marL="514350" indent="-514350">
              <a:buFont typeface="+mj-lt"/>
              <a:buAutoNum type="arabicPeriod"/>
            </a:pPr>
            <a:r>
              <a:rPr lang="nl-BE" sz="2400" dirty="0" smtClean="0"/>
              <a:t>“Accept” button lits up</a:t>
            </a:r>
          </a:p>
          <a:p>
            <a:pPr marL="514350" indent="-514350">
              <a:buFont typeface="+mj-lt"/>
              <a:buAutoNum type="arabicPeriod"/>
            </a:pPr>
            <a:r>
              <a:rPr lang="nl-BE" sz="2400" dirty="0" smtClean="0"/>
              <a:t>Accept call</a:t>
            </a:r>
          </a:p>
          <a:p>
            <a:pPr marL="914400" lvl="1" indent="-514350">
              <a:buFont typeface="+mj-lt"/>
              <a:buAutoNum type="arabicPeriod"/>
            </a:pPr>
            <a:r>
              <a:rPr lang="nl-BE" sz="2000" dirty="0" smtClean="0"/>
              <a:t>Via mouse click on “Accept button”</a:t>
            </a:r>
          </a:p>
          <a:p>
            <a:pPr marL="914400" lvl="1" indent="-514350">
              <a:buFont typeface="+mj-lt"/>
              <a:buAutoNum type="arabicPeriod"/>
            </a:pPr>
            <a:r>
              <a:rPr lang="nl-BE" sz="2000" dirty="0" smtClean="0"/>
              <a:t>Or via the “Enter” key</a:t>
            </a:r>
          </a:p>
          <a:p>
            <a:pPr marL="514350" indent="-514350">
              <a:buFont typeface="+mj-lt"/>
              <a:buAutoNum type="arabicPeriod"/>
            </a:pPr>
            <a:r>
              <a:rPr lang="nl-BE" sz="2400" dirty="0" smtClean="0"/>
              <a:t>Line 1 status icon changes to conversation</a:t>
            </a:r>
          </a:p>
          <a:p>
            <a:pPr marL="514350" indent="-514350">
              <a:buFont typeface="+mj-lt"/>
              <a:buAutoNum type="arabicPeriod"/>
            </a:pPr>
            <a:r>
              <a:rPr lang="nl-BE" sz="2400" dirty="0" smtClean="0"/>
              <a:t>Control keys reflect the conversation state</a:t>
            </a:r>
          </a:p>
        </p:txBody>
      </p:sp>
      <p:pic>
        <p:nvPicPr>
          <p:cNvPr id="104452" name="Picture 4"/>
          <p:cNvPicPr>
            <a:picLocks noChangeAspect="1" noChangeArrowheads="1"/>
          </p:cNvPicPr>
          <p:nvPr/>
        </p:nvPicPr>
        <p:blipFill>
          <a:blip r:embed="rId2" cstate="print"/>
          <a:srcRect/>
          <a:stretch>
            <a:fillRect/>
          </a:stretch>
        </p:blipFill>
        <p:spPr bwMode="auto">
          <a:xfrm>
            <a:off x="6491087" y="2441271"/>
            <a:ext cx="533400" cy="647700"/>
          </a:xfrm>
          <a:prstGeom prst="rect">
            <a:avLst/>
          </a:prstGeom>
          <a:noFill/>
          <a:ln w="9525">
            <a:noFill/>
            <a:miter lim="800000"/>
            <a:headEnd/>
            <a:tailEnd/>
          </a:ln>
        </p:spPr>
      </p:pic>
      <p:pic>
        <p:nvPicPr>
          <p:cNvPr id="104453" name="Picture 5"/>
          <p:cNvPicPr>
            <a:picLocks noChangeAspect="1" noChangeArrowheads="1"/>
          </p:cNvPicPr>
          <p:nvPr/>
        </p:nvPicPr>
        <p:blipFill>
          <a:blip r:embed="rId3" cstate="print"/>
          <a:srcRect/>
          <a:stretch>
            <a:fillRect/>
          </a:stretch>
        </p:blipFill>
        <p:spPr bwMode="auto">
          <a:xfrm>
            <a:off x="6491087" y="3023991"/>
            <a:ext cx="514350" cy="609600"/>
          </a:xfrm>
          <a:prstGeom prst="rect">
            <a:avLst/>
          </a:prstGeom>
          <a:noFill/>
          <a:ln w="9525">
            <a:noFill/>
            <a:miter lim="800000"/>
            <a:headEnd/>
            <a:tailEnd/>
          </a:ln>
        </p:spPr>
      </p:pic>
      <p:pic>
        <p:nvPicPr>
          <p:cNvPr id="104454" name="Picture 6"/>
          <p:cNvPicPr>
            <a:picLocks noChangeAspect="1" noChangeArrowheads="1"/>
          </p:cNvPicPr>
          <p:nvPr/>
        </p:nvPicPr>
        <p:blipFill>
          <a:blip r:embed="rId4" cstate="print"/>
          <a:srcRect/>
          <a:stretch>
            <a:fillRect/>
          </a:stretch>
        </p:blipFill>
        <p:spPr bwMode="auto">
          <a:xfrm>
            <a:off x="6491087" y="4425146"/>
            <a:ext cx="533400" cy="638175"/>
          </a:xfrm>
          <a:prstGeom prst="rect">
            <a:avLst/>
          </a:prstGeom>
          <a:noFill/>
          <a:ln w="9525">
            <a:noFill/>
            <a:miter lim="800000"/>
            <a:headEnd/>
            <a:tailEnd/>
          </a:ln>
        </p:spPr>
      </p:pic>
      <p:pic>
        <p:nvPicPr>
          <p:cNvPr id="104455" name="Picture 7"/>
          <p:cNvPicPr>
            <a:picLocks noChangeAspect="1" noChangeArrowheads="1"/>
          </p:cNvPicPr>
          <p:nvPr/>
        </p:nvPicPr>
        <p:blipFill>
          <a:blip r:embed="rId5" cstate="print"/>
          <a:srcRect/>
          <a:stretch>
            <a:fillRect/>
          </a:stretch>
        </p:blipFill>
        <p:spPr bwMode="auto">
          <a:xfrm>
            <a:off x="4126412" y="5529198"/>
            <a:ext cx="4248150" cy="609600"/>
          </a:xfrm>
          <a:prstGeom prst="rect">
            <a:avLst/>
          </a:prstGeom>
          <a:noFill/>
          <a:ln w="9525">
            <a:noFill/>
            <a:miter lim="800000"/>
            <a:headEnd/>
            <a:tailEnd/>
          </a:ln>
        </p:spPr>
      </p:pic>
      <p:grpSp>
        <p:nvGrpSpPr>
          <p:cNvPr id="10" name="Group 9"/>
          <p:cNvGrpSpPr>
            <a:grpSpLocks noChangeAspect="1"/>
          </p:cNvGrpSpPr>
          <p:nvPr/>
        </p:nvGrpSpPr>
        <p:grpSpPr>
          <a:xfrm>
            <a:off x="6491087" y="1593976"/>
            <a:ext cx="1422262" cy="608204"/>
            <a:chOff x="5476483" y="3022405"/>
            <a:chExt cx="2201971" cy="941632"/>
          </a:xfrm>
        </p:grpSpPr>
        <p:pic>
          <p:nvPicPr>
            <p:cNvPr id="11" name="Picture 4"/>
            <p:cNvPicPr>
              <a:picLocks noChangeAspect="1" noChangeArrowheads="1"/>
            </p:cNvPicPr>
            <p:nvPr/>
          </p:nvPicPr>
          <p:blipFill>
            <a:blip r:embed="rId6" cstate="print"/>
            <a:srcRect/>
            <a:stretch>
              <a:fillRect/>
            </a:stretch>
          </p:blipFill>
          <p:spPr bwMode="auto">
            <a:xfrm>
              <a:off x="5476483" y="3022405"/>
              <a:ext cx="2201971" cy="941632"/>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Terminate a call</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6" name="Content Placeholder 5"/>
          <p:cNvSpPr>
            <a:spLocks noGrp="1"/>
          </p:cNvSpPr>
          <p:nvPr>
            <p:ph idx="1"/>
          </p:nvPr>
        </p:nvSpPr>
        <p:spPr>
          <a:xfrm>
            <a:off x="457199" y="1214422"/>
            <a:ext cx="8198285" cy="5000660"/>
          </a:xfrm>
        </p:spPr>
        <p:txBody>
          <a:bodyPr>
            <a:normAutofit/>
          </a:bodyPr>
          <a:lstStyle/>
          <a:p>
            <a:pPr marL="514350" indent="-514350">
              <a:buFont typeface="+mj-lt"/>
              <a:buAutoNum type="arabicPeriod"/>
            </a:pPr>
            <a:r>
              <a:rPr lang="nl-BE" sz="2400" dirty="0" smtClean="0"/>
              <a:t>“Terminate” button is lit up</a:t>
            </a:r>
          </a:p>
          <a:p>
            <a:pPr marL="514350" indent="-514350">
              <a:buFont typeface="+mj-lt"/>
              <a:buAutoNum type="arabicPeriod"/>
            </a:pPr>
            <a:r>
              <a:rPr lang="nl-BE" sz="2400" dirty="0" smtClean="0"/>
              <a:t>Terminate call</a:t>
            </a:r>
          </a:p>
          <a:p>
            <a:pPr marL="914400" lvl="1" indent="-514350">
              <a:buFont typeface="+mj-lt"/>
              <a:buAutoNum type="arabicPeriod"/>
            </a:pPr>
            <a:r>
              <a:rPr lang="nl-BE" sz="2000" dirty="0" smtClean="0"/>
              <a:t>Via mouse click on “terminate” button</a:t>
            </a:r>
          </a:p>
          <a:p>
            <a:pPr marL="914400" lvl="1" indent="-514350">
              <a:buFont typeface="+mj-lt"/>
              <a:buAutoNum type="arabicPeriod"/>
            </a:pPr>
            <a:r>
              <a:rPr lang="nl-BE" sz="2000" dirty="0" smtClean="0"/>
              <a:t>Or via “F2” key</a:t>
            </a:r>
          </a:p>
          <a:p>
            <a:pPr marL="514350" indent="-514350">
              <a:buFont typeface="+mj-lt"/>
              <a:buAutoNum type="arabicPeriod"/>
            </a:pPr>
            <a:r>
              <a:rPr lang="nl-BE" sz="2400" dirty="0" smtClean="0"/>
              <a:t>Line 1 status icon changes to idle</a:t>
            </a:r>
          </a:p>
          <a:p>
            <a:pPr marL="514350" indent="-514350">
              <a:buFont typeface="+mj-lt"/>
              <a:buAutoNum type="arabicPeriod"/>
            </a:pPr>
            <a:r>
              <a:rPr lang="nl-BE" sz="2400" dirty="0" smtClean="0"/>
              <a:t>Control keys reflect the idle state</a:t>
            </a:r>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r>
              <a:rPr lang="nl-BE" sz="2400" dirty="0" smtClean="0"/>
              <a:t>Please note that in the idle state, the “Terminate” button is still lit. This allows you to terminate calls that, for some reason, are remaining on the receptionist phone.</a:t>
            </a:r>
          </a:p>
        </p:txBody>
      </p:sp>
      <p:pic>
        <p:nvPicPr>
          <p:cNvPr id="105474" name="Picture 2"/>
          <p:cNvPicPr>
            <a:picLocks noChangeAspect="1" noChangeArrowheads="1"/>
          </p:cNvPicPr>
          <p:nvPr/>
        </p:nvPicPr>
        <p:blipFill>
          <a:blip r:embed="rId2" cstate="print"/>
          <a:srcRect/>
          <a:stretch>
            <a:fillRect/>
          </a:stretch>
        </p:blipFill>
        <p:spPr bwMode="auto">
          <a:xfrm>
            <a:off x="6690008" y="1165377"/>
            <a:ext cx="600075" cy="619125"/>
          </a:xfrm>
          <a:prstGeom prst="rect">
            <a:avLst/>
          </a:prstGeom>
          <a:noFill/>
          <a:ln w="9525">
            <a:noFill/>
            <a:miter lim="800000"/>
            <a:headEnd/>
            <a:tailEnd/>
          </a:ln>
        </p:spPr>
      </p:pic>
      <p:pic>
        <p:nvPicPr>
          <p:cNvPr id="105475" name="Picture 3"/>
          <p:cNvPicPr>
            <a:picLocks noChangeAspect="1" noChangeArrowheads="1"/>
          </p:cNvPicPr>
          <p:nvPr/>
        </p:nvPicPr>
        <p:blipFill>
          <a:blip r:embed="rId3" cstate="print"/>
          <a:srcRect/>
          <a:stretch>
            <a:fillRect/>
          </a:stretch>
        </p:blipFill>
        <p:spPr bwMode="auto">
          <a:xfrm>
            <a:off x="6690008" y="2709081"/>
            <a:ext cx="523875" cy="638175"/>
          </a:xfrm>
          <a:prstGeom prst="rect">
            <a:avLst/>
          </a:prstGeom>
          <a:noFill/>
          <a:ln w="9525">
            <a:noFill/>
            <a:miter lim="800000"/>
            <a:headEnd/>
            <a:tailEnd/>
          </a:ln>
        </p:spPr>
      </p:pic>
      <p:pic>
        <p:nvPicPr>
          <p:cNvPr id="105476" name="Picture 4"/>
          <p:cNvPicPr>
            <a:picLocks noChangeAspect="1" noChangeArrowheads="1"/>
          </p:cNvPicPr>
          <p:nvPr/>
        </p:nvPicPr>
        <p:blipFill>
          <a:blip r:embed="rId4" cstate="print"/>
          <a:srcRect/>
          <a:stretch>
            <a:fillRect/>
          </a:stretch>
        </p:blipFill>
        <p:spPr bwMode="auto">
          <a:xfrm>
            <a:off x="2234983" y="3888288"/>
            <a:ext cx="424815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Grp="1" noChangeArrowheads="1"/>
          </p:cNvSpPr>
          <p:nvPr>
            <p:ph type="title"/>
          </p:nvPr>
        </p:nvSpPr>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mtClean="0"/>
              <a:t>Initiate a call</a:t>
            </a:r>
          </a:p>
        </p:txBody>
      </p:sp>
      <p:sp>
        <p:nvSpPr>
          <p:cNvPr id="20484" name="Rectangle 2"/>
          <p:cNvSpPr>
            <a:spLocks noGrp="1" noChangeArrowheads="1"/>
          </p:cNvSpPr>
          <p:nvPr>
            <p:ph idx="1"/>
          </p:nvPr>
        </p:nvSpPr>
        <p:spPr/>
        <p:txBody>
          <a:bodyPr>
            <a:normAutofit/>
          </a:bodyPr>
          <a:lstStyle/>
          <a:p>
            <a:pPr marL="376238" indent="-376238" eaLnBrk="1" hangingPunct="1">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Several possibilities to initiate a call:</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Compose the number on the phone</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Double-click directory entry</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Mouse-select directory entry and press “Enter”</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Single-click dial, phone or mobile icon on directory entry</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Compose number in number field and press “Enter”</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Select a speed dial</a:t>
            </a:r>
            <a:endParaRPr lang="nl-BE" sz="1800" dirty="0" smtClean="0"/>
          </a:p>
          <a:p>
            <a:pPr marL="795338" lvl="1" indent="-338138" eaLnBrk="1" hangingPunct="1">
              <a:buFont typeface="Arial Black" pitchFamily="32" charset="0"/>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endParaRPr lang="nl-BE" sz="1000" dirty="0" smtClean="0"/>
          </a:p>
          <a:p>
            <a:pPr marL="795338" lvl="1" indent="-338138" eaLnBrk="1" hangingPunct="1">
              <a:buFont typeface="Arial Black" pitchFamily="32" charset="0"/>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endParaRPr lang="nl-BE" sz="1000" dirty="0" smtClean="0"/>
          </a:p>
        </p:txBody>
      </p:sp>
      <p:sp>
        <p:nvSpPr>
          <p:cNvPr id="7" name="Footer Placeholder 3"/>
          <p:cNvSpPr>
            <a:spLocks noGrp="1"/>
          </p:cNvSpPr>
          <p:nvPr>
            <p:ph type="ftr" sz="quarter" idx="11"/>
          </p:nvPr>
        </p:nvSpPr>
        <p:spPr/>
        <p:txBody>
          <a:bodyPr/>
          <a:lstStyle/>
          <a:p>
            <a:pPr>
              <a:defRPr/>
            </a:pPr>
            <a:endParaRPr lang="fr-BE"/>
          </a:p>
          <a:p>
            <a:pPr>
              <a:defRPr/>
            </a:pPr>
            <a:r>
              <a:rPr lang="fr-BE"/>
              <a:t>www.escaux.com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Hold and unhold call</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6" name="Content Placeholder 5"/>
          <p:cNvSpPr>
            <a:spLocks noGrp="1"/>
          </p:cNvSpPr>
          <p:nvPr>
            <p:ph idx="1"/>
          </p:nvPr>
        </p:nvSpPr>
        <p:spPr>
          <a:xfrm>
            <a:off x="457200" y="1214422"/>
            <a:ext cx="6106438" cy="5000660"/>
          </a:xfrm>
        </p:spPr>
        <p:txBody>
          <a:bodyPr>
            <a:normAutofit/>
          </a:bodyPr>
          <a:lstStyle/>
          <a:p>
            <a:pPr marL="514350" indent="-514350">
              <a:buFont typeface="+mj-lt"/>
              <a:buAutoNum type="arabicPeriod"/>
            </a:pPr>
            <a:r>
              <a:rPr lang="nl-BE" sz="2400" dirty="0" smtClean="0"/>
              <a:t>Call is in conversation state</a:t>
            </a:r>
          </a:p>
          <a:p>
            <a:pPr marL="514350" indent="-514350">
              <a:buFont typeface="+mj-lt"/>
              <a:buAutoNum type="arabicPeriod"/>
            </a:pPr>
            <a:r>
              <a:rPr lang="nl-BE" sz="2400" dirty="0" smtClean="0"/>
              <a:t>“Hold” button is lit up</a:t>
            </a:r>
          </a:p>
          <a:p>
            <a:pPr marL="514350" indent="-514350">
              <a:buFont typeface="+mj-lt"/>
              <a:buAutoNum type="arabicPeriod"/>
            </a:pPr>
            <a:r>
              <a:rPr lang="nl-BE" sz="2400" dirty="0" smtClean="0"/>
              <a:t>Hold call</a:t>
            </a:r>
          </a:p>
          <a:p>
            <a:pPr marL="914400" lvl="1" indent="-514350">
              <a:buFont typeface="+mj-lt"/>
              <a:buAutoNum type="arabicPeriod"/>
            </a:pPr>
            <a:r>
              <a:rPr lang="nl-BE" sz="2000" dirty="0" smtClean="0"/>
              <a:t>Via mouse click on “Hold” button</a:t>
            </a:r>
          </a:p>
          <a:p>
            <a:pPr marL="914400" lvl="1" indent="-514350">
              <a:buFont typeface="+mj-lt"/>
              <a:buAutoNum type="arabicPeriod"/>
            </a:pPr>
            <a:r>
              <a:rPr lang="nl-BE" sz="2000" dirty="0" smtClean="0"/>
              <a:t>Or via “Enter” key</a:t>
            </a:r>
          </a:p>
          <a:p>
            <a:pPr marL="514350" indent="-514350">
              <a:buFont typeface="+mj-lt"/>
              <a:buAutoNum type="arabicPeriod"/>
            </a:pPr>
            <a:r>
              <a:rPr lang="nl-BE" sz="2400" dirty="0" smtClean="0"/>
              <a:t>Line 1 status icon changes to hold</a:t>
            </a:r>
          </a:p>
          <a:p>
            <a:pPr marL="514350" indent="-514350">
              <a:buFont typeface="+mj-lt"/>
              <a:buAutoNum type="arabicPeriod"/>
            </a:pPr>
            <a:r>
              <a:rPr lang="nl-BE" sz="2400" dirty="0" smtClean="0"/>
              <a:t>“Hold” button is pressed</a:t>
            </a:r>
          </a:p>
          <a:p>
            <a:pPr marL="514350" indent="-514350">
              <a:buFont typeface="+mj-lt"/>
              <a:buAutoNum type="arabicPeriod"/>
            </a:pPr>
            <a:r>
              <a:rPr lang="nl-BE" sz="2400" dirty="0" smtClean="0"/>
              <a:t>Unhold call</a:t>
            </a:r>
          </a:p>
          <a:p>
            <a:pPr marL="914400" lvl="1" indent="-514350">
              <a:buFont typeface="+mj-lt"/>
              <a:buAutoNum type="arabicPeriod"/>
            </a:pPr>
            <a:r>
              <a:rPr lang="nl-BE" sz="2000" dirty="0" smtClean="0"/>
              <a:t>Via mouse click on “Hold” button</a:t>
            </a:r>
          </a:p>
          <a:p>
            <a:pPr marL="914400" lvl="1" indent="-514350">
              <a:buFont typeface="+mj-lt"/>
              <a:buAutoNum type="arabicPeriod"/>
            </a:pPr>
            <a:r>
              <a:rPr lang="nl-BE" sz="2000" dirty="0" smtClean="0"/>
              <a:t>Or via “Enter” key</a:t>
            </a:r>
          </a:p>
          <a:p>
            <a:pPr marL="514350" indent="-514350">
              <a:buFont typeface="+mj-lt"/>
              <a:buAutoNum type="arabicPeriod"/>
            </a:pPr>
            <a:r>
              <a:rPr lang="nl-BE" sz="2400" dirty="0" smtClean="0"/>
              <a:t>Line 1 status icon changes to conversation again</a:t>
            </a:r>
          </a:p>
          <a:p>
            <a:pPr marL="514350" indent="-514350">
              <a:buFont typeface="+mj-lt"/>
              <a:buAutoNum type="arabicPeriod"/>
            </a:pPr>
            <a:endParaRPr lang="nl-BE" sz="2400" dirty="0" smtClean="0"/>
          </a:p>
          <a:p>
            <a:pPr marL="514350" indent="-514350">
              <a:buFont typeface="+mj-lt"/>
              <a:buAutoNum type="arabicPeriod"/>
            </a:pPr>
            <a:endParaRPr lang="nl-BE" sz="2400" dirty="0" smtClean="0"/>
          </a:p>
        </p:txBody>
      </p:sp>
      <p:pic>
        <p:nvPicPr>
          <p:cNvPr id="5" name="Picture 6"/>
          <p:cNvPicPr>
            <a:picLocks noChangeAspect="1" noChangeArrowheads="1"/>
          </p:cNvPicPr>
          <p:nvPr/>
        </p:nvPicPr>
        <p:blipFill>
          <a:blip r:embed="rId2" cstate="print"/>
          <a:srcRect/>
          <a:stretch>
            <a:fillRect/>
          </a:stretch>
        </p:blipFill>
        <p:spPr bwMode="auto">
          <a:xfrm>
            <a:off x="6597563" y="1118274"/>
            <a:ext cx="533400" cy="638175"/>
          </a:xfrm>
          <a:prstGeom prst="rect">
            <a:avLst/>
          </a:prstGeom>
          <a:noFill/>
          <a:ln w="9525">
            <a:noFill/>
            <a:miter lim="800000"/>
            <a:headEnd/>
            <a:tailEnd/>
          </a:ln>
        </p:spPr>
      </p:pic>
      <p:pic>
        <p:nvPicPr>
          <p:cNvPr id="106498" name="Picture 2"/>
          <p:cNvPicPr>
            <a:picLocks noChangeAspect="1" noChangeArrowheads="1"/>
          </p:cNvPicPr>
          <p:nvPr/>
        </p:nvPicPr>
        <p:blipFill>
          <a:blip r:embed="rId3" cstate="print"/>
          <a:srcRect/>
          <a:stretch>
            <a:fillRect/>
          </a:stretch>
        </p:blipFill>
        <p:spPr bwMode="auto">
          <a:xfrm>
            <a:off x="6597563" y="1658654"/>
            <a:ext cx="600075" cy="609600"/>
          </a:xfrm>
          <a:prstGeom prst="rect">
            <a:avLst/>
          </a:prstGeom>
          <a:noFill/>
          <a:ln w="9525">
            <a:noFill/>
            <a:miter lim="800000"/>
            <a:headEnd/>
            <a:tailEnd/>
          </a:ln>
        </p:spPr>
      </p:pic>
      <p:pic>
        <p:nvPicPr>
          <p:cNvPr id="106500" name="Picture 4"/>
          <p:cNvPicPr>
            <a:picLocks noChangeAspect="1" noChangeArrowheads="1"/>
          </p:cNvPicPr>
          <p:nvPr/>
        </p:nvPicPr>
        <p:blipFill>
          <a:blip r:embed="rId4" cstate="print"/>
          <a:srcRect/>
          <a:stretch>
            <a:fillRect/>
          </a:stretch>
        </p:blipFill>
        <p:spPr bwMode="auto">
          <a:xfrm>
            <a:off x="6597563" y="3725449"/>
            <a:ext cx="619125" cy="609600"/>
          </a:xfrm>
          <a:prstGeom prst="rect">
            <a:avLst/>
          </a:prstGeom>
          <a:noFill/>
          <a:ln w="9525">
            <a:noFill/>
            <a:miter lim="800000"/>
            <a:headEnd/>
            <a:tailEnd/>
          </a:ln>
        </p:spPr>
      </p:pic>
      <p:pic>
        <p:nvPicPr>
          <p:cNvPr id="106501" name="Picture 5"/>
          <p:cNvPicPr>
            <a:picLocks noChangeAspect="1" noChangeArrowheads="1"/>
          </p:cNvPicPr>
          <p:nvPr/>
        </p:nvPicPr>
        <p:blipFill>
          <a:blip r:embed="rId5" cstate="print"/>
          <a:srcRect/>
          <a:stretch>
            <a:fillRect/>
          </a:stretch>
        </p:blipFill>
        <p:spPr bwMode="auto">
          <a:xfrm>
            <a:off x="6597563" y="3106912"/>
            <a:ext cx="514350" cy="619125"/>
          </a:xfrm>
          <a:prstGeom prst="rect">
            <a:avLst/>
          </a:prstGeom>
          <a:noFill/>
          <a:ln w="9525">
            <a:noFill/>
            <a:miter lim="800000"/>
            <a:headEnd/>
            <a:tailEnd/>
          </a:ln>
        </p:spPr>
      </p:pic>
      <p:pic>
        <p:nvPicPr>
          <p:cNvPr id="10" name="Picture 6"/>
          <p:cNvPicPr>
            <a:picLocks noChangeAspect="1" noChangeArrowheads="1"/>
          </p:cNvPicPr>
          <p:nvPr/>
        </p:nvPicPr>
        <p:blipFill>
          <a:blip r:embed="rId2" cstate="print"/>
          <a:srcRect/>
          <a:stretch>
            <a:fillRect/>
          </a:stretch>
        </p:blipFill>
        <p:spPr bwMode="auto">
          <a:xfrm>
            <a:off x="6597563" y="5516998"/>
            <a:ext cx="53340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Blind Transfer</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6" name="Content Placeholder 5"/>
          <p:cNvSpPr>
            <a:spLocks noGrp="1"/>
          </p:cNvSpPr>
          <p:nvPr>
            <p:ph idx="1"/>
          </p:nvPr>
        </p:nvSpPr>
        <p:spPr>
          <a:xfrm>
            <a:off x="457199" y="1214422"/>
            <a:ext cx="8210811" cy="5000660"/>
          </a:xfrm>
        </p:spPr>
        <p:txBody>
          <a:bodyPr>
            <a:normAutofit fontScale="92500" lnSpcReduction="20000"/>
          </a:bodyPr>
          <a:lstStyle/>
          <a:p>
            <a:pPr marL="514350" indent="-514350">
              <a:buFont typeface="+mj-lt"/>
              <a:buAutoNum type="arabicPeriod"/>
            </a:pPr>
            <a:r>
              <a:rPr lang="nl-BE" sz="2400" dirty="0" smtClean="0"/>
              <a:t>Call is in conversation state</a:t>
            </a:r>
          </a:p>
          <a:p>
            <a:pPr marL="514350" indent="-514350">
              <a:buFont typeface="+mj-lt"/>
              <a:buAutoNum type="arabicPeriod"/>
            </a:pPr>
            <a:r>
              <a:rPr lang="nl-BE" sz="2400" dirty="0" smtClean="0"/>
              <a:t>Search contact in directory</a:t>
            </a:r>
          </a:p>
          <a:p>
            <a:pPr marL="914400" lvl="1" indent="-514350">
              <a:buFont typeface="+mj-lt"/>
              <a:buAutoNum type="arabicPeriod"/>
            </a:pPr>
            <a:r>
              <a:rPr lang="nl-BE" sz="2000" dirty="0" smtClean="0"/>
              <a:t>If the search results in a unique result, the blind transfer is initiated immediately (optional behavior)</a:t>
            </a:r>
          </a:p>
          <a:p>
            <a:pPr marL="914400" lvl="1" indent="-514350">
              <a:buFont typeface="+mj-lt"/>
              <a:buAutoNum type="arabicPeriod"/>
            </a:pPr>
            <a:r>
              <a:rPr lang="nl-BE" sz="2000" dirty="0" smtClean="0"/>
              <a:t>If the search return multiple entries, the blind transfer is executed after manually calling an entry</a:t>
            </a:r>
          </a:p>
          <a:p>
            <a:pPr marL="514350" indent="-514350">
              <a:buFont typeface="+mj-lt"/>
              <a:buAutoNum type="arabicPeriod"/>
            </a:pPr>
            <a:r>
              <a:rPr lang="nl-BE" sz="2400" dirty="0" smtClean="0"/>
              <a:t>Call “in transfer” shows up in the supervision area</a:t>
            </a:r>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r>
              <a:rPr lang="nl-BE" sz="2400" dirty="0" smtClean="0"/>
              <a:t>When the destination accepts the call, the line dissapears from the supervision area.</a:t>
            </a:r>
          </a:p>
          <a:p>
            <a:pPr marL="514350" indent="-514350">
              <a:buFont typeface="+mj-lt"/>
              <a:buAutoNum type="arabicPeriod"/>
            </a:pPr>
            <a:r>
              <a:rPr lang="nl-BE" sz="2400" dirty="0" smtClean="0"/>
              <a:t>If the destination does not answer:</a:t>
            </a:r>
          </a:p>
          <a:p>
            <a:pPr marL="914400" lvl="1" indent="-514350">
              <a:buFont typeface="+mj-lt"/>
              <a:buAutoNum type="arabicPeriod"/>
            </a:pPr>
            <a:r>
              <a:rPr lang="nl-BE" sz="2000" dirty="0" smtClean="0"/>
              <a:t>A manual take back can be performed to terminate the transfer (see later)</a:t>
            </a:r>
          </a:p>
          <a:p>
            <a:pPr marL="914400" lvl="1" indent="-514350">
              <a:buFont typeface="+mj-lt"/>
              <a:buAutoNum type="arabicPeriod"/>
            </a:pPr>
            <a:r>
              <a:rPr lang="nl-BE" sz="2000" dirty="0" smtClean="0"/>
              <a:t>An auto-return will occur after a timeout (call enters personal queue)</a:t>
            </a:r>
          </a:p>
          <a:p>
            <a:pPr marL="514350" indent="-514350">
              <a:buNone/>
            </a:pPr>
            <a:endParaRPr lang="nl-BE" sz="2400" dirty="0" smtClean="0"/>
          </a:p>
        </p:txBody>
      </p:sp>
      <p:pic>
        <p:nvPicPr>
          <p:cNvPr id="107524" name="Picture 4"/>
          <p:cNvPicPr>
            <a:picLocks noChangeAspect="1" noChangeArrowheads="1"/>
          </p:cNvPicPr>
          <p:nvPr/>
        </p:nvPicPr>
        <p:blipFill>
          <a:blip r:embed="rId2" cstate="print"/>
          <a:srcRect/>
          <a:stretch>
            <a:fillRect/>
          </a:stretch>
        </p:blipFill>
        <p:spPr bwMode="auto">
          <a:xfrm>
            <a:off x="1188146" y="3420780"/>
            <a:ext cx="66675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Blind Transfer to busy number</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6" name="Content Placeholder 5"/>
          <p:cNvSpPr>
            <a:spLocks noGrp="1"/>
          </p:cNvSpPr>
          <p:nvPr>
            <p:ph idx="1"/>
          </p:nvPr>
        </p:nvSpPr>
        <p:spPr>
          <a:xfrm>
            <a:off x="457199" y="1214422"/>
            <a:ext cx="8210811" cy="5000660"/>
          </a:xfrm>
        </p:spPr>
        <p:txBody>
          <a:bodyPr>
            <a:normAutofit/>
          </a:bodyPr>
          <a:lstStyle/>
          <a:p>
            <a:pPr marL="514350" indent="-514350"/>
            <a:r>
              <a:rPr lang="nl-BE" sz="2400" dirty="0" smtClean="0"/>
              <a:t>In most attendant console applications, a blind transfer towards a busy number results in a lost call</a:t>
            </a:r>
          </a:p>
          <a:p>
            <a:pPr marL="514350" indent="-514350"/>
            <a:r>
              <a:rPr lang="nl-BE" sz="2400" dirty="0" smtClean="0"/>
              <a:t>With the net.Console, when the destination is busy, the outgoing call is terminated and the original call is placed on hold.</a:t>
            </a:r>
          </a:p>
          <a:p>
            <a:pPr marL="514350" indent="-514350"/>
            <a:r>
              <a:rPr lang="nl-BE" sz="2400" dirty="0" smtClean="0"/>
              <a:t>This gives the attendant console agent the opportunity to take back the caller.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Attended Transfer (1)</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a:pPr>
            <a:r>
              <a:rPr lang="nl-BE" sz="2400" dirty="0" smtClean="0"/>
              <a:t>Call is in conversation state</a:t>
            </a:r>
          </a:p>
          <a:p>
            <a:pPr marL="514350" indent="-514350">
              <a:buFont typeface="+mj-lt"/>
              <a:buAutoNum type="arabicPeriod"/>
            </a:pPr>
            <a:r>
              <a:rPr lang="nl-BE" sz="2400" dirty="0" smtClean="0"/>
              <a:t>Place caller on hold</a:t>
            </a:r>
          </a:p>
          <a:p>
            <a:pPr marL="514350" indent="-514350">
              <a:buFont typeface="+mj-lt"/>
              <a:buAutoNum type="arabicPeriod"/>
            </a:pPr>
            <a:r>
              <a:rPr lang="nl-BE" sz="2400" dirty="0" smtClean="0"/>
              <a:t>Search contact in directory</a:t>
            </a:r>
          </a:p>
          <a:p>
            <a:pPr marL="914400" lvl="1" indent="-514350">
              <a:buFont typeface="+mj-lt"/>
              <a:buAutoNum type="arabicPeriod"/>
            </a:pPr>
            <a:r>
              <a:rPr lang="nl-BE" sz="2000" dirty="0" smtClean="0"/>
              <a:t>If the search results in a unique result, the attendant transfer is initiated immediately (optional behavior)</a:t>
            </a:r>
          </a:p>
          <a:p>
            <a:pPr marL="914400" lvl="1" indent="-514350">
              <a:buFont typeface="+mj-lt"/>
              <a:buAutoNum type="arabicPeriod"/>
            </a:pPr>
            <a:r>
              <a:rPr lang="nl-BE" sz="2000" dirty="0" smtClean="0"/>
              <a:t>If the search return multiple entries, the attended transfer is executed after manually calling an entry</a:t>
            </a:r>
          </a:p>
          <a:p>
            <a:pPr marL="514350" indent="-514350">
              <a:buFont typeface="+mj-lt"/>
              <a:buAutoNum type="arabicPeriod"/>
            </a:pPr>
            <a:r>
              <a:rPr lang="nl-BE" sz="2400" dirty="0" smtClean="0"/>
              <a:t>The caller shows up as Line 2 in ringing state</a:t>
            </a:r>
          </a:p>
          <a:p>
            <a:pPr marL="514350" indent="-514350">
              <a:buFont typeface="+mj-lt"/>
              <a:buAutoNum type="arabicPeriod"/>
            </a:pPr>
            <a:endParaRPr lang="nl-BE" sz="2400" dirty="0" smtClean="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None/>
            </a:pPr>
            <a:endParaRPr lang="nl-BE"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Attended Transfer (2)</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startAt="5"/>
            </a:pPr>
            <a:r>
              <a:rPr lang="nl-BE" sz="2400" dirty="0" smtClean="0"/>
              <a:t>At this point the control button show the following options:</a:t>
            </a:r>
          </a:p>
          <a:p>
            <a:pPr marL="514350" indent="-514350">
              <a:buFont typeface="+mj-lt"/>
              <a:buAutoNum type="arabicPeriod" startAt="5"/>
            </a:pPr>
            <a:endParaRPr lang="nl-BE" sz="2400" dirty="0"/>
          </a:p>
          <a:p>
            <a:pPr marL="514350" indent="-514350">
              <a:buFont typeface="+mj-lt"/>
              <a:buAutoNum type="arabicPeriod" startAt="5"/>
            </a:pPr>
            <a:endParaRPr lang="nl-BE" sz="2400" dirty="0" smtClean="0"/>
          </a:p>
          <a:p>
            <a:pPr marL="514350" indent="-514350">
              <a:buFont typeface="+mj-lt"/>
              <a:buAutoNum type="arabicPeriod" startAt="5"/>
            </a:pPr>
            <a:endParaRPr lang="nl-BE" sz="2400" dirty="0"/>
          </a:p>
          <a:p>
            <a:pPr marL="914400" lvl="1" indent="-514350">
              <a:buFont typeface="+mj-lt"/>
              <a:buAutoNum type="arabicPeriod"/>
            </a:pPr>
            <a:endParaRPr lang="nl-BE" sz="2000" dirty="0" smtClean="0"/>
          </a:p>
          <a:p>
            <a:pPr marL="514350" indent="-514350">
              <a:buFont typeface="+mj-lt"/>
              <a:buAutoNum type="arabicPeriod" startAt="5"/>
            </a:pPr>
            <a:endParaRPr lang="nl-BE" sz="2400" dirty="0" smtClean="0"/>
          </a:p>
          <a:p>
            <a:pPr marL="514350" indent="-514350">
              <a:buFont typeface="+mj-lt"/>
              <a:buAutoNum type="arabicPeriod" startAt="5"/>
            </a:pPr>
            <a:endParaRPr lang="nl-BE" sz="2400" dirty="0" smtClean="0"/>
          </a:p>
          <a:p>
            <a:pPr marL="514350" indent="-514350">
              <a:buFont typeface="+mj-lt"/>
              <a:buAutoNum type="arabicPeriod" startAt="5"/>
            </a:pPr>
            <a:endParaRPr lang="nl-BE" sz="2400" dirty="0"/>
          </a:p>
          <a:p>
            <a:pPr marL="514350" indent="-514350">
              <a:buFont typeface="+mj-lt"/>
              <a:buAutoNum type="arabicPeriod" startAt="5"/>
            </a:pPr>
            <a:endParaRPr lang="nl-BE" sz="2400" dirty="0" smtClean="0"/>
          </a:p>
          <a:p>
            <a:pPr marL="514350" indent="-514350">
              <a:buNone/>
            </a:pPr>
            <a:endParaRPr lang="nl-BE" sz="2400" dirty="0" smtClean="0"/>
          </a:p>
        </p:txBody>
      </p:sp>
      <p:pic>
        <p:nvPicPr>
          <p:cNvPr id="6" name="Picture 2"/>
          <p:cNvPicPr>
            <a:picLocks noChangeAspect="1" noChangeArrowheads="1"/>
          </p:cNvPicPr>
          <p:nvPr/>
        </p:nvPicPr>
        <p:blipFill>
          <a:blip r:embed="rId2" cstate="print"/>
          <a:srcRect/>
          <a:stretch>
            <a:fillRect/>
          </a:stretch>
        </p:blipFill>
        <p:spPr bwMode="auto">
          <a:xfrm>
            <a:off x="1495945" y="3557848"/>
            <a:ext cx="5927265" cy="863839"/>
          </a:xfrm>
          <a:prstGeom prst="rect">
            <a:avLst/>
          </a:prstGeom>
          <a:noFill/>
          <a:ln w="9525">
            <a:noFill/>
            <a:miter lim="800000"/>
            <a:headEnd/>
            <a:tailEnd/>
          </a:ln>
        </p:spPr>
      </p:pic>
      <p:sp>
        <p:nvSpPr>
          <p:cNvPr id="7" name="Rectangular Callout 6"/>
          <p:cNvSpPr/>
          <p:nvPr/>
        </p:nvSpPr>
        <p:spPr>
          <a:xfrm>
            <a:off x="994678" y="4628367"/>
            <a:ext cx="1786100" cy="486426"/>
          </a:xfrm>
          <a:prstGeom prst="wedgeRectCallout">
            <a:avLst>
              <a:gd name="adj1" fmla="val 34066"/>
              <a:gd name="adj2" fmla="val -1334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Terminate Line 2</a:t>
            </a:r>
            <a:endParaRPr lang="en-US" dirty="0"/>
          </a:p>
        </p:txBody>
      </p:sp>
      <p:sp>
        <p:nvSpPr>
          <p:cNvPr id="8" name="Rectangular Callout 7"/>
          <p:cNvSpPr/>
          <p:nvPr/>
        </p:nvSpPr>
        <p:spPr>
          <a:xfrm>
            <a:off x="1746240" y="5342351"/>
            <a:ext cx="1936412" cy="732772"/>
          </a:xfrm>
          <a:prstGeom prst="wedgeRectCallout">
            <a:avLst>
              <a:gd name="adj1" fmla="val 36538"/>
              <a:gd name="adj2" fmla="val -2106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Terminate Line 2 and unhold Line 1</a:t>
            </a:r>
            <a:endParaRPr lang="en-US" dirty="0"/>
          </a:p>
        </p:txBody>
      </p:sp>
      <p:sp>
        <p:nvSpPr>
          <p:cNvPr id="9" name="Rectangular Callout 8"/>
          <p:cNvSpPr/>
          <p:nvPr/>
        </p:nvSpPr>
        <p:spPr>
          <a:xfrm>
            <a:off x="3126191" y="1862204"/>
            <a:ext cx="2234949" cy="993731"/>
          </a:xfrm>
          <a:prstGeom prst="wedgeRectCallout">
            <a:avLst>
              <a:gd name="adj1" fmla="val -7047"/>
              <a:gd name="adj2" fmla="val 1339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Convert Attended Transfer into Blind Transfer</a:t>
            </a:r>
            <a:endParaRPr lang="en-US" dirty="0"/>
          </a:p>
        </p:txBody>
      </p:sp>
      <p:sp>
        <p:nvSpPr>
          <p:cNvPr id="10" name="Rectangular Callout 9"/>
          <p:cNvSpPr/>
          <p:nvPr/>
        </p:nvSpPr>
        <p:spPr>
          <a:xfrm>
            <a:off x="3904892" y="5158636"/>
            <a:ext cx="1543929" cy="653441"/>
          </a:xfrm>
          <a:prstGeom prst="wedgeRectCallout">
            <a:avLst>
              <a:gd name="adj1" fmla="val 11354"/>
              <a:gd name="adj2" fmla="val -20099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Park Line 1</a:t>
            </a:r>
            <a:endParaRPr lang="en-US" dirty="0"/>
          </a:p>
        </p:txBody>
      </p:sp>
      <p:sp>
        <p:nvSpPr>
          <p:cNvPr id="11" name="Rectangular Callout 10"/>
          <p:cNvSpPr/>
          <p:nvPr/>
        </p:nvSpPr>
        <p:spPr>
          <a:xfrm>
            <a:off x="5610519" y="2267211"/>
            <a:ext cx="2418665" cy="878910"/>
          </a:xfrm>
          <a:prstGeom prst="wedgeRectCallout">
            <a:avLst>
              <a:gd name="adj1" fmla="val -48526"/>
              <a:gd name="adj2" fmla="val 11928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Direct Park Line 1 on the extension of Line 2</a:t>
            </a:r>
            <a:endParaRPr lang="en-US" dirty="0"/>
          </a:p>
        </p:txBody>
      </p:sp>
      <p:sp>
        <p:nvSpPr>
          <p:cNvPr id="12" name="Rectangular Callout 11"/>
          <p:cNvSpPr/>
          <p:nvPr/>
        </p:nvSpPr>
        <p:spPr>
          <a:xfrm>
            <a:off x="6036404" y="5210827"/>
            <a:ext cx="2456243" cy="653441"/>
          </a:xfrm>
          <a:prstGeom prst="wedgeRectCallout">
            <a:avLst>
              <a:gd name="adj1" fmla="val -11595"/>
              <a:gd name="adj2" fmla="val -19332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Camp Line 1 on the extension of Line 2</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1696363" y="3224408"/>
            <a:ext cx="5899402" cy="846551"/>
          </a:xfrm>
          <a:prstGeom prst="rect">
            <a:avLst/>
          </a:prstGeom>
          <a:noFill/>
          <a:ln w="9525">
            <a:noFill/>
            <a:miter lim="800000"/>
            <a:headEnd/>
            <a:tailEnd/>
          </a:ln>
        </p:spPr>
      </p:pic>
      <p:sp>
        <p:nvSpPr>
          <p:cNvPr id="2" name="Title 1"/>
          <p:cNvSpPr>
            <a:spLocks noGrp="1"/>
          </p:cNvSpPr>
          <p:nvPr>
            <p:ph type="title"/>
          </p:nvPr>
        </p:nvSpPr>
        <p:spPr/>
        <p:txBody>
          <a:bodyPr/>
          <a:lstStyle/>
          <a:p>
            <a:r>
              <a:rPr lang="nl-BE" dirty="0" smtClean="0"/>
              <a:t>Attended Transfer (3)</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5" name="Content Placeholder 5"/>
          <p:cNvSpPr>
            <a:spLocks noGrp="1"/>
          </p:cNvSpPr>
          <p:nvPr>
            <p:ph idx="1"/>
          </p:nvPr>
        </p:nvSpPr>
        <p:spPr>
          <a:xfrm>
            <a:off x="457199" y="1214422"/>
            <a:ext cx="8210811" cy="5000660"/>
          </a:xfrm>
        </p:spPr>
        <p:txBody>
          <a:bodyPr>
            <a:normAutofit lnSpcReduction="10000"/>
          </a:bodyPr>
          <a:lstStyle/>
          <a:p>
            <a:pPr marL="514350" indent="-514350">
              <a:buFont typeface="+mj-lt"/>
              <a:buAutoNum type="arabicPeriod" startAt="6"/>
            </a:pPr>
            <a:r>
              <a:rPr lang="nl-BE" sz="2400" dirty="0" smtClean="0"/>
              <a:t>When the called person accepts the call the control buttons show the following options:</a:t>
            </a:r>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Font typeface="+mj-lt"/>
              <a:buAutoNum type="arabicPeriod" startAt="6"/>
            </a:pPr>
            <a:r>
              <a:rPr lang="nl-BE" sz="2400" dirty="0" smtClean="0"/>
              <a:t>After confirming the attended transfer, the call disappears from the net.Console</a:t>
            </a:r>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Font typeface="+mj-lt"/>
              <a:buAutoNum type="arabicPeriod" startAt="6"/>
            </a:pPr>
            <a:endParaRPr lang="nl-BE" sz="2400" dirty="0"/>
          </a:p>
          <a:p>
            <a:pPr marL="914400" lvl="1" indent="-514350">
              <a:buFont typeface="+mj-lt"/>
              <a:buAutoNum type="arabicPeriod"/>
            </a:pPr>
            <a:endParaRPr lang="nl-BE" sz="2000" dirty="0" smtClean="0"/>
          </a:p>
          <a:p>
            <a:pPr marL="514350" indent="-514350">
              <a:buFont typeface="+mj-lt"/>
              <a:buAutoNum type="arabicPeriod" startAt="6"/>
            </a:pPr>
            <a:endParaRPr lang="nl-BE" sz="2400" dirty="0" smtClean="0"/>
          </a:p>
          <a:p>
            <a:pPr marL="514350" indent="-514350">
              <a:buFont typeface="+mj-lt"/>
              <a:buAutoNum type="arabicPeriod" startAt="6"/>
            </a:pPr>
            <a:endParaRPr lang="nl-BE" sz="2400" dirty="0" smtClean="0"/>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None/>
            </a:pPr>
            <a:endParaRPr lang="nl-BE" sz="2400" dirty="0" smtClean="0"/>
          </a:p>
        </p:txBody>
      </p:sp>
      <p:sp>
        <p:nvSpPr>
          <p:cNvPr id="7" name="Rectangular Callout 6"/>
          <p:cNvSpPr/>
          <p:nvPr/>
        </p:nvSpPr>
        <p:spPr>
          <a:xfrm>
            <a:off x="1245198" y="4377847"/>
            <a:ext cx="1786100" cy="486426"/>
          </a:xfrm>
          <a:prstGeom prst="wedgeRectCallout">
            <a:avLst>
              <a:gd name="adj1" fmla="val 34066"/>
              <a:gd name="adj2" fmla="val -1334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Terminate Line 2</a:t>
            </a:r>
            <a:endParaRPr lang="en-US" dirty="0"/>
          </a:p>
        </p:txBody>
      </p:sp>
      <p:sp>
        <p:nvSpPr>
          <p:cNvPr id="9" name="Rectangular Callout 8"/>
          <p:cNvSpPr/>
          <p:nvPr/>
        </p:nvSpPr>
        <p:spPr>
          <a:xfrm>
            <a:off x="3364185" y="2066795"/>
            <a:ext cx="2234949" cy="739036"/>
          </a:xfrm>
          <a:prstGeom prst="wedgeRectCallout">
            <a:avLst>
              <a:gd name="adj1" fmla="val -7047"/>
              <a:gd name="adj2" fmla="val 1339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Confirm Attended Transfer</a:t>
            </a:r>
            <a:endParaRPr lang="en-US" dirty="0"/>
          </a:p>
        </p:txBody>
      </p:sp>
      <p:sp>
        <p:nvSpPr>
          <p:cNvPr id="12" name="Rectangular Callout 11"/>
          <p:cNvSpPr/>
          <p:nvPr/>
        </p:nvSpPr>
        <p:spPr>
          <a:xfrm>
            <a:off x="5472733" y="4258850"/>
            <a:ext cx="2130566" cy="653441"/>
          </a:xfrm>
          <a:prstGeom prst="wedgeRectCallout">
            <a:avLst>
              <a:gd name="adj1" fmla="val -8068"/>
              <a:gd name="adj2" fmla="val -10898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Chain call (see later)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Attended Transfer (4)</a:t>
            </a:r>
            <a:endParaRPr lang="en-US" dirty="0"/>
          </a:p>
        </p:txBody>
      </p:sp>
      <p:sp>
        <p:nvSpPr>
          <p:cNvPr id="3" name="Content Placeholder 2"/>
          <p:cNvSpPr>
            <a:spLocks noGrp="1"/>
          </p:cNvSpPr>
          <p:nvPr>
            <p:ph idx="1"/>
          </p:nvPr>
        </p:nvSpPr>
        <p:spPr/>
        <p:txBody>
          <a:bodyPr/>
          <a:lstStyle/>
          <a:p>
            <a:r>
              <a:rPr lang="nl-BE" dirty="0" smtClean="0"/>
              <a:t>Note that the use of keyboard shortcuts can greatly improve your efficiency.</a:t>
            </a:r>
          </a:p>
          <a:p>
            <a:r>
              <a:rPr lang="nl-BE" dirty="0" smtClean="0"/>
              <a:t>Example: attended transfer</a:t>
            </a:r>
          </a:p>
          <a:p>
            <a:pPr lvl="1"/>
            <a:r>
              <a:rPr lang="nl-BE" dirty="0" smtClean="0"/>
              <a:t>“Enter” to accept incoming call</a:t>
            </a:r>
          </a:p>
          <a:p>
            <a:pPr lvl="1"/>
            <a:r>
              <a:rPr lang="nl-BE" dirty="0" smtClean="0"/>
              <a:t>“Enter” to place caller on hold</a:t>
            </a:r>
          </a:p>
          <a:p>
            <a:pPr lvl="1"/>
            <a:r>
              <a:rPr lang="nl-BE" dirty="0" smtClean="0"/>
              <a:t>Start typing to search in the directory until you find a unique result</a:t>
            </a:r>
          </a:p>
          <a:p>
            <a:pPr lvl="1"/>
            <a:r>
              <a:rPr lang="nl-BE" dirty="0" smtClean="0"/>
              <a:t>“Enter” to confirm the transfer</a:t>
            </a:r>
          </a:p>
          <a:p>
            <a:pPr algn="ctr">
              <a:buNone/>
            </a:pPr>
            <a:r>
              <a:rPr lang="nl-BE" dirty="0" smtClean="0"/>
              <a:t>To summarize: Enter, Enter, search, Enter</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Start, login, logout</a:t>
            </a:r>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Take back a call</a:t>
            </a:r>
            <a:endParaRPr lang="en-US" dirty="0"/>
          </a:p>
        </p:txBody>
      </p:sp>
      <p:sp>
        <p:nvSpPr>
          <p:cNvPr id="5" name="Content Placeholder 4"/>
          <p:cNvSpPr>
            <a:spLocks noGrp="1"/>
          </p:cNvSpPr>
          <p:nvPr>
            <p:ph idx="1"/>
          </p:nvPr>
        </p:nvSpPr>
        <p:spPr/>
        <p:txBody>
          <a:bodyPr/>
          <a:lstStyle/>
          <a:p>
            <a:r>
              <a:rPr lang="nl-BE" dirty="0" smtClean="0"/>
              <a:t>When you are not in conversation, it is possible to take back a call that sits in the supervision or personal queue list</a:t>
            </a:r>
          </a:p>
          <a:p>
            <a:r>
              <a:rPr lang="nl-BE" dirty="0" smtClean="0"/>
              <a:t>When taking back a call, any incoming call will be pushed back to the queue</a:t>
            </a:r>
          </a:p>
          <a:p>
            <a:r>
              <a:rPr lang="nl-BE" dirty="0" smtClean="0"/>
              <a:t>To take back a call, select the line and press the take back button</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09572" name="Picture 4"/>
          <p:cNvPicPr>
            <a:picLocks noChangeAspect="1" noChangeArrowheads="1"/>
          </p:cNvPicPr>
          <p:nvPr/>
        </p:nvPicPr>
        <p:blipFill>
          <a:blip r:embed="rId2" cstate="print"/>
          <a:srcRect/>
          <a:stretch>
            <a:fillRect/>
          </a:stretch>
        </p:blipFill>
        <p:spPr bwMode="auto">
          <a:xfrm>
            <a:off x="656770" y="5308883"/>
            <a:ext cx="6753225" cy="1000125"/>
          </a:xfrm>
          <a:prstGeom prst="rect">
            <a:avLst/>
          </a:prstGeom>
          <a:noFill/>
          <a:ln w="9525">
            <a:solidFill>
              <a:schemeClr val="bg1">
                <a:lumMod val="50000"/>
              </a:schemeClr>
            </a:solidFill>
            <a:miter lim="800000"/>
            <a:headEnd/>
            <a:tailEnd/>
          </a:ln>
        </p:spPr>
      </p:pic>
      <p:sp>
        <p:nvSpPr>
          <p:cNvPr id="9" name="Rectangular Callout 8"/>
          <p:cNvSpPr/>
          <p:nvPr/>
        </p:nvSpPr>
        <p:spPr>
          <a:xfrm>
            <a:off x="6909052" y="4509370"/>
            <a:ext cx="1784012" cy="538620"/>
          </a:xfrm>
          <a:prstGeom prst="wedgeRectCallout">
            <a:avLst>
              <a:gd name="adj1" fmla="val -38643"/>
              <a:gd name="adj2" fmla="val 10832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Take back button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Auto-return of a call</a:t>
            </a:r>
            <a:endParaRPr lang="en-US" dirty="0"/>
          </a:p>
        </p:txBody>
      </p:sp>
      <p:sp>
        <p:nvSpPr>
          <p:cNvPr id="5" name="Content Placeholder 4"/>
          <p:cNvSpPr>
            <a:spLocks noGrp="1"/>
          </p:cNvSpPr>
          <p:nvPr>
            <p:ph idx="1"/>
          </p:nvPr>
        </p:nvSpPr>
        <p:spPr/>
        <p:txBody>
          <a:bodyPr/>
          <a:lstStyle/>
          <a:p>
            <a:r>
              <a:rPr lang="nl-BE" dirty="0" smtClean="0"/>
              <a:t>A call in the supervision area will auto-return to the net.Console operator after a configurable time-out.</a:t>
            </a:r>
          </a:p>
          <a:p>
            <a:r>
              <a:rPr lang="nl-BE" dirty="0" smtClean="0"/>
              <a:t>This call will enter the personal queue of the operator</a:t>
            </a:r>
            <a:endParaRPr lang="nl-BE"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1618" name="Picture 2"/>
          <p:cNvPicPr>
            <a:picLocks noChangeAspect="1" noChangeArrowheads="1"/>
          </p:cNvPicPr>
          <p:nvPr/>
        </p:nvPicPr>
        <p:blipFill>
          <a:blip r:embed="rId2" cstate="print"/>
          <a:srcRect/>
          <a:stretch>
            <a:fillRect/>
          </a:stretch>
        </p:blipFill>
        <p:spPr bwMode="auto">
          <a:xfrm>
            <a:off x="2009580" y="4051842"/>
            <a:ext cx="6753225" cy="733425"/>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2009580" y="4919139"/>
            <a:ext cx="6762750" cy="752475"/>
          </a:xfrm>
          <a:prstGeom prst="rect">
            <a:avLst/>
          </a:prstGeom>
          <a:noFill/>
          <a:ln w="9525">
            <a:noFill/>
            <a:miter lim="800000"/>
            <a:headEnd/>
            <a:tailEnd/>
          </a:ln>
        </p:spPr>
      </p:pic>
      <p:pic>
        <p:nvPicPr>
          <p:cNvPr id="111620" name="Picture 4"/>
          <p:cNvPicPr>
            <a:picLocks noChangeAspect="1" noChangeArrowheads="1"/>
          </p:cNvPicPr>
          <p:nvPr/>
        </p:nvPicPr>
        <p:blipFill>
          <a:blip r:embed="rId4" cstate="print"/>
          <a:srcRect/>
          <a:stretch>
            <a:fillRect/>
          </a:stretch>
        </p:blipFill>
        <p:spPr bwMode="auto">
          <a:xfrm>
            <a:off x="2009580" y="5788199"/>
            <a:ext cx="6753225" cy="742950"/>
          </a:xfrm>
          <a:prstGeom prst="rect">
            <a:avLst/>
          </a:prstGeom>
          <a:noFill/>
          <a:ln w="9525">
            <a:noFill/>
            <a:miter lim="800000"/>
            <a:headEnd/>
            <a:tailEnd/>
          </a:ln>
        </p:spPr>
      </p:pic>
      <p:sp>
        <p:nvSpPr>
          <p:cNvPr id="9" name="TextBox 8"/>
          <p:cNvSpPr txBox="1"/>
          <p:nvPr/>
        </p:nvSpPr>
        <p:spPr>
          <a:xfrm>
            <a:off x="1033838" y="4359057"/>
            <a:ext cx="845103" cy="349968"/>
          </a:xfrm>
          <a:prstGeom prst="rect">
            <a:avLst/>
          </a:prstGeom>
          <a:noFill/>
        </p:spPr>
        <p:txBody>
          <a:bodyPr wrap="none" rtlCol="0">
            <a:spAutoFit/>
          </a:bodyPr>
          <a:lstStyle/>
          <a:p>
            <a:r>
              <a:rPr lang="nl-BE" dirty="0" smtClean="0">
                <a:solidFill>
                  <a:schemeClr val="bg1">
                    <a:lumMod val="50000"/>
                  </a:schemeClr>
                </a:solidFill>
              </a:rPr>
              <a:t>&lt; 60%</a:t>
            </a:r>
            <a:endParaRPr lang="en-US" dirty="0">
              <a:solidFill>
                <a:schemeClr val="bg1">
                  <a:lumMod val="50000"/>
                </a:schemeClr>
              </a:solidFill>
            </a:endParaRPr>
          </a:p>
        </p:txBody>
      </p:sp>
      <p:sp>
        <p:nvSpPr>
          <p:cNvPr id="10" name="TextBox 9"/>
          <p:cNvSpPr txBox="1"/>
          <p:nvPr/>
        </p:nvSpPr>
        <p:spPr>
          <a:xfrm>
            <a:off x="565761" y="5175336"/>
            <a:ext cx="1313180" cy="349968"/>
          </a:xfrm>
          <a:prstGeom prst="rect">
            <a:avLst/>
          </a:prstGeom>
          <a:noFill/>
        </p:spPr>
        <p:txBody>
          <a:bodyPr wrap="none" rtlCol="0">
            <a:spAutoFit/>
          </a:bodyPr>
          <a:lstStyle/>
          <a:p>
            <a:r>
              <a:rPr lang="nl-BE" dirty="0" smtClean="0">
                <a:solidFill>
                  <a:schemeClr val="bg1">
                    <a:lumMod val="50000"/>
                  </a:schemeClr>
                </a:solidFill>
              </a:rPr>
              <a:t>60% - 80%</a:t>
            </a:r>
            <a:endParaRPr lang="en-US" dirty="0">
              <a:solidFill>
                <a:schemeClr val="bg1">
                  <a:lumMod val="50000"/>
                </a:schemeClr>
              </a:solidFill>
            </a:endParaRPr>
          </a:p>
        </p:txBody>
      </p:sp>
      <p:sp>
        <p:nvSpPr>
          <p:cNvPr id="11" name="TextBox 10"/>
          <p:cNvSpPr txBox="1"/>
          <p:nvPr/>
        </p:nvSpPr>
        <p:spPr>
          <a:xfrm>
            <a:off x="1033838" y="5977003"/>
            <a:ext cx="845103" cy="349968"/>
          </a:xfrm>
          <a:prstGeom prst="rect">
            <a:avLst/>
          </a:prstGeom>
          <a:noFill/>
        </p:spPr>
        <p:txBody>
          <a:bodyPr wrap="none" rtlCol="0">
            <a:spAutoFit/>
          </a:bodyPr>
          <a:lstStyle/>
          <a:p>
            <a:r>
              <a:rPr lang="nl-BE" dirty="0" smtClean="0">
                <a:solidFill>
                  <a:schemeClr val="bg1">
                    <a:lumMod val="50000"/>
                  </a:schemeClr>
                </a:solidFill>
              </a:rPr>
              <a:t>&gt; 80%</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Park a call</a:t>
            </a:r>
            <a:endParaRPr lang="en-US" dirty="0"/>
          </a:p>
        </p:txBody>
      </p:sp>
      <p:sp>
        <p:nvSpPr>
          <p:cNvPr id="5" name="Content Placeholder 4"/>
          <p:cNvSpPr>
            <a:spLocks noGrp="1"/>
          </p:cNvSpPr>
          <p:nvPr>
            <p:ph idx="1"/>
          </p:nvPr>
        </p:nvSpPr>
        <p:spPr>
          <a:xfrm>
            <a:off x="457200" y="1214422"/>
            <a:ext cx="5918548" cy="5000660"/>
          </a:xfrm>
        </p:spPr>
        <p:txBody>
          <a:bodyPr/>
          <a:lstStyle/>
          <a:p>
            <a:r>
              <a:rPr lang="nl-BE" dirty="0" smtClean="0"/>
              <a:t>To park a call, proceed as follows:</a:t>
            </a:r>
          </a:p>
          <a:p>
            <a:pPr marL="971550" lvl="1" indent="-514350">
              <a:buFont typeface="+mj-lt"/>
              <a:buAutoNum type="arabicPeriod"/>
            </a:pPr>
            <a:r>
              <a:rPr lang="nl-BE" dirty="0" smtClean="0"/>
              <a:t>Press the “Park” button or press “F7”</a:t>
            </a:r>
          </a:p>
          <a:p>
            <a:pPr marL="971550" lvl="1" indent="-514350">
              <a:buFont typeface="+mj-lt"/>
              <a:buAutoNum type="arabicPeriod"/>
            </a:pPr>
            <a:r>
              <a:rPr lang="nl-BE" dirty="0" smtClean="0"/>
              <a:t>A window pops up allowing you to enter a park note</a:t>
            </a:r>
          </a:p>
          <a:p>
            <a:pPr marL="971550" lvl="1" indent="-514350">
              <a:buFont typeface="+mj-lt"/>
              <a:buAutoNum type="arabicPeriod"/>
            </a:pPr>
            <a:r>
              <a:rPr lang="nl-BE" dirty="0" smtClean="0"/>
              <a:t>The call shows up in the supervision area, including the park note</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2642" name="Picture 2"/>
          <p:cNvPicPr>
            <a:picLocks noChangeAspect="1" noChangeArrowheads="1"/>
          </p:cNvPicPr>
          <p:nvPr/>
        </p:nvPicPr>
        <p:blipFill>
          <a:blip r:embed="rId2" cstate="print"/>
          <a:srcRect/>
          <a:stretch>
            <a:fillRect/>
          </a:stretch>
        </p:blipFill>
        <p:spPr bwMode="auto">
          <a:xfrm>
            <a:off x="7288257" y="2264667"/>
            <a:ext cx="504825" cy="600075"/>
          </a:xfrm>
          <a:prstGeom prst="rect">
            <a:avLst/>
          </a:prstGeom>
          <a:noFill/>
          <a:ln w="9525">
            <a:noFill/>
            <a:miter lim="800000"/>
            <a:headEnd/>
            <a:tailEnd/>
          </a:ln>
        </p:spPr>
      </p:pic>
      <p:pic>
        <p:nvPicPr>
          <p:cNvPr id="112643" name="Picture 3"/>
          <p:cNvPicPr>
            <a:picLocks noChangeAspect="1" noChangeArrowheads="1"/>
          </p:cNvPicPr>
          <p:nvPr/>
        </p:nvPicPr>
        <p:blipFill>
          <a:blip r:embed="rId3" cstate="print"/>
          <a:srcRect/>
          <a:stretch>
            <a:fillRect/>
          </a:stretch>
        </p:blipFill>
        <p:spPr bwMode="auto">
          <a:xfrm>
            <a:off x="6439683" y="3118785"/>
            <a:ext cx="2552700" cy="1171575"/>
          </a:xfrm>
          <a:prstGeom prst="rect">
            <a:avLst/>
          </a:prstGeom>
          <a:noFill/>
          <a:ln w="9525">
            <a:noFill/>
            <a:miter lim="800000"/>
            <a:headEnd/>
            <a:tailEnd/>
          </a:ln>
        </p:spPr>
      </p:pic>
      <p:pic>
        <p:nvPicPr>
          <p:cNvPr id="112644" name="Picture 4"/>
          <p:cNvPicPr>
            <a:picLocks noChangeAspect="1" noChangeArrowheads="1"/>
          </p:cNvPicPr>
          <p:nvPr/>
        </p:nvPicPr>
        <p:blipFill>
          <a:blip r:embed="rId4" cstate="print"/>
          <a:srcRect/>
          <a:stretch>
            <a:fillRect/>
          </a:stretch>
        </p:blipFill>
        <p:spPr bwMode="auto">
          <a:xfrm>
            <a:off x="1420857" y="5633125"/>
            <a:ext cx="6753225" cy="752475"/>
          </a:xfrm>
          <a:prstGeom prst="rect">
            <a:avLst/>
          </a:prstGeom>
          <a:noFill/>
          <a:ln w="9525">
            <a:noFill/>
            <a:miter lim="800000"/>
            <a:headEnd/>
            <a:tailEnd/>
          </a:ln>
        </p:spPr>
      </p:pic>
      <p:sp>
        <p:nvSpPr>
          <p:cNvPr id="9" name="Rectangular Callout 8"/>
          <p:cNvSpPr/>
          <p:nvPr/>
        </p:nvSpPr>
        <p:spPr>
          <a:xfrm>
            <a:off x="232680" y="5098093"/>
            <a:ext cx="932241" cy="538620"/>
          </a:xfrm>
          <a:prstGeom prst="wedgeRectCallout">
            <a:avLst>
              <a:gd name="adj1" fmla="val 80607"/>
              <a:gd name="adj2" fmla="val 9902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“Park” </a:t>
            </a:r>
          </a:p>
          <a:p>
            <a:r>
              <a:rPr lang="nl-BE" dirty="0" smtClean="0"/>
              <a:t>icon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Couple a call</a:t>
            </a:r>
            <a:endParaRPr lang="en-US" dirty="0"/>
          </a:p>
        </p:txBody>
      </p:sp>
      <p:sp>
        <p:nvSpPr>
          <p:cNvPr id="5" name="Content Placeholder 4"/>
          <p:cNvSpPr>
            <a:spLocks noGrp="1"/>
          </p:cNvSpPr>
          <p:nvPr>
            <p:ph idx="1"/>
          </p:nvPr>
        </p:nvSpPr>
        <p:spPr/>
        <p:txBody>
          <a:bodyPr/>
          <a:lstStyle/>
          <a:p>
            <a:r>
              <a:rPr lang="nl-BE" dirty="0" smtClean="0"/>
              <a:t>In order to couple an incoming call with a parked call, proceed as follows:</a:t>
            </a:r>
          </a:p>
          <a:p>
            <a:pPr marL="971550" lvl="1" indent="-514350">
              <a:buFont typeface="+mj-lt"/>
              <a:buAutoNum type="arabicPeriod"/>
            </a:pPr>
            <a:r>
              <a:rPr lang="nl-BE" dirty="0" smtClean="0"/>
              <a:t>Accept the incoming call</a:t>
            </a:r>
          </a:p>
          <a:p>
            <a:pPr marL="971550" lvl="1" indent="-514350">
              <a:buFont typeface="+mj-lt"/>
              <a:buAutoNum type="arabicPeriod"/>
            </a:pPr>
            <a:r>
              <a:rPr lang="nl-BE" dirty="0" smtClean="0"/>
              <a:t>Select the parked call</a:t>
            </a:r>
          </a:p>
          <a:p>
            <a:pPr marL="971550" lvl="1" indent="-514350">
              <a:buFont typeface="+mj-lt"/>
              <a:buAutoNum type="arabicPeriod"/>
            </a:pPr>
            <a:r>
              <a:rPr lang="nl-BE" dirty="0" smtClean="0"/>
              <a:t>Press the “couple” button</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3666" name="Picture 2"/>
          <p:cNvPicPr>
            <a:picLocks noChangeAspect="1" noChangeArrowheads="1"/>
          </p:cNvPicPr>
          <p:nvPr/>
        </p:nvPicPr>
        <p:blipFill>
          <a:blip r:embed="rId2" cstate="print"/>
          <a:srcRect/>
          <a:stretch>
            <a:fillRect/>
          </a:stretch>
        </p:blipFill>
        <p:spPr bwMode="auto">
          <a:xfrm>
            <a:off x="1295597" y="4920576"/>
            <a:ext cx="6753225" cy="1000125"/>
          </a:xfrm>
          <a:prstGeom prst="rect">
            <a:avLst/>
          </a:prstGeom>
          <a:noFill/>
          <a:ln w="9525">
            <a:noFill/>
            <a:miter lim="800000"/>
            <a:headEnd/>
            <a:tailEnd/>
          </a:ln>
        </p:spPr>
      </p:pic>
      <p:sp>
        <p:nvSpPr>
          <p:cNvPr id="7" name="Rectangular Callout 6"/>
          <p:cNvSpPr/>
          <p:nvPr/>
        </p:nvSpPr>
        <p:spPr>
          <a:xfrm>
            <a:off x="6144965" y="3707704"/>
            <a:ext cx="1784012" cy="538620"/>
          </a:xfrm>
          <a:prstGeom prst="wedgeRectCallout">
            <a:avLst>
              <a:gd name="adj1" fmla="val 47016"/>
              <a:gd name="adj2" fmla="val 18274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Couple button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nl-BE" dirty="0" smtClean="0"/>
              <a:t>Advanced features – X900 only</a:t>
            </a:r>
            <a:endParaRPr lang="en-US" dirty="0"/>
          </a:p>
        </p:txBody>
      </p:sp>
      <p:sp>
        <p:nvSpPr>
          <p:cNvPr id="6" name="Subtitle 5"/>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Directed Park</a:t>
            </a:r>
            <a:endParaRPr lang="en-US" dirty="0"/>
          </a:p>
        </p:txBody>
      </p:sp>
      <p:sp>
        <p:nvSpPr>
          <p:cNvPr id="5" name="Content Placeholder 4"/>
          <p:cNvSpPr>
            <a:spLocks noGrp="1"/>
          </p:cNvSpPr>
          <p:nvPr>
            <p:ph idx="1"/>
          </p:nvPr>
        </p:nvSpPr>
        <p:spPr>
          <a:xfrm>
            <a:off x="457199" y="1214422"/>
            <a:ext cx="7371567" cy="5000660"/>
          </a:xfrm>
        </p:spPr>
        <p:txBody>
          <a:bodyPr/>
          <a:lstStyle/>
          <a:p>
            <a:r>
              <a:rPr lang="nl-BE" dirty="0" smtClean="0"/>
              <a:t>In order to perform a direct parking on the extension of a particular user, proceed as follows:</a:t>
            </a:r>
          </a:p>
          <a:p>
            <a:pPr marL="971550" lvl="1" indent="-514350">
              <a:buFont typeface="+mj-lt"/>
              <a:buAutoNum type="arabicPeriod"/>
            </a:pPr>
            <a:r>
              <a:rPr lang="nl-BE" dirty="0" smtClean="0"/>
              <a:t>Press the “Direct Park” button or press “F8”</a:t>
            </a:r>
          </a:p>
          <a:p>
            <a:pPr marL="971550" lvl="1" indent="-514350">
              <a:buFont typeface="+mj-lt"/>
              <a:buAutoNum type="arabicPeriod"/>
            </a:pPr>
            <a:r>
              <a:rPr lang="nl-BE" dirty="0" smtClean="0"/>
              <a:t>Dial the user’s extension using the method of choice</a:t>
            </a:r>
          </a:p>
          <a:p>
            <a:pPr marL="971550" lvl="1" indent="-514350">
              <a:buFont typeface="+mj-lt"/>
              <a:buAutoNum type="arabicPeriod"/>
            </a:pPr>
            <a:r>
              <a:rPr lang="nl-BE" dirty="0" smtClean="0"/>
              <a:t>The call appears in the supervision area</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4690" name="Picture 2"/>
          <p:cNvPicPr>
            <a:picLocks noChangeAspect="1" noChangeArrowheads="1"/>
          </p:cNvPicPr>
          <p:nvPr/>
        </p:nvPicPr>
        <p:blipFill>
          <a:blip r:embed="rId2" cstate="print"/>
          <a:srcRect/>
          <a:stretch>
            <a:fillRect/>
          </a:stretch>
        </p:blipFill>
        <p:spPr bwMode="auto">
          <a:xfrm>
            <a:off x="7748719" y="2798523"/>
            <a:ext cx="485775" cy="609600"/>
          </a:xfrm>
          <a:prstGeom prst="rect">
            <a:avLst/>
          </a:prstGeom>
          <a:noFill/>
          <a:ln w="9525">
            <a:noFill/>
            <a:miter lim="800000"/>
            <a:headEnd/>
            <a:tailEnd/>
          </a:ln>
        </p:spPr>
      </p:pic>
      <p:pic>
        <p:nvPicPr>
          <p:cNvPr id="114691" name="Picture 3"/>
          <p:cNvPicPr>
            <a:picLocks noChangeAspect="1" noChangeArrowheads="1"/>
          </p:cNvPicPr>
          <p:nvPr/>
        </p:nvPicPr>
        <p:blipFill>
          <a:blip r:embed="rId3" cstate="print"/>
          <a:srcRect/>
          <a:stretch>
            <a:fillRect/>
          </a:stretch>
        </p:blipFill>
        <p:spPr bwMode="auto">
          <a:xfrm>
            <a:off x="1365989" y="5583021"/>
            <a:ext cx="6762750" cy="752475"/>
          </a:xfrm>
          <a:prstGeom prst="rect">
            <a:avLst/>
          </a:prstGeom>
          <a:noFill/>
          <a:ln w="9525">
            <a:noFill/>
            <a:miter lim="800000"/>
            <a:headEnd/>
            <a:tailEnd/>
          </a:ln>
        </p:spPr>
      </p:pic>
      <p:sp>
        <p:nvSpPr>
          <p:cNvPr id="9" name="Rectangular Callout 8"/>
          <p:cNvSpPr/>
          <p:nvPr/>
        </p:nvSpPr>
        <p:spPr>
          <a:xfrm>
            <a:off x="232680" y="5098093"/>
            <a:ext cx="932241" cy="538620"/>
          </a:xfrm>
          <a:prstGeom prst="wedgeRectCallout">
            <a:avLst>
              <a:gd name="adj1" fmla="val 80607"/>
              <a:gd name="adj2" fmla="val 9902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“Park” </a:t>
            </a:r>
          </a:p>
          <a:p>
            <a:r>
              <a:rPr lang="nl-BE" dirty="0" smtClean="0"/>
              <a:t>icon</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Directed Park retrieval</a:t>
            </a:r>
            <a:endParaRPr lang="en-US" dirty="0"/>
          </a:p>
        </p:txBody>
      </p:sp>
      <p:sp>
        <p:nvSpPr>
          <p:cNvPr id="5" name="Content Placeholder 4"/>
          <p:cNvSpPr>
            <a:spLocks noGrp="1"/>
          </p:cNvSpPr>
          <p:nvPr>
            <p:ph idx="1"/>
          </p:nvPr>
        </p:nvSpPr>
        <p:spPr>
          <a:xfrm>
            <a:off x="457199" y="1214422"/>
            <a:ext cx="7371567" cy="5000660"/>
          </a:xfrm>
        </p:spPr>
        <p:txBody>
          <a:bodyPr>
            <a:normAutofit/>
          </a:bodyPr>
          <a:lstStyle/>
          <a:p>
            <a:r>
              <a:rPr lang="nl-BE" dirty="0" smtClean="0"/>
              <a:t>In order to retrieve a direct parked call, the user simply dials *55&lt;ext&gt; from any phone, where &lt;ext&gt; is his personal extension.</a:t>
            </a:r>
          </a:p>
          <a:p>
            <a:r>
              <a:rPr lang="nl-BE" dirty="0" smtClean="0"/>
              <a:t>As a result the direct parked call dissappears from the supervision area</a:t>
            </a: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dirty="0" smtClean="0"/>
              <a:t>Transform Attended Transfer into Camp On</a:t>
            </a:r>
            <a:endParaRPr lang="en-US" sz="2400" dirty="0"/>
          </a:p>
        </p:txBody>
      </p:sp>
      <p:sp>
        <p:nvSpPr>
          <p:cNvPr id="5" name="Content Placeholder 4"/>
          <p:cNvSpPr>
            <a:spLocks noGrp="1"/>
          </p:cNvSpPr>
          <p:nvPr>
            <p:ph idx="1"/>
          </p:nvPr>
        </p:nvSpPr>
        <p:spPr/>
        <p:txBody>
          <a:bodyPr/>
          <a:lstStyle/>
          <a:p>
            <a:r>
              <a:rPr lang="nl-BE" dirty="0" smtClean="0"/>
              <a:t>In the event the destination is busy during an attended transfer, the attended transfer can be camped on the callee’s extension.</a:t>
            </a:r>
          </a:p>
          <a:p>
            <a:pPr marL="971550" lvl="1" indent="-514350">
              <a:buFont typeface="+mj-lt"/>
              <a:buAutoNum type="arabicPeriod"/>
            </a:pPr>
            <a:r>
              <a:rPr lang="nl-BE" dirty="0" smtClean="0"/>
              <a:t>Press the “Camp” button of press “F10”</a:t>
            </a:r>
          </a:p>
          <a:p>
            <a:pPr marL="971550" lvl="1" indent="-514350">
              <a:buFont typeface="+mj-lt"/>
              <a:buAutoNum type="arabicPeriod"/>
            </a:pPr>
            <a:r>
              <a:rPr lang="nl-BE" dirty="0" smtClean="0"/>
              <a:t>The call appears in the supervision area</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15715" name="Picture 3"/>
          <p:cNvPicPr>
            <a:picLocks noChangeAspect="1" noChangeArrowheads="1"/>
          </p:cNvPicPr>
          <p:nvPr/>
        </p:nvPicPr>
        <p:blipFill>
          <a:blip r:embed="rId2" cstate="print"/>
          <a:srcRect/>
          <a:stretch>
            <a:fillRect/>
          </a:stretch>
        </p:blipFill>
        <p:spPr bwMode="auto">
          <a:xfrm>
            <a:off x="7609170" y="2690551"/>
            <a:ext cx="51435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Chaining a call (1)</a:t>
            </a:r>
            <a:endParaRPr lang="en-US" dirty="0"/>
          </a:p>
        </p:txBody>
      </p:sp>
      <p:sp>
        <p:nvSpPr>
          <p:cNvPr id="5" name="Content Placeholder 4"/>
          <p:cNvSpPr>
            <a:spLocks noGrp="1"/>
          </p:cNvSpPr>
          <p:nvPr>
            <p:ph idx="1"/>
          </p:nvPr>
        </p:nvSpPr>
        <p:spPr/>
        <p:txBody>
          <a:bodyPr/>
          <a:lstStyle/>
          <a:p>
            <a:r>
              <a:rPr lang="nl-BE" dirty="0" smtClean="0"/>
              <a:t>Chaining a call is similar with Attended Transfer. The only difference is that at the end of the conversation between the caller and the callee, the caller returns back to the operator.</a:t>
            </a:r>
          </a:p>
          <a:p>
            <a:r>
              <a:rPr lang="nl-BE" smtClean="0"/>
              <a:t>Call chaining offers an operator the possibility to bring the caller in contact with various people without obliging the caller to initiate several calls to the general number.</a:t>
            </a:r>
            <a:endParaRPr lang="nl-BE" dirty="0" smtClean="0"/>
          </a:p>
          <a:p>
            <a:pPr>
              <a:buNone/>
            </a:pP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idx="1"/>
          </p:nvPr>
        </p:nvSpPr>
        <p:spPr>
          <a:xfrm>
            <a:off x="457199" y="1214422"/>
            <a:ext cx="8210811" cy="5000660"/>
          </a:xfrm>
        </p:spPr>
        <p:txBody>
          <a:bodyPr>
            <a:normAutofit fontScale="92500"/>
          </a:bodyPr>
          <a:lstStyle/>
          <a:p>
            <a:pPr marL="514350" indent="-514350">
              <a:buFont typeface="+mj-lt"/>
              <a:buAutoNum type="arabicPeriod"/>
            </a:pPr>
            <a:r>
              <a:rPr lang="nl-BE" sz="2400" dirty="0" smtClean="0"/>
              <a:t>To chain a call, follow the exact same procedure as with the Attended Transfer, except when the called person accepts the call, confirm the transfer by pressing on the “chain” button instead of “transfer” button.</a:t>
            </a:r>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r>
              <a:rPr lang="nl-BE" sz="2400" dirty="0" smtClean="0"/>
              <a:t>After chaining the call, the call appears in the supervision area</a:t>
            </a:r>
          </a:p>
          <a:p>
            <a:pPr marL="514350" indent="-514350">
              <a:buFont typeface="+mj-lt"/>
              <a:buAutoNum type="arabicPeriod"/>
            </a:pPr>
            <a:r>
              <a:rPr lang="nl-BE" sz="2400" dirty="0" smtClean="0"/>
              <a:t>When the call terminates, the caller is presented back to the operator’s personal queue.</a:t>
            </a:r>
          </a:p>
          <a:p>
            <a:pPr marL="514350" indent="-514350">
              <a:buFont typeface="+mj-lt"/>
              <a:buAutoNum type="arabicPeriod"/>
            </a:pPr>
            <a:r>
              <a:rPr lang="nl-BE" sz="2400" dirty="0" smtClean="0"/>
              <a:t>This offers the possibility to transfer or chain the call to another contact.</a:t>
            </a:r>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endParaRPr lang="nl-BE" sz="2400" dirty="0"/>
          </a:p>
          <a:p>
            <a:pPr marL="914400" lvl="1" indent="-514350">
              <a:buFont typeface="+mj-lt"/>
              <a:buAutoNum type="arabicPeriod"/>
            </a:pPr>
            <a:endParaRPr lang="nl-BE" sz="2000" dirty="0" smtClean="0"/>
          </a:p>
          <a:p>
            <a:pPr marL="514350" indent="-514350">
              <a:buFont typeface="+mj-lt"/>
              <a:buAutoNum type="arabicPeriod"/>
            </a:pPr>
            <a:endParaRPr lang="nl-BE" sz="2400" dirty="0" smtClean="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None/>
            </a:pPr>
            <a:endParaRPr lang="nl-BE" sz="2400" dirty="0" smtClean="0"/>
          </a:p>
        </p:txBody>
      </p:sp>
      <p:pic>
        <p:nvPicPr>
          <p:cNvPr id="110594" name="Picture 2"/>
          <p:cNvPicPr>
            <a:picLocks noChangeAspect="1" noChangeArrowheads="1"/>
          </p:cNvPicPr>
          <p:nvPr/>
        </p:nvPicPr>
        <p:blipFill>
          <a:blip r:embed="rId2" cstate="print"/>
          <a:srcRect/>
          <a:stretch>
            <a:fillRect/>
          </a:stretch>
        </p:blipFill>
        <p:spPr bwMode="auto">
          <a:xfrm>
            <a:off x="1696363" y="2735894"/>
            <a:ext cx="5899402" cy="846551"/>
          </a:xfrm>
          <a:prstGeom prst="rect">
            <a:avLst/>
          </a:prstGeom>
          <a:noFill/>
          <a:ln w="9525">
            <a:noFill/>
            <a:miter lim="800000"/>
            <a:headEnd/>
            <a:tailEnd/>
          </a:ln>
        </p:spPr>
      </p:pic>
      <p:sp>
        <p:nvSpPr>
          <p:cNvPr id="2" name="Title 1"/>
          <p:cNvSpPr>
            <a:spLocks noGrp="1"/>
          </p:cNvSpPr>
          <p:nvPr>
            <p:ph type="title"/>
          </p:nvPr>
        </p:nvSpPr>
        <p:spPr/>
        <p:txBody>
          <a:bodyPr/>
          <a:lstStyle/>
          <a:p>
            <a:r>
              <a:rPr lang="nl-BE" dirty="0" smtClean="0"/>
              <a:t>Chaining a call (2)</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12" name="Rectangular Callout 11"/>
          <p:cNvSpPr/>
          <p:nvPr/>
        </p:nvSpPr>
        <p:spPr>
          <a:xfrm>
            <a:off x="7301533" y="3858018"/>
            <a:ext cx="1554368" cy="363253"/>
          </a:xfrm>
          <a:prstGeom prst="wedgeRectCallout">
            <a:avLst>
              <a:gd name="adj1" fmla="val -99130"/>
              <a:gd name="adj2" fmla="val -1917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Chain button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Authenticate and Login</a:t>
            </a:r>
            <a:endParaRPr lang="en-US" dirty="0"/>
          </a:p>
        </p:txBody>
      </p:sp>
      <p:sp>
        <p:nvSpPr>
          <p:cNvPr id="3" name="Content Placeholder 2"/>
          <p:cNvSpPr>
            <a:spLocks noGrp="1"/>
          </p:cNvSpPr>
          <p:nvPr>
            <p:ph idx="1"/>
          </p:nvPr>
        </p:nvSpPr>
        <p:spPr/>
        <p:txBody>
          <a:bodyPr/>
          <a:lstStyle/>
          <a:p>
            <a:r>
              <a:rPr lang="nl-BE" dirty="0" smtClean="0"/>
              <a:t>Before you can start accepting calls, you need first to authenticate and then to login.</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103426" name="Picture 2"/>
          <p:cNvPicPr>
            <a:picLocks noChangeAspect="1" noChangeArrowheads="1"/>
          </p:cNvPicPr>
          <p:nvPr/>
        </p:nvPicPr>
        <p:blipFill>
          <a:blip r:embed="rId2" cstate="print"/>
          <a:srcRect/>
          <a:stretch>
            <a:fillRect/>
          </a:stretch>
        </p:blipFill>
        <p:spPr bwMode="auto">
          <a:xfrm>
            <a:off x="2996859" y="3471128"/>
            <a:ext cx="3200400" cy="2095500"/>
          </a:xfrm>
          <a:prstGeom prst="rect">
            <a:avLst/>
          </a:prstGeom>
          <a:noFill/>
          <a:ln w="9525">
            <a:noFill/>
            <a:miter lim="800000"/>
            <a:headEnd/>
            <a:tailEnd/>
          </a:ln>
        </p:spPr>
      </p:pic>
      <p:sp>
        <p:nvSpPr>
          <p:cNvPr id="6" name="TextBox 5"/>
          <p:cNvSpPr txBox="1"/>
          <p:nvPr/>
        </p:nvSpPr>
        <p:spPr>
          <a:xfrm>
            <a:off x="3356983" y="5549144"/>
            <a:ext cx="2480166" cy="349968"/>
          </a:xfrm>
          <a:prstGeom prst="rect">
            <a:avLst/>
          </a:prstGeom>
          <a:noFill/>
        </p:spPr>
        <p:txBody>
          <a:bodyPr wrap="none" rtlCol="0">
            <a:spAutoFit/>
          </a:bodyPr>
          <a:lstStyle/>
          <a:p>
            <a:r>
              <a:rPr lang="nl-BE" i="1" dirty="0" smtClean="0">
                <a:solidFill>
                  <a:schemeClr val="bg1">
                    <a:lumMod val="50000"/>
                  </a:schemeClr>
                </a:solidFill>
              </a:rPr>
              <a:t>Authentication window</a:t>
            </a:r>
            <a:endParaRPr lang="en-US" i="1" dirty="0">
              <a:solidFill>
                <a:schemeClr val="bg1">
                  <a:lumMod val="50000"/>
                </a:schemeClr>
              </a:solidFill>
            </a:endParaRPr>
          </a:p>
        </p:txBody>
      </p:sp>
      <p:pic>
        <p:nvPicPr>
          <p:cNvPr id="7" name="Picture 5"/>
          <p:cNvPicPr>
            <a:picLocks noChangeAspect="1"/>
          </p:cNvPicPr>
          <p:nvPr/>
        </p:nvPicPr>
        <p:blipFill>
          <a:blip r:embed="rId3" cstate="print"/>
          <a:srcRect/>
          <a:stretch>
            <a:fillRect/>
          </a:stretch>
        </p:blipFill>
        <p:spPr>
          <a:xfrm>
            <a:off x="4056361" y="2402406"/>
            <a:ext cx="923928" cy="962021"/>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nl-BE" dirty="0" smtClean="0"/>
              <a:t>Customize the application</a:t>
            </a:r>
            <a:endParaRPr lang="en-US" dirty="0"/>
          </a:p>
        </p:txBody>
      </p:sp>
      <p:sp>
        <p:nvSpPr>
          <p:cNvPr id="17411" name="Rectangle 1"/>
          <p:cNvSpPr>
            <a:spLocks noGrp="1" noChangeArrowheads="1"/>
          </p:cNvSpPr>
          <p:nvPr>
            <p:ph type="subTitle" idx="1"/>
          </p:nvPr>
        </p:nvSpPr>
        <p:spPr/>
        <p:txBody>
          <a:bodyPr>
            <a:normAutofit/>
          </a:bodyPr>
          <a:lstStyle/>
          <a:p>
            <a:pPr eaLnBrk="1" hangingPunct="1">
              <a:buFont typeface="Arial Black" pitchFamily="32"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dirty="0" smtClean="0"/>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Preferences window</a:t>
            </a:r>
            <a:endParaRPr lang="en-US" dirty="0"/>
          </a:p>
        </p:txBody>
      </p:sp>
      <p:sp>
        <p:nvSpPr>
          <p:cNvPr id="11" name="Content Placeholder 10"/>
          <p:cNvSpPr>
            <a:spLocks noGrp="1"/>
          </p:cNvSpPr>
          <p:nvPr>
            <p:ph idx="1"/>
          </p:nvPr>
        </p:nvSpPr>
        <p:spPr>
          <a:xfrm>
            <a:off x="4521896" y="1214422"/>
            <a:ext cx="4164904" cy="5000660"/>
          </a:xfrm>
        </p:spPr>
        <p:txBody>
          <a:bodyPr/>
          <a:lstStyle/>
          <a:p>
            <a:r>
              <a:rPr lang="nl-BE" dirty="0" smtClean="0"/>
              <a:t>General</a:t>
            </a:r>
          </a:p>
          <a:p>
            <a:r>
              <a:rPr lang="nl-BE" dirty="0" smtClean="0"/>
              <a:t>Shortcuts</a:t>
            </a:r>
          </a:p>
          <a:p>
            <a:r>
              <a:rPr lang="nl-BE" dirty="0" smtClean="0"/>
              <a:t>Speed dials</a:t>
            </a:r>
          </a:p>
          <a:p>
            <a:r>
              <a:rPr lang="nl-BE" dirty="0" smtClean="0"/>
              <a:t>Fonts</a:t>
            </a:r>
          </a:p>
          <a:p>
            <a:r>
              <a:rPr lang="nl-BE" dirty="0" smtClean="0"/>
              <a:t>Directory</a:t>
            </a:r>
          </a:p>
          <a:p>
            <a:r>
              <a:rPr lang="nl-BE" dirty="0" smtClean="0"/>
              <a:t>Voicemail</a:t>
            </a:r>
            <a:endParaRPr lang="en-US" dirty="0"/>
          </a:p>
        </p:txBody>
      </p:sp>
      <p:sp>
        <p:nvSpPr>
          <p:cNvPr id="3" name="Footer Placeholder 2"/>
          <p:cNvSpPr>
            <a:spLocks noGrp="1"/>
          </p:cNvSpPr>
          <p:nvPr>
            <p:ph type="ftr" sz="quarter" idx="11"/>
          </p:nvPr>
        </p:nvSpPr>
        <p:spPr/>
        <p:txBody>
          <a:bodyPr/>
          <a:lstStyle/>
          <a:p>
            <a:pPr>
              <a:defRPr/>
            </a:pPr>
            <a:endParaRPr lang="fr-BE" dirty="0" smtClean="0"/>
          </a:p>
          <a:p>
            <a:pPr>
              <a:defRPr/>
            </a:pPr>
            <a:r>
              <a:rPr lang="fr-BE" dirty="0" smtClean="0"/>
              <a:t>www.escaux.com</a:t>
            </a:r>
            <a:endParaRPr lang="fr-BE"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2234" y="1343025"/>
            <a:ext cx="3848100" cy="417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70807"/>
          <a:stretch/>
        </p:blipFill>
        <p:spPr bwMode="auto">
          <a:xfrm>
            <a:off x="542269" y="1621380"/>
            <a:ext cx="4200525" cy="1668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dirty="0" smtClean="0"/>
              <a:t>General preferences</a:t>
            </a:r>
            <a:endParaRPr lang="en-US" dirty="0"/>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7" name="Rectangular Callout 6"/>
          <p:cNvSpPr/>
          <p:nvPr/>
        </p:nvSpPr>
        <p:spPr>
          <a:xfrm>
            <a:off x="2252255" y="1115612"/>
            <a:ext cx="2320019" cy="668483"/>
          </a:xfrm>
          <a:prstGeom prst="wedgeRectCallout">
            <a:avLst>
              <a:gd name="adj1" fmla="val 33965"/>
              <a:gd name="adj2" fmla="val 10209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Select language of the interface</a:t>
            </a:r>
            <a:endParaRPr lang="en-US" dirty="0"/>
          </a:p>
        </p:txBody>
      </p:sp>
      <p:sp>
        <p:nvSpPr>
          <p:cNvPr id="8" name="Rectangular Callout 7"/>
          <p:cNvSpPr/>
          <p:nvPr/>
        </p:nvSpPr>
        <p:spPr>
          <a:xfrm>
            <a:off x="4889866" y="1115612"/>
            <a:ext cx="2320019" cy="668483"/>
          </a:xfrm>
          <a:prstGeom prst="wedgeRectCallout">
            <a:avLst>
              <a:gd name="adj1" fmla="val -61877"/>
              <a:gd name="adj2" fmla="val 1457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Time format in Line 1 history</a:t>
            </a:r>
            <a:endParaRPr lang="en-US" dirty="0"/>
          </a:p>
        </p:txBody>
      </p:sp>
      <p:sp>
        <p:nvSpPr>
          <p:cNvPr id="12" name="Rectangular Callout 11"/>
          <p:cNvSpPr/>
          <p:nvPr/>
        </p:nvSpPr>
        <p:spPr>
          <a:xfrm>
            <a:off x="5825067" y="3649039"/>
            <a:ext cx="2324385" cy="672566"/>
          </a:xfrm>
          <a:prstGeom prst="wedgeRectCallout">
            <a:avLst>
              <a:gd name="adj1" fmla="val -116038"/>
              <a:gd name="adj2" fmla="val -1742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t>Window behavior on incoming call</a:t>
            </a:r>
            <a:endParaRPr lang="en-US" dirty="0"/>
          </a:p>
        </p:txBody>
      </p:sp>
      <p:pic>
        <p:nvPicPr>
          <p:cNvPr id="10245"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6360328" y="4242659"/>
            <a:ext cx="1962150"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ular Callout 13"/>
          <p:cNvSpPr/>
          <p:nvPr/>
        </p:nvSpPr>
        <p:spPr>
          <a:xfrm>
            <a:off x="542269" y="4321605"/>
            <a:ext cx="3608634" cy="1469596"/>
          </a:xfrm>
          <a:prstGeom prst="wedgeRectCallout">
            <a:avLst>
              <a:gd name="adj1" fmla="val 36614"/>
              <a:gd name="adj2" fmla="val -13638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t>Show calls in the general queue in the supervision area, in the same list as calls from the personal queue. </a:t>
            </a:r>
            <a:endParaRPr lang="en-US" dirty="0"/>
          </a:p>
        </p:txBody>
      </p:sp>
      <p:sp>
        <p:nvSpPr>
          <p:cNvPr id="15" name="Rectangular Callout 14"/>
          <p:cNvSpPr/>
          <p:nvPr/>
        </p:nvSpPr>
        <p:spPr>
          <a:xfrm>
            <a:off x="6093670" y="2207579"/>
            <a:ext cx="1943959" cy="668483"/>
          </a:xfrm>
          <a:prstGeom prst="wedgeRectCallout">
            <a:avLst>
              <a:gd name="adj1" fmla="val -126906"/>
              <a:gd name="adj2" fmla="val 1403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Beep on computer</a:t>
            </a:r>
            <a:endParaRPr lang="en-US" dirty="0"/>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729" t="14672" r="3323" b="20383"/>
          <a:stretch/>
        </p:blipFill>
        <p:spPr bwMode="auto">
          <a:xfrm>
            <a:off x="6017825" y="1542842"/>
            <a:ext cx="1938868" cy="482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BE" dirty="0" smtClean="0"/>
              <a:t>Keyboard shortcuts</a:t>
            </a:r>
            <a:endParaRPr lang="en-US" dirty="0"/>
          </a:p>
        </p:txBody>
      </p:sp>
      <p:sp>
        <p:nvSpPr>
          <p:cNvPr id="11" name="Content Placeholder 10"/>
          <p:cNvSpPr>
            <a:spLocks noGrp="1"/>
          </p:cNvSpPr>
          <p:nvPr>
            <p:ph idx="1"/>
          </p:nvPr>
        </p:nvSpPr>
        <p:spPr>
          <a:xfrm>
            <a:off x="4308952" y="1214422"/>
            <a:ext cx="4377847" cy="5000660"/>
          </a:xfrm>
        </p:spPr>
        <p:txBody>
          <a:bodyPr>
            <a:normAutofit fontScale="92500" lnSpcReduction="10000"/>
          </a:bodyPr>
          <a:lstStyle/>
          <a:p>
            <a:r>
              <a:rPr lang="nl-BE" dirty="0" smtClean="0"/>
              <a:t>State shortcuts</a:t>
            </a:r>
          </a:p>
          <a:p>
            <a:pPr lvl="1"/>
            <a:r>
              <a:rPr lang="nl-BE" dirty="0" smtClean="0"/>
              <a:t>The keyboard shortcut definition is state context specific</a:t>
            </a:r>
          </a:p>
          <a:p>
            <a:pPr lvl="1"/>
            <a:r>
              <a:rPr lang="nl-BE" dirty="0" smtClean="0"/>
              <a:t>A set of pre-defined keyboard shortcuts exists</a:t>
            </a:r>
          </a:p>
          <a:p>
            <a:r>
              <a:rPr lang="nl-BE" dirty="0" smtClean="0"/>
              <a:t>General shortcuts</a:t>
            </a:r>
          </a:p>
          <a:p>
            <a:pPr lvl="1"/>
            <a:r>
              <a:rPr lang="nl-BE" dirty="0" smtClean="0"/>
              <a:t>General shortcuts are state independent and override the state specific shortcuts</a:t>
            </a:r>
          </a:p>
          <a:p>
            <a:pPr lvl="1"/>
            <a:r>
              <a:rPr lang="nl-BE" dirty="0" smtClean="0"/>
              <a:t>Empty by default</a:t>
            </a:r>
            <a:endParaRPr lang="en-US" dirty="0"/>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6258" name="Picture 2"/>
          <p:cNvPicPr>
            <a:picLocks noChangeAspect="1" noChangeArrowheads="1"/>
          </p:cNvPicPr>
          <p:nvPr/>
        </p:nvPicPr>
        <p:blipFill>
          <a:blip r:embed="rId2" cstate="print"/>
          <a:srcRect/>
          <a:stretch>
            <a:fillRect/>
          </a:stretch>
        </p:blipFill>
        <p:spPr bwMode="auto">
          <a:xfrm>
            <a:off x="474815" y="1515650"/>
            <a:ext cx="3540559" cy="4720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Speeddials</a:t>
            </a:r>
            <a:endParaRPr lang="en-US" dirty="0"/>
          </a:p>
        </p:txBody>
      </p:sp>
      <p:sp>
        <p:nvSpPr>
          <p:cNvPr id="10" name="Content Placeholder 9"/>
          <p:cNvSpPr>
            <a:spLocks noGrp="1"/>
          </p:cNvSpPr>
          <p:nvPr>
            <p:ph idx="1"/>
          </p:nvPr>
        </p:nvSpPr>
        <p:spPr>
          <a:xfrm>
            <a:off x="457200" y="3732756"/>
            <a:ext cx="8229600" cy="2482326"/>
          </a:xfrm>
        </p:spPr>
        <p:txBody>
          <a:bodyPr/>
          <a:lstStyle/>
          <a:p>
            <a:r>
              <a:rPr lang="nl-BE" dirty="0" smtClean="0"/>
              <a:t>Label 1: typically first name</a:t>
            </a:r>
          </a:p>
          <a:p>
            <a:r>
              <a:rPr lang="nl-BE" dirty="0" smtClean="0"/>
              <a:t>Label 2: typically last name</a:t>
            </a:r>
          </a:p>
          <a:p>
            <a:r>
              <a:rPr lang="nl-BE" dirty="0" smtClean="0"/>
              <a:t>Nr: phone number</a:t>
            </a:r>
          </a:p>
          <a:p>
            <a:r>
              <a:rPr lang="nl-BE" dirty="0" smtClean="0"/>
              <a:t>Color: button color </a:t>
            </a:r>
            <a:endParaRPr lang="en-US" dirty="0"/>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67699"/>
          <a:stretch/>
        </p:blipFill>
        <p:spPr bwMode="auto">
          <a:xfrm>
            <a:off x="1393130" y="1573583"/>
            <a:ext cx="6191250" cy="1846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19221" y="4988983"/>
            <a:ext cx="2867025" cy="1181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Define font sizes</a:t>
            </a:r>
            <a:endParaRPr lang="en-US" dirty="0"/>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4213" name="Picture 5"/>
          <p:cNvPicPr>
            <a:picLocks noChangeAspect="1" noChangeArrowheads="1"/>
          </p:cNvPicPr>
          <p:nvPr/>
        </p:nvPicPr>
        <p:blipFill>
          <a:blip r:embed="rId2" cstate="print"/>
          <a:srcRect r="-17215" b="59151"/>
          <a:stretch>
            <a:fillRect/>
          </a:stretch>
        </p:blipFill>
        <p:spPr bwMode="auto">
          <a:xfrm>
            <a:off x="2053096" y="2074623"/>
            <a:ext cx="5024110" cy="2334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Directory </a:t>
            </a:r>
            <a:r>
              <a:rPr lang="fr-BE" dirty="0" err="1"/>
              <a:t>s</a:t>
            </a:r>
            <a:r>
              <a:rPr lang="fr-BE" dirty="0" err="1" smtClean="0"/>
              <a:t>earch</a:t>
            </a:r>
            <a:r>
              <a:rPr lang="fr-BE" dirty="0" smtClean="0"/>
              <a:t> </a:t>
            </a:r>
            <a:r>
              <a:rPr lang="fr-BE" dirty="0" err="1" smtClean="0"/>
              <a:t>fields</a:t>
            </a:r>
            <a:endParaRPr lang="fr-BE" dirty="0"/>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 b="56297"/>
          <a:stretch/>
        </p:blipFill>
        <p:spPr bwMode="auto">
          <a:xfrm>
            <a:off x="431271" y="1241954"/>
            <a:ext cx="4352925" cy="2584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7319"/>
          <a:stretch/>
        </p:blipFill>
        <p:spPr bwMode="auto">
          <a:xfrm>
            <a:off x="4402138" y="3222625"/>
            <a:ext cx="4352925" cy="3161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Content Placeholder 5"/>
          <p:cNvSpPr txBox="1">
            <a:spLocks/>
          </p:cNvSpPr>
          <p:nvPr/>
        </p:nvSpPr>
        <p:spPr>
          <a:xfrm>
            <a:off x="4847572" y="1341422"/>
            <a:ext cx="3839227" cy="14949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dirty="0" smtClean="0"/>
              <a:t>Select fields included when using “Search All”</a:t>
            </a:r>
          </a:p>
        </p:txBody>
      </p:sp>
      <p:sp>
        <p:nvSpPr>
          <p:cNvPr id="10" name="Content Placeholder 5"/>
          <p:cNvSpPr txBox="1">
            <a:spLocks/>
          </p:cNvSpPr>
          <p:nvPr/>
        </p:nvSpPr>
        <p:spPr>
          <a:xfrm>
            <a:off x="366386" y="3928534"/>
            <a:ext cx="3839227" cy="26791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dirty="0" smtClean="0"/>
              <a:t>Select search fields to display and set default value</a:t>
            </a:r>
          </a:p>
          <a:p>
            <a:r>
              <a:rPr lang="nl-BE" dirty="0" smtClean="0"/>
              <a:t>Set a custom label for user fields</a:t>
            </a:r>
            <a:endParaRPr lang="en-US" dirty="0"/>
          </a:p>
        </p:txBody>
      </p:sp>
    </p:spTree>
    <p:extLst>
      <p:ext uri="{BB962C8B-B14F-4D97-AF65-F5344CB8AC3E}">
        <p14:creationId xmlns:p14="http://schemas.microsoft.com/office/powerpoint/2010/main" xmlns="" val="31431373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Directory options</a:t>
            </a:r>
            <a:endParaRPr lang="fr-BE" dirty="0"/>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2293"/>
          <a:stretch/>
        </p:blipFill>
        <p:spPr bwMode="auto">
          <a:xfrm>
            <a:off x="482070" y="1845733"/>
            <a:ext cx="4352925" cy="2025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89716"/>
          <a:stretch/>
        </p:blipFill>
        <p:spPr bwMode="auto">
          <a:xfrm>
            <a:off x="482071" y="1293284"/>
            <a:ext cx="4352925" cy="5524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ontent Placeholder 5"/>
          <p:cNvSpPr txBox="1">
            <a:spLocks/>
          </p:cNvSpPr>
          <p:nvPr/>
        </p:nvSpPr>
        <p:spPr>
          <a:xfrm>
            <a:off x="366386" y="4072468"/>
            <a:ext cx="8481281" cy="240453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dirty="0" smtClean="0"/>
              <a:t>Dial number automatically when there a exact match for the search</a:t>
            </a:r>
          </a:p>
          <a:p>
            <a:r>
              <a:rPr lang="nl-BE" dirty="0" smtClean="0"/>
              <a:t>Choose which Outlook contacts must be loaded in the directory</a:t>
            </a:r>
            <a:endParaRPr lang="en-US" dirty="0"/>
          </a:p>
        </p:txBody>
      </p:sp>
    </p:spTree>
    <p:extLst>
      <p:ext uri="{BB962C8B-B14F-4D97-AF65-F5344CB8AC3E}">
        <p14:creationId xmlns:p14="http://schemas.microsoft.com/office/powerpoint/2010/main" xmlns="" val="16755347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Voicemail</a:t>
            </a:r>
            <a:r>
              <a:rPr lang="fr-BE" dirty="0" smtClean="0"/>
              <a:t> options</a:t>
            </a:r>
            <a:endParaRPr lang="fr-BE" dirty="0"/>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sp>
        <p:nvSpPr>
          <p:cNvPr id="6" name="Content Placeholder 5"/>
          <p:cNvSpPr txBox="1">
            <a:spLocks/>
          </p:cNvSpPr>
          <p:nvPr/>
        </p:nvSpPr>
        <p:spPr>
          <a:xfrm>
            <a:off x="4402667" y="1380596"/>
            <a:ext cx="4445000" cy="509640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dirty="0" smtClean="0"/>
              <a:t>Choose extensions for which the voicemail box will be monitored</a:t>
            </a:r>
          </a:p>
          <a:p>
            <a:endParaRPr lang="nl-BE" dirty="0" smtClean="0"/>
          </a:p>
          <a:p>
            <a:r>
              <a:rPr lang="nl-BE" dirty="0" smtClean="0"/>
              <a:t>Set the pincode for each extension voicemail box</a:t>
            </a:r>
          </a:p>
          <a:p>
            <a:endParaRPr lang="nl-BE" dirty="0"/>
          </a:p>
          <a:p>
            <a:r>
              <a:rPr lang="nl-BE" dirty="0" smtClean="0"/>
              <a:t>Red if wrong pincode, green if correct</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2071" y="1380596"/>
            <a:ext cx="3581400" cy="3571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00279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nl-BE" dirty="0" smtClean="0"/>
              <a:t>In case of trouble</a:t>
            </a:r>
            <a:endParaRPr lang="en-US" dirty="0"/>
          </a:p>
        </p:txBody>
      </p:sp>
      <p:sp>
        <p:nvSpPr>
          <p:cNvPr id="17411" name="Rectangle 1"/>
          <p:cNvSpPr>
            <a:spLocks noGrp="1" noChangeArrowheads="1"/>
          </p:cNvSpPr>
          <p:nvPr>
            <p:ph type="subTitle" idx="1"/>
          </p:nvPr>
        </p:nvSpPr>
        <p:spPr/>
        <p:txBody>
          <a:bodyPr>
            <a:normAutofit/>
          </a:bodyPr>
          <a:lstStyle/>
          <a:p>
            <a:pPr eaLnBrk="1" hangingPunct="1">
              <a:buFont typeface="Arial Black" pitchFamily="32"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dirty="0" smtClean="0"/>
          </a:p>
        </p:txBody>
      </p:sp>
      <p:sp>
        <p:nvSpPr>
          <p:cNvPr id="3" name="Footer Placeholder 3"/>
          <p:cNvSpPr>
            <a:spLocks noGrp="1"/>
          </p:cNvSpPr>
          <p:nvPr>
            <p:ph type="ftr" sz="quarter" idx="11"/>
          </p:nvPr>
        </p:nvSpPr>
        <p:spPr/>
        <p:txBody>
          <a:bodyPr/>
          <a:lstStyle/>
          <a:p>
            <a:pPr>
              <a:defRPr/>
            </a:pPr>
            <a:endParaRPr lang="fr-BE"/>
          </a:p>
          <a:p>
            <a:pPr>
              <a:defRPr/>
            </a:pPr>
            <a:r>
              <a:rPr lang="fr-BE"/>
              <a:t>www.escaux.com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3" cstate="print"/>
          <a:srcRect/>
          <a:stretch>
            <a:fillRect/>
          </a:stretch>
        </p:blipFill>
        <p:spPr>
          <a:xfrm>
            <a:off x="6333998" y="5122561"/>
            <a:ext cx="2562221" cy="609603"/>
          </a:xfrm>
          <a:prstGeom prst="rect">
            <a:avLst/>
          </a:prstGeom>
          <a:noFill/>
          <a:ln>
            <a:noFill/>
          </a:ln>
        </p:spPr>
      </p:pic>
      <p:pic>
        <p:nvPicPr>
          <p:cNvPr id="12" name="Picture 7"/>
          <p:cNvPicPr>
            <a:picLocks noChangeAspect="1"/>
          </p:cNvPicPr>
          <p:nvPr/>
        </p:nvPicPr>
        <p:blipFill>
          <a:blip r:embed="rId4" cstate="print"/>
          <a:srcRect/>
          <a:stretch>
            <a:fillRect/>
          </a:stretch>
        </p:blipFill>
        <p:spPr>
          <a:xfrm>
            <a:off x="6445489" y="1435505"/>
            <a:ext cx="2486025" cy="542925"/>
          </a:xfrm>
          <a:prstGeom prst="rect">
            <a:avLst/>
          </a:prstGeom>
          <a:noFill/>
          <a:ln>
            <a:noFill/>
          </a:ln>
        </p:spPr>
      </p:pic>
      <p:pic>
        <p:nvPicPr>
          <p:cNvPr id="13" name="Picture 5"/>
          <p:cNvPicPr>
            <a:picLocks noChangeAspect="1"/>
          </p:cNvPicPr>
          <p:nvPr/>
        </p:nvPicPr>
        <p:blipFill rotWithShape="1">
          <a:blip r:embed="rId5" cstate="print"/>
          <a:srcRect t="4458" b="-4458"/>
          <a:stretch/>
        </p:blipFill>
        <p:spPr>
          <a:xfrm>
            <a:off x="6348286" y="2952000"/>
            <a:ext cx="2533646" cy="648000"/>
          </a:xfrm>
          <a:prstGeom prst="rect">
            <a:avLst/>
          </a:prstGeom>
          <a:noFill/>
          <a:ln>
            <a:noFill/>
          </a:ln>
        </p:spPr>
      </p:pic>
      <p:sp>
        <p:nvSpPr>
          <p:cNvPr id="16387" name="Rectangle 1"/>
          <p:cNvSpPr>
            <a:spLocks noGrp="1" noChangeArrowheads="1"/>
          </p:cNvSpPr>
          <p:nvPr>
            <p:ph type="title"/>
          </p:nvPr>
        </p:nvSpPr>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mtClean="0"/>
              <a:t>Login &amp; Logout</a:t>
            </a:r>
          </a:p>
        </p:txBody>
      </p:sp>
      <p:sp>
        <p:nvSpPr>
          <p:cNvPr id="16388" name="Rectangle 2"/>
          <p:cNvSpPr>
            <a:spLocks noGrp="1" noChangeArrowheads="1"/>
          </p:cNvSpPr>
          <p:nvPr>
            <p:ph idx="1"/>
          </p:nvPr>
        </p:nvSpPr>
        <p:spPr>
          <a:xfrm>
            <a:off x="457200" y="1214422"/>
            <a:ext cx="4728575" cy="5000660"/>
          </a:xfrm>
        </p:spPr>
        <p:txBody>
          <a:bodyPr>
            <a:normAutofit lnSpcReduction="10000"/>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t>Logged out: no general calls or personal calls</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t>Paused: </a:t>
            </a:r>
            <a:r>
              <a:rPr lang="nl-BE" dirty="0"/>
              <a:t>n</a:t>
            </a:r>
            <a:r>
              <a:rPr lang="nl-BE" dirty="0" smtClean="0"/>
              <a:t>o general calls, only personal calls. This state allows you to terminate your calls before logging out</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t>Logged in: general and personal calls</a:t>
            </a:r>
          </a:p>
          <a:p>
            <a:pPr lvl="1">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3200" dirty="0" smtClean="0"/>
          </a:p>
        </p:txBody>
      </p:sp>
      <p:sp>
        <p:nvSpPr>
          <p:cNvPr id="9" name="Footer Placeholder 3"/>
          <p:cNvSpPr>
            <a:spLocks noGrp="1"/>
          </p:cNvSpPr>
          <p:nvPr>
            <p:ph type="ftr" sz="quarter" idx="11"/>
          </p:nvPr>
        </p:nvSpPr>
        <p:spPr/>
        <p:txBody>
          <a:bodyPr/>
          <a:lstStyle/>
          <a:p>
            <a:pPr>
              <a:defRPr/>
            </a:pPr>
            <a:endParaRPr lang="fr-BE"/>
          </a:p>
          <a:p>
            <a:pPr>
              <a:defRPr/>
            </a:pPr>
            <a:r>
              <a:rPr lang="fr-BE"/>
              <a:t>www.escaux.com</a:t>
            </a:r>
          </a:p>
        </p:txBody>
      </p:sp>
      <p:sp>
        <p:nvSpPr>
          <p:cNvPr id="14" name="Rectangular Callout 13"/>
          <p:cNvSpPr/>
          <p:nvPr/>
        </p:nvSpPr>
        <p:spPr>
          <a:xfrm>
            <a:off x="6564585" y="2231721"/>
            <a:ext cx="2216159" cy="486426"/>
          </a:xfrm>
          <a:prstGeom prst="wedgeRectCallout">
            <a:avLst>
              <a:gd name="adj1" fmla="val -41405"/>
              <a:gd name="adj2" fmla="val -1257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Press to go to pause</a:t>
            </a:r>
            <a:endParaRPr lang="en-US" dirty="0"/>
          </a:p>
        </p:txBody>
      </p:sp>
      <p:sp>
        <p:nvSpPr>
          <p:cNvPr id="15" name="Rectangular Callout 14"/>
          <p:cNvSpPr/>
          <p:nvPr/>
        </p:nvSpPr>
        <p:spPr>
          <a:xfrm>
            <a:off x="7005083" y="3962400"/>
            <a:ext cx="1575245" cy="334027"/>
          </a:xfrm>
          <a:prstGeom prst="wedgeRectCallout">
            <a:avLst>
              <a:gd name="adj1" fmla="val -37178"/>
              <a:gd name="adj2" fmla="val -1866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Press to login</a:t>
            </a:r>
            <a:endParaRPr lang="en-US" dirty="0"/>
          </a:p>
        </p:txBody>
      </p:sp>
      <p:sp>
        <p:nvSpPr>
          <p:cNvPr id="16" name="Rectangular Callout 15"/>
          <p:cNvSpPr/>
          <p:nvPr/>
        </p:nvSpPr>
        <p:spPr>
          <a:xfrm>
            <a:off x="5103215" y="5963314"/>
            <a:ext cx="1598209" cy="486426"/>
          </a:xfrm>
          <a:prstGeom prst="wedgeRectCallout">
            <a:avLst>
              <a:gd name="adj1" fmla="val 67266"/>
              <a:gd name="adj2" fmla="val -14137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Press to go back to pause</a:t>
            </a:r>
            <a:endParaRPr lang="en-US" dirty="0"/>
          </a:p>
        </p:txBody>
      </p:sp>
      <p:sp>
        <p:nvSpPr>
          <p:cNvPr id="17" name="Rectangular Callout 16"/>
          <p:cNvSpPr/>
          <p:nvPr/>
        </p:nvSpPr>
        <p:spPr>
          <a:xfrm>
            <a:off x="5078163" y="3789124"/>
            <a:ext cx="1623261" cy="486426"/>
          </a:xfrm>
          <a:prstGeom prst="wedgeRectCallout">
            <a:avLst>
              <a:gd name="adj1" fmla="val 46690"/>
              <a:gd name="adj2" fmla="val -1257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Press to logout</a:t>
            </a:r>
            <a:endParaRPr lang="en-US" dirty="0"/>
          </a:p>
        </p:txBody>
      </p:sp>
      <p:sp>
        <p:nvSpPr>
          <p:cNvPr id="19" name="Rectangular Callout 18"/>
          <p:cNvSpPr/>
          <p:nvPr/>
        </p:nvSpPr>
        <p:spPr>
          <a:xfrm>
            <a:off x="6982119" y="5963314"/>
            <a:ext cx="1598209" cy="486426"/>
          </a:xfrm>
          <a:prstGeom prst="wedgeRectCallout">
            <a:avLst>
              <a:gd name="adj1" fmla="val 16409"/>
              <a:gd name="adj2" fmla="val -10655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t>Number of receptionists</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Report a problem</a:t>
            </a:r>
            <a:endParaRPr lang="en-US" dirty="0"/>
          </a:p>
        </p:txBody>
      </p:sp>
      <p:sp>
        <p:nvSpPr>
          <p:cNvPr id="3" name="Footer Placeholder 2"/>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93186" name="Picture 2"/>
          <p:cNvPicPr>
            <a:picLocks noChangeAspect="1" noChangeArrowheads="1"/>
          </p:cNvPicPr>
          <p:nvPr/>
        </p:nvPicPr>
        <p:blipFill>
          <a:blip r:embed="rId2" cstate="print"/>
          <a:srcRect/>
          <a:stretch>
            <a:fillRect/>
          </a:stretch>
        </p:blipFill>
        <p:spPr bwMode="auto">
          <a:xfrm>
            <a:off x="449306" y="1462090"/>
            <a:ext cx="3571549" cy="714310"/>
          </a:xfrm>
          <a:prstGeom prst="rect">
            <a:avLst/>
          </a:prstGeom>
          <a:noFill/>
          <a:ln w="9525">
            <a:noFill/>
            <a:miter lim="800000"/>
            <a:headEnd/>
            <a:tailEnd/>
          </a:ln>
        </p:spPr>
      </p:pic>
      <p:sp>
        <p:nvSpPr>
          <p:cNvPr id="7" name="Rectangular Callout 6"/>
          <p:cNvSpPr/>
          <p:nvPr/>
        </p:nvSpPr>
        <p:spPr>
          <a:xfrm>
            <a:off x="4434924" y="1569927"/>
            <a:ext cx="2191343" cy="524006"/>
          </a:xfrm>
          <a:prstGeom prst="wedgeRectCallout">
            <a:avLst>
              <a:gd name="adj1" fmla="val -102455"/>
              <a:gd name="adj2" fmla="val -795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Click to open bug report window</a:t>
            </a:r>
          </a:p>
        </p:txBody>
      </p:sp>
      <p:pic>
        <p:nvPicPr>
          <p:cNvPr id="100355" name="Picture 3"/>
          <p:cNvPicPr>
            <a:picLocks noChangeAspect="1" noChangeArrowheads="1"/>
          </p:cNvPicPr>
          <p:nvPr/>
        </p:nvPicPr>
        <p:blipFill>
          <a:blip r:embed="rId3" cstate="print"/>
          <a:srcRect/>
          <a:stretch>
            <a:fillRect/>
          </a:stretch>
        </p:blipFill>
        <p:spPr bwMode="auto">
          <a:xfrm>
            <a:off x="901287" y="3602864"/>
            <a:ext cx="3057525" cy="2733675"/>
          </a:xfrm>
          <a:prstGeom prst="rect">
            <a:avLst/>
          </a:prstGeom>
          <a:noFill/>
          <a:ln w="9525">
            <a:noFill/>
            <a:miter lim="800000"/>
            <a:headEnd/>
            <a:tailEnd/>
          </a:ln>
        </p:spPr>
      </p:pic>
      <p:pic>
        <p:nvPicPr>
          <p:cNvPr id="100356" name="Picture 4"/>
          <p:cNvPicPr>
            <a:picLocks noChangeAspect="1" noChangeArrowheads="1"/>
          </p:cNvPicPr>
          <p:nvPr/>
        </p:nvPicPr>
        <p:blipFill>
          <a:blip r:embed="rId4" cstate="print"/>
          <a:srcRect/>
          <a:stretch>
            <a:fillRect/>
          </a:stretch>
        </p:blipFill>
        <p:spPr bwMode="auto">
          <a:xfrm>
            <a:off x="5222766" y="3602864"/>
            <a:ext cx="3057525" cy="2733675"/>
          </a:xfrm>
          <a:prstGeom prst="rect">
            <a:avLst/>
          </a:prstGeom>
          <a:noFill/>
          <a:ln w="9525">
            <a:noFill/>
            <a:miter lim="800000"/>
            <a:headEnd/>
            <a:tailEnd/>
          </a:ln>
        </p:spPr>
      </p:pic>
      <p:sp>
        <p:nvSpPr>
          <p:cNvPr id="13" name="Rectangular Callout 12"/>
          <p:cNvSpPr/>
          <p:nvPr/>
        </p:nvSpPr>
        <p:spPr>
          <a:xfrm>
            <a:off x="1465545" y="2711883"/>
            <a:ext cx="2787041" cy="524006"/>
          </a:xfrm>
          <a:prstGeom prst="wedgeRectCallout">
            <a:avLst>
              <a:gd name="adj1" fmla="val 32343"/>
              <a:gd name="adj2" fmla="val 2143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Select the impacted call</a:t>
            </a:r>
          </a:p>
        </p:txBody>
      </p:sp>
      <p:sp>
        <p:nvSpPr>
          <p:cNvPr id="14" name="Rectangular Callout 13"/>
          <p:cNvSpPr/>
          <p:nvPr/>
        </p:nvSpPr>
        <p:spPr>
          <a:xfrm>
            <a:off x="5288071" y="2751549"/>
            <a:ext cx="2787041" cy="524006"/>
          </a:xfrm>
          <a:prstGeom prst="wedgeRectCallout">
            <a:avLst>
              <a:gd name="adj1" fmla="val 6276"/>
              <a:gd name="adj2" fmla="val 32192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Describe the problem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Redundant operation</a:t>
            </a:r>
            <a:endParaRPr lang="en-US" dirty="0"/>
          </a:p>
        </p:txBody>
      </p:sp>
      <p:pic>
        <p:nvPicPr>
          <p:cNvPr id="2053" name="Picture 5"/>
          <p:cNvPicPr>
            <a:picLocks noGrp="1" noChangeAspect="1" noChangeArrowheads="1"/>
          </p:cNvPicPr>
          <p:nvPr>
            <p:ph sz="half" idx="1"/>
          </p:nvPr>
        </p:nvPicPr>
        <p:blipFill>
          <a:blip r:embed="rId2" cstate="print"/>
          <a:stretch>
            <a:fillRect/>
          </a:stretch>
        </p:blipFill>
        <p:spPr bwMode="auto">
          <a:xfrm>
            <a:off x="4843267" y="5732234"/>
            <a:ext cx="3169298" cy="392993"/>
          </a:xfrm>
          <a:prstGeom prst="rect">
            <a:avLst/>
          </a:prstGeom>
          <a:noFill/>
          <a:ln w="9525">
            <a:noFill/>
            <a:miter lim="800000"/>
            <a:headEnd/>
            <a:tailEnd/>
          </a:ln>
        </p:spPr>
      </p:pic>
      <p:sp>
        <p:nvSpPr>
          <p:cNvPr id="11" name="Content Placeholder 10"/>
          <p:cNvSpPr>
            <a:spLocks noGrp="1"/>
          </p:cNvSpPr>
          <p:nvPr>
            <p:ph sz="half" idx="2"/>
          </p:nvPr>
        </p:nvSpPr>
        <p:spPr>
          <a:xfrm>
            <a:off x="463463" y="1600200"/>
            <a:ext cx="8223337" cy="3209795"/>
          </a:xfrm>
        </p:spPr>
        <p:txBody>
          <a:bodyPr>
            <a:normAutofit/>
          </a:bodyPr>
          <a:lstStyle/>
          <a:p>
            <a:r>
              <a:rPr lang="nl-BE" dirty="0" smtClean="0"/>
              <a:t>The ESCAUX attendant console service can be deployed as a redundant service running on a primary and secondary server</a:t>
            </a:r>
          </a:p>
          <a:p>
            <a:r>
              <a:rPr lang="nl-BE" dirty="0" smtClean="0"/>
              <a:t>Each net.Console client is connected both to the primary and secondary server, but is is either listening to the primary server (normal operating mode) or to the secondary server (failover mode)</a:t>
            </a:r>
            <a:endParaRPr lang="en-US"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2055" name="Picture 7"/>
          <p:cNvPicPr>
            <a:picLocks noChangeAspect="1" noChangeArrowheads="1"/>
          </p:cNvPicPr>
          <p:nvPr/>
        </p:nvPicPr>
        <p:blipFill>
          <a:blip r:embed="rId3" cstate="print"/>
          <a:srcRect/>
          <a:stretch>
            <a:fillRect/>
          </a:stretch>
        </p:blipFill>
        <p:spPr bwMode="auto">
          <a:xfrm>
            <a:off x="4848160" y="4927034"/>
            <a:ext cx="3157546" cy="371476"/>
          </a:xfrm>
          <a:prstGeom prst="rect">
            <a:avLst/>
          </a:prstGeom>
          <a:noFill/>
          <a:ln w="9525">
            <a:noFill/>
            <a:miter lim="800000"/>
            <a:headEnd/>
            <a:tailEnd/>
          </a:ln>
        </p:spPr>
      </p:pic>
      <p:sp>
        <p:nvSpPr>
          <p:cNvPr id="13" name="TextBox 12"/>
          <p:cNvSpPr txBox="1"/>
          <p:nvPr/>
        </p:nvSpPr>
        <p:spPr>
          <a:xfrm>
            <a:off x="791227" y="4860099"/>
            <a:ext cx="3429144" cy="607602"/>
          </a:xfrm>
          <a:prstGeom prst="rect">
            <a:avLst/>
          </a:prstGeom>
          <a:noFill/>
        </p:spPr>
        <p:txBody>
          <a:bodyPr wrap="none" rtlCol="0">
            <a:spAutoFit/>
          </a:bodyPr>
          <a:lstStyle/>
          <a:p>
            <a:r>
              <a:rPr lang="nl-BE" dirty="0" smtClean="0">
                <a:solidFill>
                  <a:schemeClr val="tx1">
                    <a:lumMod val="50000"/>
                    <a:lumOff val="50000"/>
                  </a:schemeClr>
                </a:solidFill>
              </a:rPr>
              <a:t>Normal operating mode, </a:t>
            </a:r>
          </a:p>
          <a:p>
            <a:r>
              <a:rPr lang="nl-BE" dirty="0" smtClean="0">
                <a:solidFill>
                  <a:schemeClr val="tx1">
                    <a:lumMod val="50000"/>
                    <a:lumOff val="50000"/>
                  </a:schemeClr>
                </a:solidFill>
              </a:rPr>
              <a:t>connected to the primary server</a:t>
            </a:r>
            <a:endParaRPr lang="en-US" dirty="0">
              <a:solidFill>
                <a:schemeClr val="tx1">
                  <a:lumMod val="50000"/>
                  <a:lumOff val="50000"/>
                </a:schemeClr>
              </a:solidFill>
            </a:endParaRPr>
          </a:p>
        </p:txBody>
      </p:sp>
      <p:sp>
        <p:nvSpPr>
          <p:cNvPr id="14" name="TextBox 13"/>
          <p:cNvSpPr txBox="1"/>
          <p:nvPr/>
        </p:nvSpPr>
        <p:spPr>
          <a:xfrm>
            <a:off x="791227" y="5663853"/>
            <a:ext cx="3724096" cy="607602"/>
          </a:xfrm>
          <a:prstGeom prst="rect">
            <a:avLst/>
          </a:prstGeom>
          <a:noFill/>
        </p:spPr>
        <p:txBody>
          <a:bodyPr wrap="none" rtlCol="0">
            <a:spAutoFit/>
          </a:bodyPr>
          <a:lstStyle/>
          <a:p>
            <a:r>
              <a:rPr lang="nl-BE" dirty="0" smtClean="0">
                <a:solidFill>
                  <a:schemeClr val="tx1">
                    <a:lumMod val="50000"/>
                    <a:lumOff val="50000"/>
                  </a:schemeClr>
                </a:solidFill>
              </a:rPr>
              <a:t>Failover operating mode, </a:t>
            </a:r>
          </a:p>
          <a:p>
            <a:r>
              <a:rPr lang="nl-BE" dirty="0" smtClean="0">
                <a:solidFill>
                  <a:schemeClr val="tx1">
                    <a:lumMod val="50000"/>
                    <a:lumOff val="50000"/>
                  </a:schemeClr>
                </a:solidFill>
              </a:rPr>
              <a:t>connected to the secondary server</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Redundant operation</a:t>
            </a:r>
            <a:endParaRPr lang="en-US" dirty="0"/>
          </a:p>
        </p:txBody>
      </p:sp>
      <p:sp>
        <p:nvSpPr>
          <p:cNvPr id="11" name="Content Placeholder 10"/>
          <p:cNvSpPr>
            <a:spLocks noGrp="1"/>
          </p:cNvSpPr>
          <p:nvPr>
            <p:ph sz="half" idx="2"/>
          </p:nvPr>
        </p:nvSpPr>
        <p:spPr>
          <a:xfrm>
            <a:off x="463463" y="1315233"/>
            <a:ext cx="6075123" cy="4910203"/>
          </a:xfrm>
        </p:spPr>
        <p:txBody>
          <a:bodyPr>
            <a:normAutofit fontScale="92500" lnSpcReduction="20000"/>
          </a:bodyPr>
          <a:lstStyle/>
          <a:p>
            <a:r>
              <a:rPr lang="nl-BE" dirty="0" smtClean="0"/>
              <a:t>In the event there is a problem with the primary server, the following actions will take place:</a:t>
            </a:r>
          </a:p>
          <a:p>
            <a:pPr marL="914400" lvl="1" indent="-457200">
              <a:buFont typeface="+mj-lt"/>
              <a:buAutoNum type="arabicPeriod"/>
            </a:pPr>
            <a:r>
              <a:rPr lang="nl-BE" dirty="0" smtClean="0"/>
              <a:t>all calls from the gateways will be sent to the secondary server</a:t>
            </a:r>
          </a:p>
          <a:p>
            <a:pPr marL="914400" lvl="1" indent="-457200">
              <a:buFont typeface="+mj-lt"/>
              <a:buAutoNum type="arabicPeriod"/>
            </a:pPr>
            <a:r>
              <a:rPr lang="nl-BE" dirty="0" smtClean="0"/>
              <a:t>Each net.Console application receives a warning to switch over to the secondary server. Clicking “OK” will not yet switch the net.Console client over to the secondary server. This offers the possibility to handle (if still possible) the calls still living on the primary server</a:t>
            </a:r>
          </a:p>
          <a:p>
            <a:pPr marL="914400" lvl="1" indent="-457200">
              <a:buFont typeface="+mj-lt"/>
              <a:buAutoNum type="arabicPeriod"/>
            </a:pPr>
            <a:r>
              <a:rPr lang="nl-BE" dirty="0" smtClean="0"/>
              <a:t>In the mini-tool, an additional icon appears</a:t>
            </a:r>
          </a:p>
          <a:p>
            <a:pPr marL="914400" lvl="1" indent="-457200">
              <a:buFont typeface="+mj-lt"/>
              <a:buAutoNum type="arabicPeriod"/>
            </a:pPr>
            <a:r>
              <a:rPr lang="nl-BE" dirty="0" smtClean="0"/>
              <a:t>Clicking this failover icon performs the actual switch over to the seconday server</a:t>
            </a:r>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2050" name="Picture 2"/>
          <p:cNvPicPr>
            <a:picLocks noChangeAspect="1" noChangeArrowheads="1"/>
          </p:cNvPicPr>
          <p:nvPr/>
        </p:nvPicPr>
        <p:blipFill>
          <a:blip r:embed="rId2" cstate="print"/>
          <a:srcRect/>
          <a:stretch>
            <a:fillRect/>
          </a:stretch>
        </p:blipFill>
        <p:spPr bwMode="auto">
          <a:xfrm>
            <a:off x="6428462" y="3073441"/>
            <a:ext cx="2552700" cy="11620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t="22346"/>
          <a:stretch>
            <a:fillRect/>
          </a:stretch>
        </p:blipFill>
        <p:spPr bwMode="auto">
          <a:xfrm>
            <a:off x="6732180" y="5035463"/>
            <a:ext cx="2048565" cy="395167"/>
          </a:xfrm>
          <a:prstGeom prst="rect">
            <a:avLst/>
          </a:prstGeom>
          <a:noFill/>
          <a:ln w="9525">
            <a:noFill/>
            <a:miter lim="800000"/>
            <a:headEnd/>
            <a:tailEnd/>
          </a:ln>
        </p:spPr>
      </p:pic>
      <p:sp>
        <p:nvSpPr>
          <p:cNvPr id="13" name="Rectangular Callout 12"/>
          <p:cNvSpPr/>
          <p:nvPr/>
        </p:nvSpPr>
        <p:spPr>
          <a:xfrm>
            <a:off x="5900469" y="6041718"/>
            <a:ext cx="2191343" cy="524006"/>
          </a:xfrm>
          <a:prstGeom prst="wedgeRectCallout">
            <a:avLst>
              <a:gd name="adj1" fmla="val 3294"/>
              <a:gd name="adj2" fmla="val -19201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Click to switch to secondary server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Login</a:t>
            </a:r>
            <a:endParaRPr lang="fr-BE"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5" name="Picture 4"/>
          <p:cNvPicPr>
            <a:picLocks noChangeAspect="1"/>
          </p:cNvPicPr>
          <p:nvPr/>
        </p:nvPicPr>
        <p:blipFill>
          <a:blip r:embed="rId2" cstate="print"/>
          <a:srcRect/>
          <a:stretch>
            <a:fillRect/>
          </a:stretch>
        </p:blipFill>
        <p:spPr>
          <a:xfrm>
            <a:off x="667888" y="1255258"/>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706061" y="5686221"/>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415501"/>
            <a:ext cx="2533646" cy="638178"/>
          </a:xfrm>
          <a:prstGeom prst="rect">
            <a:avLst/>
          </a:prstGeom>
          <a:noFill/>
          <a:ln>
            <a:noFill/>
          </a:ln>
        </p:spPr>
      </p:pic>
      <p:cxnSp>
        <p:nvCxnSpPr>
          <p:cNvPr id="8" name="Straight Arrow Connector 8"/>
          <p:cNvCxnSpPr/>
          <p:nvPr/>
        </p:nvCxnSpPr>
        <p:spPr>
          <a:xfrm>
            <a:off x="1603986" y="2119357"/>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
        <p:nvSpPr>
          <p:cNvPr id="9" name="Text Box 22"/>
          <p:cNvSpPr txBox="1"/>
          <p:nvPr/>
        </p:nvSpPr>
        <p:spPr>
          <a:xfrm>
            <a:off x="3404193" y="1578841"/>
            <a:ext cx="5400601" cy="1448727"/>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1" i="0" u="none" strike="noStrike" kern="1200" cap="none" spc="0" baseline="0" dirty="0" smtClean="0">
                <a:solidFill>
                  <a:srgbClr val="5F267F"/>
                </a:solidFill>
                <a:uFillTx/>
                <a:latin typeface="Calibri" pitchFamily="32"/>
                <a:ea typeface="Microsoft YaHei"/>
              </a:rPr>
              <a:t>STEP 1 – Go to Pause</a:t>
            </a:r>
            <a:endParaRPr lang="en-US" sz="2400" b="1" i="0" u="none" strike="noStrike" kern="1200" cap="none" spc="0" baseline="0" dirty="0">
              <a:solidFill>
                <a:srgbClr val="5F267F"/>
              </a:solidFill>
              <a:uFillTx/>
              <a:latin typeface="Calibri" pitchFamily="32"/>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Calibri" pitchFamily="32"/>
                <a:ea typeface="Microsoft YaHei"/>
              </a:rPr>
              <a:t>Click on the red button on the left</a:t>
            </a:r>
            <a:endParaRPr lang="en-US" sz="2400" b="0" i="0" u="none" strike="noStrike" kern="1200" cap="none" spc="0" baseline="0" dirty="0">
              <a:solidFill>
                <a:srgbClr val="000000"/>
              </a:solidFill>
              <a:uFillTx/>
              <a:latin typeface="Calibri" pitchFamily="32"/>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smtClean="0">
                <a:solidFill>
                  <a:srgbClr val="000000"/>
                </a:solidFill>
                <a:uFillTx/>
                <a:latin typeface="Calibri" pitchFamily="32"/>
                <a:ea typeface="Microsoft YaHei"/>
              </a:rPr>
              <a:t>You are now logged into your personal queue</a:t>
            </a:r>
            <a:endParaRPr lang="en-US" sz="2000" i="1" dirty="0" smtClean="0">
              <a:solidFill>
                <a:srgbClr val="000000"/>
              </a:solidFill>
              <a:latin typeface="Calibri" pitchFamily="32"/>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smtClean="0">
                <a:solidFill>
                  <a:srgbClr val="000000"/>
                </a:solidFill>
                <a:uFillTx/>
                <a:latin typeface="Calibri" pitchFamily="32"/>
                <a:ea typeface="Microsoft YaHei"/>
              </a:rPr>
              <a:t>You</a:t>
            </a:r>
            <a:r>
              <a:rPr lang="en-US" sz="2000" i="1" dirty="0" smtClean="0">
                <a:solidFill>
                  <a:srgbClr val="000000"/>
                </a:solidFill>
                <a:latin typeface="Calibri" pitchFamily="32"/>
                <a:ea typeface="Microsoft YaHei"/>
              </a:rPr>
              <a:t> are now in pause for the general queue</a:t>
            </a:r>
            <a:endParaRPr lang="en-US" sz="2400" b="1" i="0" u="none" strike="noStrike" kern="1200" cap="none" spc="0" baseline="0" dirty="0">
              <a:solidFill>
                <a:srgbClr val="5F267F"/>
              </a:solidFill>
              <a:uFillTx/>
              <a:latin typeface="Calibri" pitchFamily="32"/>
              <a:ea typeface="Microsoft YaHei"/>
            </a:endParaRPr>
          </a:p>
        </p:txBody>
      </p:sp>
      <p:sp>
        <p:nvSpPr>
          <p:cNvPr id="10" name="Text Box 22"/>
          <p:cNvSpPr txBox="1"/>
          <p:nvPr/>
        </p:nvSpPr>
        <p:spPr>
          <a:xfrm>
            <a:off x="4052266" y="3649347"/>
            <a:ext cx="4831962" cy="1756503"/>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1" i="0" u="none" strike="noStrike" kern="1200" cap="none" spc="0" baseline="0" dirty="0" smtClean="0">
                <a:solidFill>
                  <a:srgbClr val="5F267F"/>
                </a:solidFill>
                <a:uFillTx/>
                <a:latin typeface="Calibri" pitchFamily="32"/>
                <a:ea typeface="Microsoft YaHei"/>
              </a:rPr>
              <a:t>STEP 2 –</a:t>
            </a:r>
            <a:r>
              <a:rPr lang="en-US" sz="2400" b="1" i="0" u="none" strike="noStrike" kern="1200" cap="none" spc="0" dirty="0" smtClean="0">
                <a:solidFill>
                  <a:srgbClr val="5F267F"/>
                </a:solidFill>
                <a:uFillTx/>
                <a:latin typeface="Calibri" pitchFamily="32"/>
                <a:ea typeface="Microsoft YaHei"/>
              </a:rPr>
              <a:t> Go to Logged In</a:t>
            </a:r>
            <a:endParaRPr lang="en-US" sz="2400" b="1" i="0" u="none" strike="noStrike" kern="1200" cap="none" spc="0" baseline="0" dirty="0">
              <a:solidFill>
                <a:srgbClr val="5F267F"/>
              </a:solidFill>
              <a:uFillTx/>
              <a:latin typeface="Calibri" pitchFamily="32"/>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Calibri" pitchFamily="32"/>
                <a:ea typeface="Microsoft YaHei"/>
              </a:rPr>
              <a:t>Click on the red button on the right</a:t>
            </a:r>
            <a:endParaRPr lang="en-US" sz="2400" b="0" i="0" u="none" strike="noStrike" kern="1200" cap="none" spc="0" baseline="0" dirty="0">
              <a:solidFill>
                <a:srgbClr val="000000"/>
              </a:solidFill>
              <a:uFillTx/>
              <a:latin typeface="Calibri" pitchFamily="32"/>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i="1" dirty="0" smtClean="0">
                <a:solidFill>
                  <a:srgbClr val="000000"/>
                </a:solidFill>
                <a:latin typeface="Calibri" pitchFamily="32"/>
                <a:ea typeface="Microsoft YaHei"/>
              </a:rPr>
              <a:t>You are now logged into your personal queue and the general queue</a:t>
            </a: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1" u="none" strike="noStrike" kern="1200" cap="none" spc="0" baseline="0" dirty="0" smtClean="0">
                <a:solidFill>
                  <a:srgbClr val="000000"/>
                </a:solidFill>
                <a:uFillTx/>
                <a:latin typeface="Calibri" pitchFamily="32"/>
                <a:ea typeface="Microsoft YaHei"/>
              </a:rPr>
              <a:t>You</a:t>
            </a:r>
            <a:r>
              <a:rPr lang="en-US" sz="2000" b="1" i="1" u="none" strike="noStrike" kern="1200" cap="none" spc="0" dirty="0" smtClean="0">
                <a:solidFill>
                  <a:srgbClr val="000000"/>
                </a:solidFill>
                <a:uFillTx/>
                <a:latin typeface="Calibri" pitchFamily="32"/>
                <a:ea typeface="Microsoft YaHei"/>
              </a:rPr>
              <a:t> are </a:t>
            </a:r>
            <a:r>
              <a:rPr lang="en-US" sz="2000" b="1" i="1" u="none" strike="noStrike" kern="1200" cap="none" spc="0" dirty="0" smtClean="0">
                <a:solidFill>
                  <a:srgbClr val="000000"/>
                </a:solidFill>
                <a:uFillTx/>
                <a:latin typeface="Calibri" pitchFamily="32"/>
                <a:ea typeface="Microsoft YaHei"/>
              </a:rPr>
              <a:t>ready </a:t>
            </a:r>
            <a:r>
              <a:rPr lang="en-US" sz="2000" b="1" i="1" u="none" strike="noStrike" kern="1200" cap="none" spc="0" dirty="0" smtClean="0">
                <a:solidFill>
                  <a:srgbClr val="000000"/>
                </a:solidFill>
                <a:uFillTx/>
                <a:latin typeface="Calibri" pitchFamily="32"/>
                <a:ea typeface="Microsoft YaHei"/>
              </a:rPr>
              <a:t>to accept calls</a:t>
            </a:r>
            <a:endParaRPr lang="en-US" sz="2400" b="1" i="0" u="none" strike="noStrike" kern="1200" cap="none" spc="0" baseline="0" dirty="0">
              <a:solidFill>
                <a:srgbClr val="5F267F"/>
              </a:solidFill>
              <a:uFillTx/>
              <a:latin typeface="Calibri" pitchFamily="32"/>
              <a:ea typeface="Microsoft YaHei"/>
            </a:endParaRPr>
          </a:p>
        </p:txBody>
      </p:sp>
      <p:cxnSp>
        <p:nvCxnSpPr>
          <p:cNvPr id="11" name="Straight Arrow Connector 15"/>
          <p:cNvCxnSpPr/>
          <p:nvPr/>
        </p:nvCxnSpPr>
        <p:spPr>
          <a:xfrm>
            <a:off x="1892022" y="4423617"/>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Logout</a:t>
            </a:r>
            <a:endParaRPr lang="fr-BE" dirty="0"/>
          </a:p>
        </p:txBody>
      </p:sp>
      <p:sp>
        <p:nvSpPr>
          <p:cNvPr id="4" name="Footer Placeholder 3"/>
          <p:cNvSpPr>
            <a:spLocks noGrp="1"/>
          </p:cNvSpPr>
          <p:nvPr>
            <p:ph type="ftr" sz="quarter" idx="11"/>
          </p:nvPr>
        </p:nvSpPr>
        <p:spPr/>
        <p:txBody>
          <a:bodyPr/>
          <a:lstStyle/>
          <a:p>
            <a:pPr>
              <a:defRPr/>
            </a:pPr>
            <a:endParaRPr lang="fr-BE" smtClean="0"/>
          </a:p>
          <a:p>
            <a:pPr>
              <a:defRPr/>
            </a:pPr>
            <a:r>
              <a:rPr lang="fr-BE" smtClean="0"/>
              <a:t>www.escaux.com</a:t>
            </a:r>
            <a:endParaRPr lang="fr-BE"/>
          </a:p>
        </p:txBody>
      </p:sp>
      <p:pic>
        <p:nvPicPr>
          <p:cNvPr id="5" name="Picture 4"/>
          <p:cNvPicPr>
            <a:picLocks noChangeAspect="1"/>
          </p:cNvPicPr>
          <p:nvPr/>
        </p:nvPicPr>
        <p:blipFill>
          <a:blip r:embed="rId2" cstate="print"/>
          <a:srcRect/>
          <a:stretch>
            <a:fillRect/>
          </a:stretch>
        </p:blipFill>
        <p:spPr>
          <a:xfrm>
            <a:off x="667888" y="1255258"/>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706061" y="5686221"/>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415501"/>
            <a:ext cx="2533646" cy="638178"/>
          </a:xfrm>
          <a:prstGeom prst="rect">
            <a:avLst/>
          </a:prstGeom>
          <a:noFill/>
          <a:ln>
            <a:noFill/>
          </a:ln>
        </p:spPr>
      </p:pic>
      <p:cxnSp>
        <p:nvCxnSpPr>
          <p:cNvPr id="8" name="Straight Arrow Connector 8"/>
          <p:cNvCxnSpPr/>
          <p:nvPr/>
        </p:nvCxnSpPr>
        <p:spPr>
          <a:xfrm>
            <a:off x="1603986" y="2119357"/>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
        <p:nvSpPr>
          <p:cNvPr id="9" name="Text Box 22"/>
          <p:cNvSpPr txBox="1"/>
          <p:nvPr/>
        </p:nvSpPr>
        <p:spPr>
          <a:xfrm>
            <a:off x="3373020" y="1713920"/>
            <a:ext cx="5400601" cy="1448727"/>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1" i="0" u="none" strike="noStrike" kern="1200" cap="none" spc="0" baseline="0" dirty="0" smtClean="0">
                <a:solidFill>
                  <a:srgbClr val="5F267F"/>
                </a:solidFill>
                <a:uFillTx/>
                <a:latin typeface="Calibri" pitchFamily="32"/>
                <a:ea typeface="Microsoft YaHei"/>
              </a:rPr>
              <a:t>STEP 2 – Go to Logged Out</a:t>
            </a:r>
            <a:endParaRPr lang="en-US" sz="2400" b="1" i="0" u="none" strike="noStrike" kern="1200" cap="none" spc="0" baseline="0" dirty="0">
              <a:solidFill>
                <a:srgbClr val="5F267F"/>
              </a:solidFill>
              <a:uFillTx/>
              <a:latin typeface="Calibri" pitchFamily="32"/>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Calibri" pitchFamily="32"/>
                <a:ea typeface="Microsoft YaHei"/>
              </a:rPr>
              <a:t>Click on the green button on the left</a:t>
            </a:r>
            <a:endParaRPr lang="en-US" sz="2400" b="0" i="0" u="none" strike="noStrike" kern="1200" cap="none" spc="0" baseline="0" dirty="0">
              <a:solidFill>
                <a:srgbClr val="000000"/>
              </a:solidFill>
              <a:uFillTx/>
              <a:latin typeface="Calibri" pitchFamily="32"/>
              <a:ea typeface="Microsoft YaHei"/>
            </a:endParaRPr>
          </a:p>
          <a:p>
            <a:pPr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smtClean="0">
                <a:solidFill>
                  <a:srgbClr val="000000"/>
                </a:solidFill>
                <a:uFillTx/>
                <a:latin typeface="Calibri" pitchFamily="32"/>
                <a:ea typeface="Microsoft YaHei"/>
              </a:rPr>
              <a:t>You are now logged out of both</a:t>
            </a:r>
            <a:r>
              <a:rPr lang="en-US" sz="2000" b="0" i="1" u="none" strike="noStrike" kern="1200" cap="none" spc="0" dirty="0" smtClean="0">
                <a:solidFill>
                  <a:srgbClr val="000000"/>
                </a:solidFill>
                <a:uFillTx/>
                <a:latin typeface="Calibri" pitchFamily="32"/>
                <a:ea typeface="Microsoft YaHei"/>
              </a:rPr>
              <a:t> queues</a:t>
            </a:r>
            <a:br>
              <a:rPr lang="en-US" sz="2000" b="0" i="1" u="none" strike="noStrike" kern="1200" cap="none" spc="0" dirty="0" smtClean="0">
                <a:solidFill>
                  <a:srgbClr val="000000"/>
                </a:solidFill>
                <a:uFillTx/>
                <a:latin typeface="Calibri" pitchFamily="32"/>
                <a:ea typeface="Microsoft YaHei"/>
              </a:rPr>
            </a:br>
            <a:r>
              <a:rPr lang="en-US" sz="2000" b="1" i="1" dirty="0" smtClean="0">
                <a:solidFill>
                  <a:srgbClr val="000000"/>
                </a:solidFill>
                <a:latin typeface="Calibri" pitchFamily="32"/>
                <a:ea typeface="Microsoft YaHei"/>
              </a:rPr>
              <a:t>You will not receive incoming calls anymore</a:t>
            </a:r>
            <a:endParaRPr lang="en-US" sz="2000" b="0" i="1" u="none" strike="noStrike" kern="1200" cap="none" spc="0" baseline="0" dirty="0">
              <a:solidFill>
                <a:srgbClr val="000000"/>
              </a:solidFill>
              <a:uFillTx/>
              <a:latin typeface="Calibri" pitchFamily="32"/>
              <a:ea typeface="Microsoft YaHei"/>
            </a:endParaRPr>
          </a:p>
        </p:txBody>
      </p:sp>
      <p:sp>
        <p:nvSpPr>
          <p:cNvPr id="10" name="Text Box 22"/>
          <p:cNvSpPr txBox="1"/>
          <p:nvPr/>
        </p:nvSpPr>
        <p:spPr>
          <a:xfrm>
            <a:off x="4447312" y="3711692"/>
            <a:ext cx="4447308" cy="3110720"/>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1" i="0" u="none" strike="noStrike" kern="1200" cap="none" spc="0" baseline="0" dirty="0" smtClean="0">
                <a:solidFill>
                  <a:srgbClr val="5F267F"/>
                </a:solidFill>
                <a:uFillTx/>
                <a:latin typeface="Calibri" pitchFamily="32"/>
                <a:ea typeface="Microsoft YaHei"/>
              </a:rPr>
              <a:t>STEP 1 –</a:t>
            </a:r>
            <a:r>
              <a:rPr lang="en-US" sz="2400" b="1" i="0" u="none" strike="noStrike" kern="1200" cap="none" spc="0" dirty="0" smtClean="0">
                <a:solidFill>
                  <a:srgbClr val="5F267F"/>
                </a:solidFill>
                <a:uFillTx/>
                <a:latin typeface="Calibri" pitchFamily="32"/>
                <a:ea typeface="Microsoft YaHei"/>
              </a:rPr>
              <a:t> Go to Pause</a:t>
            </a:r>
            <a:endParaRPr lang="en-US" sz="2400" b="1" i="0" u="none" strike="noStrike" kern="1200" cap="none" spc="0" baseline="0" dirty="0">
              <a:solidFill>
                <a:srgbClr val="5F267F"/>
              </a:solidFill>
              <a:uFillTx/>
              <a:latin typeface="Calibri" pitchFamily="32"/>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Calibri" pitchFamily="32"/>
                <a:ea typeface="Microsoft YaHei"/>
              </a:rPr>
              <a:t>Click on the green button on the right</a:t>
            </a:r>
            <a:endParaRPr lang="en-US" sz="2400" b="0" i="0" u="none" strike="noStrike" kern="1200" cap="none" spc="0" baseline="0" dirty="0">
              <a:solidFill>
                <a:srgbClr val="000000"/>
              </a:solidFill>
              <a:uFillTx/>
              <a:latin typeface="Calibri" pitchFamily="32"/>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i="1" dirty="0" smtClean="0">
                <a:solidFill>
                  <a:srgbClr val="000000"/>
                </a:solidFill>
                <a:latin typeface="Calibri" pitchFamily="32"/>
                <a:ea typeface="Microsoft YaHei"/>
              </a:rPr>
              <a:t>You are now in pause for the general queue and still logged into your personal queue</a:t>
            </a: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1" u="none" strike="noStrike" kern="1200" cap="none" spc="0" baseline="0" dirty="0" smtClean="0">
                <a:solidFill>
                  <a:srgbClr val="000000"/>
                </a:solidFill>
                <a:uFillTx/>
                <a:latin typeface="Calibri" pitchFamily="32"/>
                <a:ea typeface="Microsoft YaHei"/>
              </a:rPr>
              <a:t>You</a:t>
            </a:r>
            <a:r>
              <a:rPr lang="en-US" sz="2000" b="1" i="1" u="none" strike="noStrike" kern="1200" cap="none" spc="0" dirty="0" smtClean="0">
                <a:solidFill>
                  <a:srgbClr val="000000"/>
                </a:solidFill>
                <a:uFillTx/>
                <a:latin typeface="Calibri" pitchFamily="32"/>
                <a:ea typeface="Microsoft YaHei"/>
              </a:rPr>
              <a:t> can finish current calls and still accept personal calls</a:t>
            </a:r>
            <a:endParaRPr lang="en-US" sz="2400" b="1" i="0" u="none" strike="noStrike" kern="1200" cap="none" spc="0" baseline="0" dirty="0">
              <a:solidFill>
                <a:srgbClr val="000000"/>
              </a:solidFill>
              <a:uFillTx/>
              <a:latin typeface="Calibri" pitchFamily="32"/>
              <a:ea typeface="Microsoft YaHei"/>
            </a:endParaRPr>
          </a:p>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endParaRPr lang="en-US" sz="2400" b="1" i="0" u="none" strike="noStrike" kern="1200" cap="none" spc="0" baseline="0" dirty="0">
              <a:solidFill>
                <a:srgbClr val="5F267F"/>
              </a:solidFill>
              <a:uFillTx/>
              <a:latin typeface="Calibri" pitchFamily="32"/>
              <a:ea typeface="Microsoft YaHei"/>
            </a:endParaRPr>
          </a:p>
        </p:txBody>
      </p:sp>
      <p:cxnSp>
        <p:nvCxnSpPr>
          <p:cNvPr id="11" name="Straight Arrow Connector 15"/>
          <p:cNvCxnSpPr/>
          <p:nvPr/>
        </p:nvCxnSpPr>
        <p:spPr>
          <a:xfrm>
            <a:off x="1892022" y="4423617"/>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Close application</a:t>
            </a:r>
          </a:p>
        </p:txBody>
      </p:sp>
      <p:sp>
        <p:nvSpPr>
          <p:cNvPr id="16388" name="Rectangle 2"/>
          <p:cNvSpPr>
            <a:spLocks noGrp="1" noChangeArrowheads="1"/>
          </p:cNvSpPr>
          <p:nvPr>
            <p:ph idx="1"/>
          </p:nvPr>
        </p:nvSpPr>
        <p:spPr>
          <a:xfrm>
            <a:off x="457200" y="1214422"/>
            <a:ext cx="8223337" cy="5000660"/>
          </a:xfrm>
        </p:spPr>
        <p:txBody>
          <a:bodyPr>
            <a:normAutofit/>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t>It is advised to log out before closing the application. If you log out from the “paused” or “logged in” states a warning will display.</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t>If you log out anyway, the application will attempt to remove the phone from the queues but it is advised to log out before closing the application.</a:t>
            </a:r>
          </a:p>
        </p:txBody>
      </p:sp>
      <p:sp>
        <p:nvSpPr>
          <p:cNvPr id="9" name="Footer Placeholder 3"/>
          <p:cNvSpPr>
            <a:spLocks noGrp="1"/>
          </p:cNvSpPr>
          <p:nvPr>
            <p:ph type="ftr" sz="quarter" idx="11"/>
          </p:nvPr>
        </p:nvSpPr>
        <p:spPr/>
        <p:txBody>
          <a:bodyPr/>
          <a:lstStyle/>
          <a:p>
            <a:pPr>
              <a:defRPr/>
            </a:pPr>
            <a:endParaRPr lang="fr-BE"/>
          </a:p>
          <a:p>
            <a:pPr>
              <a:defRPr/>
            </a:pPr>
            <a:r>
              <a:rPr lang="fr-BE"/>
              <a:t>www.escaux.com</a:t>
            </a:r>
          </a:p>
        </p:txBody>
      </p:sp>
      <p:pic>
        <p:nvPicPr>
          <p:cNvPr id="102404" name="Picture 4"/>
          <p:cNvPicPr>
            <a:picLocks noChangeAspect="1" noChangeArrowheads="1"/>
          </p:cNvPicPr>
          <p:nvPr/>
        </p:nvPicPr>
        <p:blipFill>
          <a:blip r:embed="rId3" cstate="print"/>
          <a:srcRect/>
          <a:stretch>
            <a:fillRect/>
          </a:stretch>
        </p:blipFill>
        <p:spPr bwMode="auto">
          <a:xfrm>
            <a:off x="1156049" y="5055166"/>
            <a:ext cx="1295400" cy="781050"/>
          </a:xfrm>
          <a:prstGeom prst="rect">
            <a:avLst/>
          </a:prstGeom>
          <a:noFill/>
          <a:ln w="9525">
            <a:noFill/>
            <a:miter lim="800000"/>
            <a:headEnd/>
            <a:tailEnd/>
          </a:ln>
        </p:spPr>
      </p:pic>
      <p:pic>
        <p:nvPicPr>
          <p:cNvPr id="102405" name="Picture 5"/>
          <p:cNvPicPr>
            <a:picLocks noChangeAspect="1" noChangeArrowheads="1"/>
          </p:cNvPicPr>
          <p:nvPr/>
        </p:nvPicPr>
        <p:blipFill>
          <a:blip r:embed="rId4" cstate="print"/>
          <a:srcRect/>
          <a:stretch>
            <a:fillRect/>
          </a:stretch>
        </p:blipFill>
        <p:spPr bwMode="auto">
          <a:xfrm>
            <a:off x="3531036" y="4651723"/>
            <a:ext cx="4447328" cy="176160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3190</TotalTime>
  <Words>2429</Words>
  <Application>Microsoft Office PowerPoint</Application>
  <PresentationFormat>On-screen Show (4:3)</PresentationFormat>
  <Paragraphs>560</Paragraphs>
  <Slides>62</Slides>
  <Notes>23</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net.Console 3.3</vt:lpstr>
      <vt:lpstr> Content</vt:lpstr>
      <vt:lpstr>Your desktop</vt:lpstr>
      <vt:lpstr>Start, login, logout</vt:lpstr>
      <vt:lpstr>Authenticate and Login</vt:lpstr>
      <vt:lpstr>Login &amp; Logout</vt:lpstr>
      <vt:lpstr>Login</vt:lpstr>
      <vt:lpstr>Logout</vt:lpstr>
      <vt:lpstr>Close application</vt:lpstr>
      <vt:lpstr>Anatomy of the application</vt:lpstr>
      <vt:lpstr>The screen layout – X900</vt:lpstr>
      <vt:lpstr>The screen layout – X700</vt:lpstr>
      <vt:lpstr>Left pane</vt:lpstr>
      <vt:lpstr>Handset or headset</vt:lpstr>
      <vt:lpstr>Right pane</vt:lpstr>
      <vt:lpstr>Web component focus</vt:lpstr>
      <vt:lpstr>Mini-toolbar</vt:lpstr>
      <vt:lpstr>Control area</vt:lpstr>
      <vt:lpstr>Control area</vt:lpstr>
      <vt:lpstr>Line status area</vt:lpstr>
      <vt:lpstr>Supervision area</vt:lpstr>
      <vt:lpstr>Supervision area</vt:lpstr>
      <vt:lpstr>Contacts</vt:lpstr>
      <vt:lpstr>Contacts</vt:lpstr>
      <vt:lpstr>Customize columns display</vt:lpstr>
      <vt:lpstr>Call History</vt:lpstr>
      <vt:lpstr>Receptionist</vt:lpstr>
      <vt:lpstr>Voicemail</vt:lpstr>
      <vt:lpstr>Step by step</vt:lpstr>
      <vt:lpstr>Answer a call</vt:lpstr>
      <vt:lpstr>Terminate a call</vt:lpstr>
      <vt:lpstr>Initiate a call</vt:lpstr>
      <vt:lpstr>Hold and unhold call</vt:lpstr>
      <vt:lpstr>Blind Transfer</vt:lpstr>
      <vt:lpstr>Blind Transfer to busy number</vt:lpstr>
      <vt:lpstr>Attended Transfer (1)</vt:lpstr>
      <vt:lpstr>Attended Transfer (2)</vt:lpstr>
      <vt:lpstr>Attended Transfer (3)</vt:lpstr>
      <vt:lpstr>Attended Transfer (4)</vt:lpstr>
      <vt:lpstr>Take back a call</vt:lpstr>
      <vt:lpstr>Auto-return of a call</vt:lpstr>
      <vt:lpstr>Park a call</vt:lpstr>
      <vt:lpstr>Couple a call</vt:lpstr>
      <vt:lpstr>Advanced features – X900 only</vt:lpstr>
      <vt:lpstr>Directed Park</vt:lpstr>
      <vt:lpstr>Directed Park retrieval</vt:lpstr>
      <vt:lpstr>Transform Attended Transfer into Camp On</vt:lpstr>
      <vt:lpstr>Chaining a call (1)</vt:lpstr>
      <vt:lpstr>Chaining a call (2)</vt:lpstr>
      <vt:lpstr>Customize the application</vt:lpstr>
      <vt:lpstr>Preferences window</vt:lpstr>
      <vt:lpstr>General preferences</vt:lpstr>
      <vt:lpstr>Keyboard shortcuts</vt:lpstr>
      <vt:lpstr>Speeddials</vt:lpstr>
      <vt:lpstr>Define font sizes</vt:lpstr>
      <vt:lpstr>Directory search fields</vt:lpstr>
      <vt:lpstr>Directory options</vt:lpstr>
      <vt:lpstr>Voicemail options</vt:lpstr>
      <vt:lpstr>In case of trouble</vt:lpstr>
      <vt:lpstr>Report a problem</vt:lpstr>
      <vt:lpstr>Redundant operation</vt:lpstr>
      <vt:lpstr>Redundant operation</vt:lpstr>
    </vt:vector>
  </TitlesOfParts>
  <Company>Escaux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mde</cp:lastModifiedBy>
  <cp:revision>239</cp:revision>
  <dcterms:created xsi:type="dcterms:W3CDTF">2010-09-13T08:39:47Z</dcterms:created>
  <dcterms:modified xsi:type="dcterms:W3CDTF">2013-08-29T13:31:15Z</dcterms:modified>
</cp:coreProperties>
</file>