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3" r:id="rId1"/>
  </p:sldMasterIdLst>
  <p:notesMasterIdLst>
    <p:notesMasterId r:id="rId66"/>
  </p:notesMasterIdLst>
  <p:handoutMasterIdLst>
    <p:handoutMasterId r:id="rId67"/>
  </p:handoutMasterIdLst>
  <p:sldIdLst>
    <p:sldId id="256" r:id="rId2"/>
    <p:sldId id="257" r:id="rId3"/>
    <p:sldId id="259" r:id="rId4"/>
    <p:sldId id="344" r:id="rId5"/>
    <p:sldId id="341" r:id="rId6"/>
    <p:sldId id="342" r:id="rId7"/>
    <p:sldId id="353" r:id="rId8"/>
    <p:sldId id="354" r:id="rId9"/>
    <p:sldId id="343" r:id="rId10"/>
    <p:sldId id="258" r:id="rId11"/>
    <p:sldId id="260" r:id="rId12"/>
    <p:sldId id="348" r:id="rId13"/>
    <p:sldId id="261" r:id="rId14"/>
    <p:sldId id="287" r:id="rId15"/>
    <p:sldId id="351" r:id="rId16"/>
    <p:sldId id="339" r:id="rId17"/>
    <p:sldId id="324" r:id="rId18"/>
    <p:sldId id="263" r:id="rId19"/>
    <p:sldId id="340" r:id="rId20"/>
    <p:sldId id="288" r:id="rId21"/>
    <p:sldId id="290" r:id="rId22"/>
    <p:sldId id="266" r:id="rId23"/>
    <p:sldId id="267" r:id="rId24"/>
    <p:sldId id="293" r:id="rId25"/>
    <p:sldId id="321" r:id="rId26"/>
    <p:sldId id="322" r:id="rId27"/>
    <p:sldId id="323" r:id="rId28"/>
    <p:sldId id="349" r:id="rId29"/>
    <p:sldId id="270" r:id="rId30"/>
    <p:sldId id="297" r:id="rId31"/>
    <p:sldId id="298" r:id="rId32"/>
    <p:sldId id="273" r:id="rId33"/>
    <p:sldId id="300" r:id="rId34"/>
    <p:sldId id="301" r:id="rId35"/>
    <p:sldId id="329" r:id="rId36"/>
    <p:sldId id="302" r:id="rId37"/>
    <p:sldId id="330" r:id="rId38"/>
    <p:sldId id="331" r:id="rId39"/>
    <p:sldId id="333" r:id="rId40"/>
    <p:sldId id="303" r:id="rId41"/>
    <p:sldId id="304" r:id="rId42"/>
    <p:sldId id="305" r:id="rId43"/>
    <p:sldId id="307" r:id="rId44"/>
    <p:sldId id="334" r:id="rId45"/>
    <p:sldId id="306" r:id="rId46"/>
    <p:sldId id="335" r:id="rId47"/>
    <p:sldId id="309" r:id="rId48"/>
    <p:sldId id="310" r:id="rId49"/>
    <p:sldId id="338" r:id="rId50"/>
    <p:sldId id="314" r:id="rId51"/>
    <p:sldId id="313" r:id="rId52"/>
    <p:sldId id="316" r:id="rId53"/>
    <p:sldId id="315" r:id="rId54"/>
    <p:sldId id="317" r:id="rId55"/>
    <p:sldId id="352" r:id="rId56"/>
    <p:sldId id="319" r:id="rId57"/>
    <p:sldId id="346" r:id="rId58"/>
    <p:sldId id="350" r:id="rId59"/>
    <p:sldId id="325" r:id="rId60"/>
    <p:sldId id="355" r:id="rId61"/>
    <p:sldId id="356" r:id="rId62"/>
    <p:sldId id="327" r:id="rId63"/>
    <p:sldId id="326" r:id="rId64"/>
    <p:sldId id="345" r:id="rId65"/>
  </p:sldIdLst>
  <p:sldSz cx="9144000" cy="6858000" type="screen4x3"/>
  <p:notesSz cx="7099300" cy="10234613"/>
  <p:defaultTextStyle>
    <a:defPPr>
      <a:defRPr lang="en-GB"/>
    </a:defPPr>
    <a:lvl1pPr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1pPr>
    <a:lvl2pPr marL="4572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2pPr>
    <a:lvl3pPr marL="9144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3pPr>
    <a:lvl4pPr marL="13716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4pPr>
    <a:lvl5pPr marL="18288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5pPr>
    <a:lvl6pPr marL="2286000" algn="l" defTabSz="914400" rtl="0" eaLnBrk="1" latinLnBrk="0" hangingPunct="1">
      <a:defRPr kern="1200">
        <a:solidFill>
          <a:schemeClr val="bg1"/>
        </a:solidFill>
        <a:latin typeface="Arial" charset="0"/>
        <a:ea typeface="+mn-ea"/>
        <a:cs typeface="Lucida Sans Unicode" pitchFamily="32" charset="0"/>
      </a:defRPr>
    </a:lvl6pPr>
    <a:lvl7pPr marL="2743200" algn="l" defTabSz="914400" rtl="0" eaLnBrk="1" latinLnBrk="0" hangingPunct="1">
      <a:defRPr kern="1200">
        <a:solidFill>
          <a:schemeClr val="bg1"/>
        </a:solidFill>
        <a:latin typeface="Arial" charset="0"/>
        <a:ea typeface="+mn-ea"/>
        <a:cs typeface="Lucida Sans Unicode" pitchFamily="32" charset="0"/>
      </a:defRPr>
    </a:lvl7pPr>
    <a:lvl8pPr marL="3200400" algn="l" defTabSz="914400" rtl="0" eaLnBrk="1" latinLnBrk="0" hangingPunct="1">
      <a:defRPr kern="1200">
        <a:solidFill>
          <a:schemeClr val="bg1"/>
        </a:solidFill>
        <a:latin typeface="Arial" charset="0"/>
        <a:ea typeface="+mn-ea"/>
        <a:cs typeface="Lucida Sans Unicode" pitchFamily="32" charset="0"/>
      </a:defRPr>
    </a:lvl8pPr>
    <a:lvl9pPr marL="3657600" algn="l" defTabSz="914400" rtl="0" eaLnBrk="1" latinLnBrk="0" hangingPunct="1">
      <a:defRPr kern="1200">
        <a:solidFill>
          <a:schemeClr val="bg1"/>
        </a:solidFill>
        <a:latin typeface="Arial" charset="0"/>
        <a:ea typeface="+mn-ea"/>
        <a:cs typeface="Lucida Sans Unicode" pitchFamily="32"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87">
          <p15:clr>
            <a:srgbClr val="A4A3A4"/>
          </p15:clr>
        </p15:guide>
        <p15:guide id="2" pos="228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C3562"/>
    <a:srgbClr val="CBF151"/>
    <a:srgbClr val="9933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7" autoAdjust="0"/>
    <p:restoredTop sz="94523" autoAdjust="0"/>
  </p:normalViewPr>
  <p:slideViewPr>
    <p:cSldViewPr snapToGrid="0">
      <p:cViewPr varScale="1">
        <p:scale>
          <a:sx n="110" d="100"/>
          <a:sy n="110" d="100"/>
        </p:scale>
        <p:origin x="1662" y="120"/>
      </p:cViewPr>
      <p:guideLst>
        <p:guide orient="horz" pos="2160"/>
        <p:guide pos="2880"/>
      </p:guideLst>
    </p:cSldViewPr>
  </p:slideViewPr>
  <p:outlineViewPr>
    <p:cViewPr varScale="1">
      <p:scale>
        <a:sx n="170" d="200"/>
        <a:sy n="170" d="200"/>
      </p:scale>
      <p:origin x="0" y="-37727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3" d="100"/>
          <a:sy n="83" d="100"/>
        </p:scale>
        <p:origin x="3870" y="90"/>
      </p:cViewPr>
      <p:guideLst>
        <p:guide orient="horz" pos="2987"/>
        <p:guide pos="228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C0AB3843-8919-449A-A076-30D35742BE34}" type="datetimeFigureOut">
              <a:rPr lang="fr-BE" smtClean="0"/>
              <a:t>6/01/2016</a:t>
            </a:fld>
            <a:endParaRPr lang="fr-BE"/>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fr-BE"/>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291476C2-4814-47FE-8A3E-67686570A5BA}" type="slidenum">
              <a:rPr lang="fr-BE" smtClean="0"/>
              <a:t>‹#›</a:t>
            </a:fld>
            <a:endParaRPr lang="fr-BE"/>
          </a:p>
        </p:txBody>
      </p:sp>
    </p:spTree>
    <p:extLst>
      <p:ext uri="{BB962C8B-B14F-4D97-AF65-F5344CB8AC3E}">
        <p14:creationId xmlns:p14="http://schemas.microsoft.com/office/powerpoint/2010/main" val="169722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7099300" cy="10234613"/>
          </a:xfrm>
          <a:prstGeom prst="roundRect">
            <a:avLst>
              <a:gd name="adj" fmla="val 23"/>
            </a:avLst>
          </a:prstGeom>
          <a:solidFill>
            <a:srgbClr val="FFFFFF"/>
          </a:solidFill>
          <a:ln w="9360">
            <a:noFill/>
            <a:miter lim="800000"/>
            <a:headEnd/>
            <a:tailEnd/>
          </a:ln>
          <a:effectLst/>
        </p:spPr>
        <p:txBody>
          <a:bodyPr wrap="none" lIns="95555" tIns="47777" rIns="95555" bIns="47777" anchor="ctr"/>
          <a:lstStyle/>
          <a:p>
            <a:pPr>
              <a:defRPr/>
            </a:pPr>
            <a:endParaRPr lang="fr-BE"/>
          </a:p>
        </p:txBody>
      </p:sp>
      <p:sp>
        <p:nvSpPr>
          <p:cNvPr id="3074" name="AutoShape 2"/>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a:effectLst/>
        </p:spPr>
        <p:txBody>
          <a:bodyPr wrap="none" lIns="95555" tIns="47777" rIns="95555" bIns="47777" anchor="ctr"/>
          <a:lstStyle/>
          <a:p>
            <a:pPr>
              <a:defRPr/>
            </a:pPr>
            <a:endParaRPr lang="fr-BE"/>
          </a:p>
        </p:txBody>
      </p:sp>
      <p:sp>
        <p:nvSpPr>
          <p:cNvPr id="3075" name="AutoShape 3"/>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a:effectLst/>
        </p:spPr>
        <p:txBody>
          <a:bodyPr wrap="none" lIns="95555" tIns="47777" rIns="95555" bIns="47777" anchor="ctr"/>
          <a:lstStyle/>
          <a:p>
            <a:pPr>
              <a:defRPr/>
            </a:pPr>
            <a:endParaRPr lang="fr-BE"/>
          </a:p>
        </p:txBody>
      </p:sp>
      <p:sp>
        <p:nvSpPr>
          <p:cNvPr id="3076" name="AutoShape 4"/>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a:effectLst/>
        </p:spPr>
        <p:txBody>
          <a:bodyPr wrap="none" lIns="95555" tIns="47777" rIns="95555" bIns="47777" anchor="ctr"/>
          <a:lstStyle/>
          <a:p>
            <a:pPr>
              <a:defRPr/>
            </a:pPr>
            <a:endParaRPr lang="fr-BE"/>
          </a:p>
        </p:txBody>
      </p:sp>
      <p:sp>
        <p:nvSpPr>
          <p:cNvPr id="3077" name="Rectangle 5"/>
          <p:cNvSpPr>
            <a:spLocks noGrp="1" noChangeArrowheads="1"/>
          </p:cNvSpPr>
          <p:nvPr>
            <p:ph type="hdr"/>
          </p:nvPr>
        </p:nvSpPr>
        <p:spPr bwMode="auto">
          <a:xfrm>
            <a:off x="0" y="0"/>
            <a:ext cx="3070225" cy="503238"/>
          </a:xfrm>
          <a:prstGeom prst="rect">
            <a:avLst/>
          </a:prstGeom>
          <a:noFill/>
          <a:ln w="9525">
            <a:noFill/>
            <a:round/>
            <a:headEnd/>
            <a:tailEnd/>
          </a:ln>
          <a:effectLst/>
        </p:spPr>
        <p:txBody>
          <a:bodyPr vert="horz" wrap="square" lIns="94050" tIns="48906" rIns="94050" bIns="48906" numCol="1" anchor="t" anchorCtr="0" compatLnSpc="1">
            <a:prstTxWarp prst="textNoShape">
              <a:avLst/>
            </a:prstTxWarp>
          </a:bodyPr>
          <a:lstStyle>
            <a:lvl1pPr>
              <a:lnSpc>
                <a:spcPct val="95000"/>
              </a:lnSpc>
              <a:buFont typeface="Wingdings" charset="2"/>
              <a:buNone/>
              <a:tabLst>
                <a:tab pos="756476" algn="l"/>
                <a:tab pos="1512951" algn="l"/>
                <a:tab pos="2269427" algn="l"/>
                <a:tab pos="3025902" algn="l"/>
              </a:tabLst>
              <a:defRPr sz="1300">
                <a:solidFill>
                  <a:srgbClr val="000000"/>
                </a:solidFill>
                <a:latin typeface="Times New Roman" pitchFamily="16" charset="0"/>
              </a:defRPr>
            </a:lvl1pPr>
          </a:lstStyle>
          <a:p>
            <a:pPr>
              <a:defRPr/>
            </a:pPr>
            <a:endParaRPr lang="en-GB" dirty="0"/>
          </a:p>
        </p:txBody>
      </p:sp>
      <p:sp>
        <p:nvSpPr>
          <p:cNvPr id="3078" name="Rectangle 6"/>
          <p:cNvSpPr>
            <a:spLocks noGrp="1" noChangeArrowheads="1"/>
          </p:cNvSpPr>
          <p:nvPr>
            <p:ph type="dt"/>
          </p:nvPr>
        </p:nvSpPr>
        <p:spPr bwMode="auto">
          <a:xfrm>
            <a:off x="4021138" y="0"/>
            <a:ext cx="3070225" cy="503238"/>
          </a:xfrm>
          <a:prstGeom prst="rect">
            <a:avLst/>
          </a:prstGeom>
          <a:noFill/>
          <a:ln w="9525">
            <a:noFill/>
            <a:round/>
            <a:headEnd/>
            <a:tailEnd/>
          </a:ln>
          <a:effectLst/>
        </p:spPr>
        <p:txBody>
          <a:bodyPr vert="horz" wrap="square" lIns="94050" tIns="48906" rIns="94050" bIns="48906" numCol="1" anchor="t" anchorCtr="0" compatLnSpc="1">
            <a:prstTxWarp prst="textNoShape">
              <a:avLst/>
            </a:prstTxWarp>
          </a:bodyPr>
          <a:lstStyle>
            <a:lvl1pPr algn="r">
              <a:lnSpc>
                <a:spcPct val="95000"/>
              </a:lnSpc>
              <a:buFont typeface="Wingdings" charset="2"/>
              <a:buNone/>
              <a:tabLst>
                <a:tab pos="756476" algn="l"/>
                <a:tab pos="1512951" algn="l"/>
                <a:tab pos="2269427" algn="l"/>
                <a:tab pos="3025902" algn="l"/>
              </a:tabLst>
              <a:defRPr sz="1300">
                <a:solidFill>
                  <a:srgbClr val="000000"/>
                </a:solidFill>
                <a:latin typeface="Times New Roman" pitchFamily="16" charset="0"/>
              </a:defRPr>
            </a:lvl1pPr>
          </a:lstStyle>
          <a:p>
            <a:pPr>
              <a:defRPr/>
            </a:pPr>
            <a:endParaRPr lang="en-GB" dirty="0"/>
          </a:p>
        </p:txBody>
      </p:sp>
      <p:sp>
        <p:nvSpPr>
          <p:cNvPr id="34824" name="Rectangle 7"/>
          <p:cNvSpPr>
            <a:spLocks noGrp="1" noRot="1" noChangeAspect="1" noChangeArrowheads="1"/>
          </p:cNvSpPr>
          <p:nvPr>
            <p:ph type="sldImg"/>
          </p:nvPr>
        </p:nvSpPr>
        <p:spPr bwMode="auto">
          <a:xfrm>
            <a:off x="992188" y="768350"/>
            <a:ext cx="5108575" cy="3832225"/>
          </a:xfrm>
          <a:prstGeom prst="rect">
            <a:avLst/>
          </a:prstGeom>
          <a:noFill/>
          <a:ln w="9525">
            <a:noFill/>
            <a:round/>
            <a:headEnd/>
            <a:tailEnd/>
          </a:ln>
        </p:spPr>
      </p:sp>
      <p:sp>
        <p:nvSpPr>
          <p:cNvPr id="3080" name="Rectangle 8"/>
          <p:cNvSpPr>
            <a:spLocks noGrp="1" noChangeArrowheads="1"/>
          </p:cNvSpPr>
          <p:nvPr>
            <p:ph type="body"/>
          </p:nvPr>
        </p:nvSpPr>
        <p:spPr bwMode="auto">
          <a:xfrm>
            <a:off x="709613" y="4862513"/>
            <a:ext cx="5673725" cy="459581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fr-FR" noProof="0" smtClean="0"/>
          </a:p>
        </p:txBody>
      </p:sp>
      <p:sp>
        <p:nvSpPr>
          <p:cNvPr id="3081" name="Rectangle 9"/>
          <p:cNvSpPr>
            <a:spLocks noGrp="1" noChangeArrowheads="1"/>
          </p:cNvSpPr>
          <p:nvPr>
            <p:ph type="ftr"/>
          </p:nvPr>
        </p:nvSpPr>
        <p:spPr bwMode="auto">
          <a:xfrm>
            <a:off x="0" y="9718675"/>
            <a:ext cx="3070225" cy="508000"/>
          </a:xfrm>
          <a:prstGeom prst="rect">
            <a:avLst/>
          </a:prstGeom>
          <a:noFill/>
          <a:ln w="9525">
            <a:noFill/>
            <a:round/>
            <a:headEnd/>
            <a:tailEnd/>
          </a:ln>
          <a:effectLst/>
        </p:spPr>
        <p:txBody>
          <a:bodyPr vert="horz" wrap="square" lIns="94050" tIns="48906" rIns="94050" bIns="48906" numCol="1" anchor="b" anchorCtr="0" compatLnSpc="1">
            <a:prstTxWarp prst="textNoShape">
              <a:avLst/>
            </a:prstTxWarp>
          </a:bodyPr>
          <a:lstStyle>
            <a:lvl1pPr>
              <a:lnSpc>
                <a:spcPct val="95000"/>
              </a:lnSpc>
              <a:buFont typeface="Wingdings" charset="2"/>
              <a:buNone/>
              <a:tabLst>
                <a:tab pos="756476" algn="l"/>
                <a:tab pos="1512951" algn="l"/>
                <a:tab pos="2269427" algn="l"/>
                <a:tab pos="3025902" algn="l"/>
              </a:tabLst>
              <a:defRPr sz="1300">
                <a:solidFill>
                  <a:srgbClr val="000000"/>
                </a:solidFill>
                <a:latin typeface="Times New Roman" pitchFamily="16" charset="0"/>
              </a:defRPr>
            </a:lvl1pPr>
          </a:lstStyle>
          <a:p>
            <a:pPr>
              <a:defRPr/>
            </a:pPr>
            <a:endParaRPr lang="en-GB" dirty="0"/>
          </a:p>
        </p:txBody>
      </p:sp>
      <p:sp>
        <p:nvSpPr>
          <p:cNvPr id="3082" name="Rectangle 10"/>
          <p:cNvSpPr>
            <a:spLocks noGrp="1" noChangeArrowheads="1"/>
          </p:cNvSpPr>
          <p:nvPr>
            <p:ph type="sldNum"/>
          </p:nvPr>
        </p:nvSpPr>
        <p:spPr bwMode="auto">
          <a:xfrm>
            <a:off x="4021138" y="9718675"/>
            <a:ext cx="3070225" cy="508000"/>
          </a:xfrm>
          <a:prstGeom prst="rect">
            <a:avLst/>
          </a:prstGeom>
          <a:noFill/>
          <a:ln w="9525">
            <a:noFill/>
            <a:round/>
            <a:headEnd/>
            <a:tailEnd/>
          </a:ln>
          <a:effectLst/>
        </p:spPr>
        <p:txBody>
          <a:bodyPr vert="horz" wrap="square" lIns="94050" tIns="48906" rIns="94050" bIns="48906" numCol="1" anchor="b" anchorCtr="0" compatLnSpc="1">
            <a:prstTxWarp prst="textNoShape">
              <a:avLst/>
            </a:prstTxWarp>
          </a:bodyPr>
          <a:lstStyle>
            <a:lvl1pPr algn="r">
              <a:lnSpc>
                <a:spcPct val="95000"/>
              </a:lnSpc>
              <a:buFont typeface="Wingdings" charset="2"/>
              <a:buNone/>
              <a:tabLst>
                <a:tab pos="756476" algn="l"/>
                <a:tab pos="1512951" algn="l"/>
                <a:tab pos="2269427" algn="l"/>
                <a:tab pos="3025902" algn="l"/>
              </a:tabLst>
              <a:defRPr sz="1300">
                <a:solidFill>
                  <a:srgbClr val="000000"/>
                </a:solidFill>
                <a:latin typeface="Times New Roman" pitchFamily="16" charset="0"/>
              </a:defRPr>
            </a:lvl1pPr>
          </a:lstStyle>
          <a:p>
            <a:pPr>
              <a:defRPr/>
            </a:pPr>
            <a:fld id="{D6B2D46C-41EF-48DA-B802-B75B0A845266}" type="slidenum">
              <a:rPr lang="en-GB"/>
              <a:pPr>
                <a:defRPr/>
              </a:pPr>
              <a:t>‹#›</a:t>
            </a:fld>
            <a:endParaRPr lang="en-GB" dirty="0"/>
          </a:p>
        </p:txBody>
      </p:sp>
    </p:spTree>
    <p:extLst>
      <p:ext uri="{BB962C8B-B14F-4D97-AF65-F5344CB8AC3E}">
        <p14:creationId xmlns:p14="http://schemas.microsoft.com/office/powerpoint/2010/main" val="1249861497"/>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78E49C9-554F-44DE-B614-7452F0115A43}" type="slidenum">
              <a:rPr lang="en-GB" smtClean="0"/>
              <a:pPr>
                <a:tabLst>
                  <a:tab pos="755650" algn="l"/>
                  <a:tab pos="1512888" algn="l"/>
                  <a:tab pos="2268538" algn="l"/>
                  <a:tab pos="3025775" algn="l"/>
                </a:tabLst>
              </a:pPr>
              <a:t>1</a:t>
            </a:fld>
            <a:endParaRPr lang="en-GB" dirty="0" smtClean="0"/>
          </a:p>
        </p:txBody>
      </p:sp>
      <p:sp>
        <p:nvSpPr>
          <p:cNvPr id="35843" name="Text Box 1"/>
          <p:cNvSpPr txBox="1">
            <a:spLocks noChangeArrowheads="1"/>
          </p:cNvSpPr>
          <p:nvPr/>
        </p:nvSpPr>
        <p:spPr bwMode="auto">
          <a:xfrm>
            <a:off x="942975" y="768350"/>
            <a:ext cx="5213350" cy="3838575"/>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584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860437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0CB01C43-7B14-4226-9227-5B630CE15575}" type="slidenum">
              <a:rPr lang="en-GB" smtClean="0"/>
              <a:pPr>
                <a:tabLst>
                  <a:tab pos="755650" algn="l"/>
                  <a:tab pos="1512888" algn="l"/>
                  <a:tab pos="2268538" algn="l"/>
                  <a:tab pos="3025775" algn="l"/>
                </a:tabLst>
              </a:pPr>
              <a:t>13</a:t>
            </a:fld>
            <a:endParaRPr lang="en-GB" dirty="0" smtClean="0"/>
          </a:p>
        </p:txBody>
      </p:sp>
      <p:sp>
        <p:nvSpPr>
          <p:cNvPr id="4096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096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3506197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0CB01C43-7B14-4226-9227-5B630CE15575}" type="slidenum">
              <a:rPr lang="en-GB" smtClean="0"/>
              <a:pPr>
                <a:tabLst>
                  <a:tab pos="755650" algn="l"/>
                  <a:tab pos="1512888" algn="l"/>
                  <a:tab pos="2268538" algn="l"/>
                  <a:tab pos="3025775" algn="l"/>
                </a:tabLst>
              </a:pPr>
              <a:t>14</a:t>
            </a:fld>
            <a:endParaRPr lang="en-GB" dirty="0" smtClean="0"/>
          </a:p>
        </p:txBody>
      </p:sp>
      <p:sp>
        <p:nvSpPr>
          <p:cNvPr id="4096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096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027512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0CB01C43-7B14-4226-9227-5B630CE15575}" type="slidenum">
              <a:rPr lang="en-GB" smtClean="0"/>
              <a:pPr>
                <a:tabLst>
                  <a:tab pos="755650" algn="l"/>
                  <a:tab pos="1512888" algn="l"/>
                  <a:tab pos="2268538" algn="l"/>
                  <a:tab pos="3025775" algn="l"/>
                </a:tabLst>
              </a:pPr>
              <a:t>15</a:t>
            </a:fld>
            <a:endParaRPr lang="en-GB" dirty="0" smtClean="0"/>
          </a:p>
        </p:txBody>
      </p:sp>
      <p:sp>
        <p:nvSpPr>
          <p:cNvPr id="4096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096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647218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0CB01C43-7B14-4226-9227-5B630CE15575}" type="slidenum">
              <a:rPr lang="en-GB" smtClean="0"/>
              <a:pPr>
                <a:tabLst>
                  <a:tab pos="755650" algn="l"/>
                  <a:tab pos="1512888" algn="l"/>
                  <a:tab pos="2268538" algn="l"/>
                  <a:tab pos="3025775" algn="l"/>
                </a:tabLst>
              </a:pPr>
              <a:t>16</a:t>
            </a:fld>
            <a:endParaRPr lang="en-GB" dirty="0" smtClean="0"/>
          </a:p>
        </p:txBody>
      </p:sp>
      <p:sp>
        <p:nvSpPr>
          <p:cNvPr id="4096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096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397881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1DB1093-10F4-4CB4-80BF-2B18F4EA0BFF}" type="slidenum">
              <a:rPr lang="en-GB" smtClean="0"/>
              <a:pPr>
                <a:tabLst>
                  <a:tab pos="755650" algn="l"/>
                  <a:tab pos="1512888" algn="l"/>
                  <a:tab pos="2268538" algn="l"/>
                  <a:tab pos="3025775" algn="l"/>
                </a:tabLst>
              </a:pPr>
              <a:t>18</a:t>
            </a:fld>
            <a:endParaRPr lang="en-GB" dirty="0" smtClean="0"/>
          </a:p>
        </p:txBody>
      </p:sp>
      <p:sp>
        <p:nvSpPr>
          <p:cNvPr id="4301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301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3735537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1DB1093-10F4-4CB4-80BF-2B18F4EA0BFF}" type="slidenum">
              <a:rPr lang="en-GB" smtClean="0"/>
              <a:pPr>
                <a:tabLst>
                  <a:tab pos="755650" algn="l"/>
                  <a:tab pos="1512888" algn="l"/>
                  <a:tab pos="2268538" algn="l"/>
                  <a:tab pos="3025775" algn="l"/>
                </a:tabLst>
              </a:pPr>
              <a:t>19</a:t>
            </a:fld>
            <a:endParaRPr lang="en-GB" dirty="0" smtClean="0"/>
          </a:p>
        </p:txBody>
      </p:sp>
      <p:sp>
        <p:nvSpPr>
          <p:cNvPr id="4301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301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050926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1DB1093-10F4-4CB4-80BF-2B18F4EA0BFF}" type="slidenum">
              <a:rPr lang="en-GB" smtClean="0"/>
              <a:pPr>
                <a:tabLst>
                  <a:tab pos="755650" algn="l"/>
                  <a:tab pos="1512888" algn="l"/>
                  <a:tab pos="2268538" algn="l"/>
                  <a:tab pos="3025775" algn="l"/>
                </a:tabLst>
              </a:pPr>
              <a:t>20</a:t>
            </a:fld>
            <a:endParaRPr lang="en-GB" dirty="0" smtClean="0"/>
          </a:p>
        </p:txBody>
      </p:sp>
      <p:sp>
        <p:nvSpPr>
          <p:cNvPr id="4301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301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3520956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F099A359-28E3-4479-AB6B-F28449A6D056}" type="slidenum">
              <a:rPr lang="en-GB" smtClean="0"/>
              <a:pPr>
                <a:tabLst>
                  <a:tab pos="755650" algn="l"/>
                  <a:tab pos="1512888" algn="l"/>
                  <a:tab pos="2268538" algn="l"/>
                  <a:tab pos="3025775" algn="l"/>
                </a:tabLst>
              </a:pPr>
              <a:t>21</a:t>
            </a:fld>
            <a:endParaRPr lang="en-GB" dirty="0" smtClean="0"/>
          </a:p>
        </p:txBody>
      </p:sp>
      <p:sp>
        <p:nvSpPr>
          <p:cNvPr id="4608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608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647468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F099A359-28E3-4479-AB6B-F28449A6D056}" type="slidenum">
              <a:rPr lang="en-GB" smtClean="0"/>
              <a:pPr>
                <a:tabLst>
                  <a:tab pos="755650" algn="l"/>
                  <a:tab pos="1512888" algn="l"/>
                  <a:tab pos="2268538" algn="l"/>
                  <a:tab pos="3025775" algn="l"/>
                </a:tabLst>
              </a:pPr>
              <a:t>22</a:t>
            </a:fld>
            <a:endParaRPr lang="en-GB" dirty="0" smtClean="0"/>
          </a:p>
        </p:txBody>
      </p:sp>
      <p:sp>
        <p:nvSpPr>
          <p:cNvPr id="4608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608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3642439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58F25A38-4D2A-4AB1-800E-09DD7C2C6BCB}" type="slidenum">
              <a:rPr lang="en-GB" smtClean="0"/>
              <a:pPr>
                <a:tabLst>
                  <a:tab pos="755650" algn="l"/>
                  <a:tab pos="1512888" algn="l"/>
                  <a:tab pos="2268538" algn="l"/>
                  <a:tab pos="3025775" algn="l"/>
                </a:tabLst>
              </a:pPr>
              <a:t>23</a:t>
            </a:fld>
            <a:endParaRPr lang="en-GB" dirty="0" smtClean="0"/>
          </a:p>
        </p:txBody>
      </p:sp>
      <p:sp>
        <p:nvSpPr>
          <p:cNvPr id="47107"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7108"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895061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18F29098-6F88-43B0-908D-0C4038610987}" type="slidenum">
              <a:rPr lang="en-GB" smtClean="0"/>
              <a:pPr>
                <a:tabLst>
                  <a:tab pos="755650" algn="l"/>
                  <a:tab pos="1512888" algn="l"/>
                  <a:tab pos="2268538" algn="l"/>
                  <a:tab pos="3025775" algn="l"/>
                </a:tabLst>
              </a:pPr>
              <a:t>2</a:t>
            </a:fld>
            <a:endParaRPr lang="en-GB" dirty="0" smtClean="0"/>
          </a:p>
        </p:txBody>
      </p:sp>
      <p:sp>
        <p:nvSpPr>
          <p:cNvPr id="36867" name="Text Box 1"/>
          <p:cNvSpPr txBox="1">
            <a:spLocks noChangeArrowheads="1"/>
          </p:cNvSpPr>
          <p:nvPr/>
        </p:nvSpPr>
        <p:spPr bwMode="auto">
          <a:xfrm>
            <a:off x="942975" y="768350"/>
            <a:ext cx="5213350" cy="3838575"/>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6868"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562497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58F25A38-4D2A-4AB1-800E-09DD7C2C6BCB}" type="slidenum">
              <a:rPr lang="en-GB" smtClean="0"/>
              <a:pPr>
                <a:tabLst>
                  <a:tab pos="755650" algn="l"/>
                  <a:tab pos="1512888" algn="l"/>
                  <a:tab pos="2268538" algn="l"/>
                  <a:tab pos="3025775" algn="l"/>
                </a:tabLst>
              </a:pPr>
              <a:t>24</a:t>
            </a:fld>
            <a:endParaRPr lang="en-GB" dirty="0" smtClean="0"/>
          </a:p>
        </p:txBody>
      </p:sp>
      <p:sp>
        <p:nvSpPr>
          <p:cNvPr id="47107"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7108"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955072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58F25A38-4D2A-4AB1-800E-09DD7C2C6BCB}" type="slidenum">
              <a:rPr lang="en-GB" smtClean="0"/>
              <a:pPr>
                <a:tabLst>
                  <a:tab pos="755650" algn="l"/>
                  <a:tab pos="1512888" algn="l"/>
                  <a:tab pos="2268538" algn="l"/>
                  <a:tab pos="3025775" algn="l"/>
                </a:tabLst>
              </a:pPr>
              <a:t>25</a:t>
            </a:fld>
            <a:endParaRPr lang="en-GB" dirty="0" smtClean="0"/>
          </a:p>
        </p:txBody>
      </p:sp>
      <p:sp>
        <p:nvSpPr>
          <p:cNvPr id="47107"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7108"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1565094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D541453-C41A-4EBE-AA0C-9EFF9B626587}" type="slidenum">
              <a:rPr lang="en-GB" smtClean="0"/>
              <a:pPr>
                <a:tabLst>
                  <a:tab pos="755650" algn="l"/>
                  <a:tab pos="1512888" algn="l"/>
                  <a:tab pos="2268538" algn="l"/>
                  <a:tab pos="3025775" algn="l"/>
                </a:tabLst>
              </a:pPr>
              <a:t>29</a:t>
            </a:fld>
            <a:endParaRPr lang="en-GB" dirty="0" smtClean="0"/>
          </a:p>
        </p:txBody>
      </p:sp>
      <p:sp>
        <p:nvSpPr>
          <p:cNvPr id="50179"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50180"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3398943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10D4B015-A395-49E1-8FEF-3CA916AB6FE0}" type="slidenum">
              <a:rPr lang="en-GB" smtClean="0"/>
              <a:pPr>
                <a:tabLst>
                  <a:tab pos="755650" algn="l"/>
                  <a:tab pos="1512888" algn="l"/>
                  <a:tab pos="2268538" algn="l"/>
                  <a:tab pos="3025775" algn="l"/>
                </a:tabLst>
              </a:pPr>
              <a:t>32</a:t>
            </a:fld>
            <a:endParaRPr lang="en-GB" dirty="0" smtClean="0"/>
          </a:p>
        </p:txBody>
      </p:sp>
      <p:sp>
        <p:nvSpPr>
          <p:cNvPr id="5325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5325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034826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D541453-C41A-4EBE-AA0C-9EFF9B626587}" type="slidenum">
              <a:rPr lang="en-GB" smtClean="0"/>
              <a:pPr>
                <a:tabLst>
                  <a:tab pos="755650" algn="l"/>
                  <a:tab pos="1512888" algn="l"/>
                  <a:tab pos="2268538" algn="l"/>
                  <a:tab pos="3025775" algn="l"/>
                </a:tabLst>
              </a:pPr>
              <a:t>50</a:t>
            </a:fld>
            <a:endParaRPr lang="en-GB" dirty="0" smtClean="0"/>
          </a:p>
        </p:txBody>
      </p:sp>
      <p:sp>
        <p:nvSpPr>
          <p:cNvPr id="50179"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50180"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865272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D541453-C41A-4EBE-AA0C-9EFF9B626587}" type="slidenum">
              <a:rPr lang="en-GB" smtClean="0"/>
              <a:pPr>
                <a:tabLst>
                  <a:tab pos="755650" algn="l"/>
                  <a:tab pos="1512888" algn="l"/>
                  <a:tab pos="2268538" algn="l"/>
                  <a:tab pos="3025775" algn="l"/>
                </a:tabLst>
              </a:pPr>
              <a:t>59</a:t>
            </a:fld>
            <a:endParaRPr lang="en-GB" dirty="0" smtClean="0"/>
          </a:p>
        </p:txBody>
      </p:sp>
      <p:sp>
        <p:nvSpPr>
          <p:cNvPr id="50179"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50180"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325350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D3FBFB09-963F-47C2-B12A-D82074E4D779}" type="slidenum">
              <a:rPr lang="en-GB" smtClean="0"/>
              <a:pPr>
                <a:tabLst>
                  <a:tab pos="755650" algn="l"/>
                  <a:tab pos="1512888" algn="l"/>
                  <a:tab pos="2268538" algn="l"/>
                  <a:tab pos="3025775" algn="l"/>
                </a:tabLst>
              </a:pPr>
              <a:t>3</a:t>
            </a:fld>
            <a:endParaRPr lang="en-GB" dirty="0" smtClean="0"/>
          </a:p>
        </p:txBody>
      </p:sp>
      <p:sp>
        <p:nvSpPr>
          <p:cNvPr id="38915"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8916"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550963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D4ECF029-A86F-4E35-977B-2F6DBDF8B5C9}" type="slidenum">
              <a:rPr lang="en-GB" smtClean="0"/>
              <a:pPr>
                <a:tabLst>
                  <a:tab pos="755650" algn="l"/>
                  <a:tab pos="1512888" algn="l"/>
                  <a:tab pos="2268538" algn="l"/>
                  <a:tab pos="3025775" algn="l"/>
                </a:tabLst>
              </a:pPr>
              <a:t>4</a:t>
            </a:fld>
            <a:endParaRPr lang="en-GB" dirty="0" smtClean="0"/>
          </a:p>
        </p:txBody>
      </p:sp>
      <p:sp>
        <p:nvSpPr>
          <p:cNvPr id="3789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789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090147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5D8794B7-87A2-4432-8C91-B5D9708051DA}" type="slidenum">
              <a:rPr lang="en-GB" smtClean="0"/>
              <a:pPr>
                <a:tabLst>
                  <a:tab pos="755650" algn="l"/>
                  <a:tab pos="1512888" algn="l"/>
                  <a:tab pos="2268538" algn="l"/>
                  <a:tab pos="3025775" algn="l"/>
                </a:tabLst>
              </a:pPr>
              <a:t>6</a:t>
            </a:fld>
            <a:endParaRPr lang="en-GB" dirty="0" smtClean="0"/>
          </a:p>
        </p:txBody>
      </p:sp>
      <p:sp>
        <p:nvSpPr>
          <p:cNvPr id="49155"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9156"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507030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5D8794B7-87A2-4432-8C91-B5D9708051DA}" type="slidenum">
              <a:rPr lang="en-GB" smtClean="0"/>
              <a:pPr>
                <a:tabLst>
                  <a:tab pos="755650" algn="l"/>
                  <a:tab pos="1512888" algn="l"/>
                  <a:tab pos="2268538" algn="l"/>
                  <a:tab pos="3025775" algn="l"/>
                </a:tabLst>
              </a:pPr>
              <a:t>9</a:t>
            </a:fld>
            <a:endParaRPr lang="en-GB" dirty="0" smtClean="0"/>
          </a:p>
        </p:txBody>
      </p:sp>
      <p:sp>
        <p:nvSpPr>
          <p:cNvPr id="49155"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9156" name="Rectangle 2"/>
          <p:cNvSpPr>
            <a:spLocks noGrp="1" noChangeArrowheads="1"/>
          </p:cNvSpPr>
          <p:nvPr>
            <p:ph type="body"/>
          </p:nvPr>
        </p:nvSpPr>
        <p:spPr>
          <a:xfrm>
            <a:off x="709613" y="4862513"/>
            <a:ext cx="5675312" cy="4598987"/>
          </a:xfrm>
          <a:noFill/>
          <a:ln/>
        </p:spPr>
        <p:txBody>
          <a:bodyPr wrap="none" anchor="ctr"/>
          <a:lstStyle/>
          <a:p>
            <a:endParaRPr lang="fr-FR" dirty="0" smtClean="0"/>
          </a:p>
        </p:txBody>
      </p:sp>
    </p:spTree>
    <p:extLst>
      <p:ext uri="{BB962C8B-B14F-4D97-AF65-F5344CB8AC3E}">
        <p14:creationId xmlns:p14="http://schemas.microsoft.com/office/powerpoint/2010/main" val="3185062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D4ECF029-A86F-4E35-977B-2F6DBDF8B5C9}" type="slidenum">
              <a:rPr lang="en-GB" smtClean="0"/>
              <a:pPr>
                <a:tabLst>
                  <a:tab pos="755650" algn="l"/>
                  <a:tab pos="1512888" algn="l"/>
                  <a:tab pos="2268538" algn="l"/>
                  <a:tab pos="3025775" algn="l"/>
                </a:tabLst>
              </a:pPr>
              <a:t>10</a:t>
            </a:fld>
            <a:endParaRPr lang="en-GB" dirty="0" smtClean="0"/>
          </a:p>
        </p:txBody>
      </p:sp>
      <p:sp>
        <p:nvSpPr>
          <p:cNvPr id="3789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789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417258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D303A122-E99F-4BD1-9C5A-255E29D1F5A8}" type="slidenum">
              <a:rPr lang="en-GB" smtClean="0"/>
              <a:pPr>
                <a:tabLst>
                  <a:tab pos="755650" algn="l"/>
                  <a:tab pos="1512888" algn="l"/>
                  <a:tab pos="2268538" algn="l"/>
                  <a:tab pos="3025775" algn="l"/>
                </a:tabLst>
              </a:pPr>
              <a:t>11</a:t>
            </a:fld>
            <a:endParaRPr lang="en-GB" dirty="0" smtClean="0"/>
          </a:p>
        </p:txBody>
      </p:sp>
      <p:sp>
        <p:nvSpPr>
          <p:cNvPr id="39939"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9940" name="Rectangle 2"/>
          <p:cNvSpPr>
            <a:spLocks noGrp="1" noChangeArrowheads="1"/>
          </p:cNvSpPr>
          <p:nvPr>
            <p:ph type="body"/>
          </p:nvPr>
        </p:nvSpPr>
        <p:spPr>
          <a:xfrm>
            <a:off x="709613" y="4862513"/>
            <a:ext cx="5675312" cy="4598987"/>
          </a:xfrm>
          <a:noFill/>
          <a:ln/>
        </p:spPr>
        <p:txBody>
          <a:bodyPr wrap="none" anchor="ctr"/>
          <a:lstStyle/>
          <a:p>
            <a:endParaRPr lang="fr-FR" dirty="0" smtClean="0"/>
          </a:p>
        </p:txBody>
      </p:sp>
    </p:spTree>
    <p:extLst>
      <p:ext uri="{BB962C8B-B14F-4D97-AF65-F5344CB8AC3E}">
        <p14:creationId xmlns:p14="http://schemas.microsoft.com/office/powerpoint/2010/main" val="110724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idx="10"/>
          </p:nvPr>
        </p:nvSpPr>
        <p:spPr/>
        <p:txBody>
          <a:bodyPr/>
          <a:lstStyle/>
          <a:p>
            <a:pPr>
              <a:defRPr/>
            </a:pPr>
            <a:fld id="{D6B2D46C-41EF-48DA-B802-B75B0A845266}" type="slidenum">
              <a:rPr lang="en-GB" smtClean="0"/>
              <a:pPr>
                <a:defRPr/>
              </a:pPr>
              <a:t>12</a:t>
            </a:fld>
            <a:endParaRPr lang="en-GB" dirty="0"/>
          </a:p>
        </p:txBody>
      </p:sp>
    </p:spTree>
    <p:extLst>
      <p:ext uri="{BB962C8B-B14F-4D97-AF65-F5344CB8AC3E}">
        <p14:creationId xmlns:p14="http://schemas.microsoft.com/office/powerpoint/2010/main" val="3460850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hape 8"/>
          <p:cNvSpPr/>
          <p:nvPr userDrawn="1"/>
        </p:nvSpPr>
        <p:spPr>
          <a:xfrm>
            <a:off x="15631" y="0"/>
            <a:ext cx="9144000" cy="3576899"/>
          </a:xfrm>
          <a:prstGeom prst="rect">
            <a:avLst/>
          </a:prstGeom>
          <a:solidFill>
            <a:srgbClr val="0C3560"/>
          </a:solidFill>
          <a:ln w="19050" cap="flat" cmpd="sng">
            <a:solidFill>
              <a:srgbClr val="003E51"/>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2" name="Title 1"/>
          <p:cNvSpPr>
            <a:spLocks noGrp="1"/>
          </p:cNvSpPr>
          <p:nvPr>
            <p:ph type="ctrTitle"/>
          </p:nvPr>
        </p:nvSpPr>
        <p:spPr>
          <a:xfrm>
            <a:off x="818661" y="1130056"/>
            <a:ext cx="7772400" cy="1470025"/>
          </a:xfrm>
        </p:spPr>
        <p:txBody>
          <a:bodyPr/>
          <a:lstStyle>
            <a:lvl1pPr algn="ctr">
              <a:defRPr baseline="0">
                <a:solidFill>
                  <a:schemeClr val="bg1"/>
                </a:solidFill>
                <a:latin typeface="Trebuchet MS" panose="020B0603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a:xfrm>
            <a:off x="4321908" y="6447692"/>
            <a:ext cx="1492738" cy="273783"/>
          </a:xfrm>
          <a:prstGeom prst="rect">
            <a:avLst/>
          </a:prstGeom>
        </p:spPr>
        <p:txBody>
          <a:bodyPr/>
          <a:lstStyle/>
          <a:p>
            <a:pPr>
              <a:defRPr/>
            </a:pPr>
            <a:r>
              <a:rPr lang="fr-BE" sz="800" dirty="0" smtClean="0">
                <a:solidFill>
                  <a:schemeClr val="tx1"/>
                </a:solidFill>
                <a:latin typeface="+mj-lt"/>
              </a:rPr>
              <a:t>www.escaux.com</a:t>
            </a:r>
            <a:endParaRPr lang="fr-BE" sz="800" dirty="0">
              <a:solidFill>
                <a:schemeClr val="tx1"/>
              </a:solidFill>
              <a:latin typeface="+mj-l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1/6/2016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1/6/2016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4838" cy="1139825"/>
          </a:xfrm>
        </p:spPr>
        <p:txBody>
          <a:bodyPr/>
          <a:lstStyle/>
          <a:p>
            <a:r>
              <a:rPr lang="en-US" smtClean="0"/>
              <a:t>Click to edit Master title style</a:t>
            </a:r>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Arial" panose="020B0604020202020204" pitchFamily="34" charset="0"/>
              <a:buChar char="•"/>
              <a:defRPr baseline="0">
                <a:latin typeface="Trebuchet MS" panose="020B0603020202020204" pitchFamily="34" charset="0"/>
              </a:defRPr>
            </a:lvl1pPr>
            <a:lvl2pPr marL="742950" indent="-285750">
              <a:buFont typeface="Arial" panose="020B0604020202020204" pitchFamily="34" charset="0"/>
              <a:buChar char="•"/>
              <a:defRPr baseline="0">
                <a:latin typeface="Trebuchet MS" panose="020B0603020202020204" pitchFamily="34" charset="0"/>
              </a:defRPr>
            </a:lvl2pPr>
            <a:lvl3pPr marL="1143000" indent="-228600">
              <a:buFont typeface="Arial" panose="020B0604020202020204" pitchFamily="34" charset="0"/>
              <a:buChar char="•"/>
              <a:defRPr baseline="0">
                <a:latin typeface="Trebuchet MS" panose="020B0603020202020204" pitchFamily="34" charset="0"/>
              </a:defRPr>
            </a:lvl3pPr>
            <a:lvl4pPr marL="1600200" indent="-228600">
              <a:buFont typeface="Arial" panose="020B0604020202020204" pitchFamily="34" charset="0"/>
              <a:buChar char="•"/>
              <a:defRPr baseline="0">
                <a:latin typeface="Trebuchet MS" panose="020B0603020202020204" pitchFamily="34" charset="0"/>
              </a:defRPr>
            </a:lvl4pPr>
            <a:lvl5pPr marL="2057400" indent="-228600">
              <a:buFont typeface="Arial" panose="020B0604020202020204" pitchFamily="34" charset="0"/>
              <a:buChar char="•"/>
              <a:defRPr baseline="0">
                <a:latin typeface="Trebuchet MS" panose="020B0603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dirty="0"/>
          </a:p>
        </p:txBody>
      </p:sp>
      <p:sp>
        <p:nvSpPr>
          <p:cNvPr id="7" name="Footer Placeholder 4"/>
          <p:cNvSpPr txBox="1">
            <a:spLocks/>
          </p:cNvSpPr>
          <p:nvPr userDrawn="1"/>
        </p:nvSpPr>
        <p:spPr>
          <a:xfrm>
            <a:off x="3993662" y="6447692"/>
            <a:ext cx="1492738" cy="273783"/>
          </a:xfrm>
          <a:prstGeom prst="rect">
            <a:avLst/>
          </a:prstGeom>
        </p:spPr>
        <p:txBody>
          <a:bodyPr vert="horz" lIns="91440" tIns="45720" rIns="91440" bIns="45720" rtlCol="0" anchor="ctr"/>
          <a:lstStyle>
            <a:defPPr>
              <a:defRPr lang="en-GB"/>
            </a:defPPr>
            <a:lvl1pPr algn="ctr" defTabSz="449263" rtl="0" fontAlgn="base">
              <a:lnSpc>
                <a:spcPct val="93000"/>
              </a:lnSpc>
              <a:spcBef>
                <a:spcPct val="0"/>
              </a:spcBef>
              <a:spcAft>
                <a:spcPct val="0"/>
              </a:spcAft>
              <a:buClr>
                <a:srgbClr val="000000"/>
              </a:buClr>
              <a:buSzPct val="100000"/>
              <a:buFont typeface="Arial" charset="0"/>
              <a:defRPr sz="1200" kern="1200">
                <a:solidFill>
                  <a:schemeClr val="tx1">
                    <a:tint val="75000"/>
                  </a:schemeClr>
                </a:solidFill>
                <a:latin typeface="Arial" charset="0"/>
                <a:ea typeface="+mn-ea"/>
                <a:cs typeface="Lucida Sans Unicode" pitchFamily="32" charset="0"/>
              </a:defRPr>
            </a:lvl1pPr>
            <a:lvl2pPr marL="4572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2pPr>
            <a:lvl3pPr marL="9144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3pPr>
            <a:lvl4pPr marL="13716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4pPr>
            <a:lvl5pPr marL="18288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5pPr>
            <a:lvl6pPr marL="2286000" algn="l" defTabSz="914400" rtl="0" eaLnBrk="1" latinLnBrk="0" hangingPunct="1">
              <a:defRPr kern="1200">
                <a:solidFill>
                  <a:schemeClr val="bg1"/>
                </a:solidFill>
                <a:latin typeface="Arial" charset="0"/>
                <a:ea typeface="+mn-ea"/>
                <a:cs typeface="Lucida Sans Unicode" pitchFamily="32" charset="0"/>
              </a:defRPr>
            </a:lvl6pPr>
            <a:lvl7pPr marL="2743200" algn="l" defTabSz="914400" rtl="0" eaLnBrk="1" latinLnBrk="0" hangingPunct="1">
              <a:defRPr kern="1200">
                <a:solidFill>
                  <a:schemeClr val="bg1"/>
                </a:solidFill>
                <a:latin typeface="Arial" charset="0"/>
                <a:ea typeface="+mn-ea"/>
                <a:cs typeface="Lucida Sans Unicode" pitchFamily="32" charset="0"/>
              </a:defRPr>
            </a:lvl7pPr>
            <a:lvl8pPr marL="3200400" algn="l" defTabSz="914400" rtl="0" eaLnBrk="1" latinLnBrk="0" hangingPunct="1">
              <a:defRPr kern="1200">
                <a:solidFill>
                  <a:schemeClr val="bg1"/>
                </a:solidFill>
                <a:latin typeface="Arial" charset="0"/>
                <a:ea typeface="+mn-ea"/>
                <a:cs typeface="Lucida Sans Unicode" pitchFamily="32" charset="0"/>
              </a:defRPr>
            </a:lvl8pPr>
            <a:lvl9pPr marL="3657600" algn="l" defTabSz="914400" rtl="0" eaLnBrk="1" latinLnBrk="0" hangingPunct="1">
              <a:defRPr kern="1200">
                <a:solidFill>
                  <a:schemeClr val="bg1"/>
                </a:solidFill>
                <a:latin typeface="Arial" charset="0"/>
                <a:ea typeface="+mn-ea"/>
                <a:cs typeface="Lucida Sans Unicode" pitchFamily="32" charset="0"/>
              </a:defRPr>
            </a:lvl9pPr>
          </a:lstStyle>
          <a:p>
            <a:pPr>
              <a:defRPr/>
            </a:pPr>
            <a:r>
              <a:rPr lang="fr-BE" sz="800" dirty="0" smtClean="0">
                <a:solidFill>
                  <a:schemeClr val="tx1"/>
                </a:solidFill>
                <a:latin typeface="+mj-lt"/>
              </a:rPr>
              <a:t>www.escaux.com</a:t>
            </a:r>
            <a:endParaRPr lang="fr-BE" sz="800" dirty="0">
              <a:solidFill>
                <a:schemeClr val="tx1"/>
              </a:solidFill>
              <a:latin typeface="+mj-lt"/>
            </a:endParaRPr>
          </a:p>
        </p:txBody>
      </p:sp>
      <p:pic>
        <p:nvPicPr>
          <p:cNvPr id="10" name="Picture 9"/>
          <p:cNvPicPr>
            <a:picLocks noChangeAspect="1"/>
          </p:cNvPicPr>
          <p:nvPr userDrawn="1"/>
        </p:nvPicPr>
        <p:blipFill>
          <a:blip r:embed="rId2"/>
          <a:stretch>
            <a:fillRect/>
          </a:stretch>
        </p:blipFill>
        <p:spPr>
          <a:xfrm>
            <a:off x="1255092" y="219640"/>
            <a:ext cx="7888908" cy="853514"/>
          </a:xfrm>
          <a:prstGeom prst="rect">
            <a:avLst/>
          </a:prstGeom>
        </p:spPr>
      </p:pic>
      <p:sp>
        <p:nvSpPr>
          <p:cNvPr id="11" name="Shape 17"/>
          <p:cNvSpPr/>
          <p:nvPr userDrawn="1"/>
        </p:nvSpPr>
        <p:spPr>
          <a:xfrm>
            <a:off x="0" y="0"/>
            <a:ext cx="9144000" cy="1124744"/>
          </a:xfrm>
          <a:prstGeom prst="rect">
            <a:avLst/>
          </a:prstGeom>
          <a:solidFill>
            <a:srgbClr val="0C3560"/>
          </a:solidFill>
          <a:ln w="19050" cap="flat" cmpd="sng">
            <a:solidFill>
              <a:srgbClr val="00305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dirty="0"/>
          </a:p>
        </p:txBody>
      </p:sp>
      <p:sp>
        <p:nvSpPr>
          <p:cNvPr id="12" name="Title 1"/>
          <p:cNvSpPr>
            <a:spLocks noGrp="1"/>
          </p:cNvSpPr>
          <p:nvPr>
            <p:ph type="title"/>
          </p:nvPr>
        </p:nvSpPr>
        <p:spPr>
          <a:xfrm>
            <a:off x="878742" y="158325"/>
            <a:ext cx="7886700" cy="854074"/>
          </a:xfrm>
        </p:spPr>
        <p:txBody>
          <a:bodyPr/>
          <a:lstStyle>
            <a:lvl1pPr>
              <a:defRPr baseline="0">
                <a:solidFill>
                  <a:schemeClr val="bg1"/>
                </a:solidFill>
              </a:defRPr>
            </a:lvl1pPr>
          </a:lstStyle>
          <a:p>
            <a:endParaRPr lang="fr-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1/6/2016</a:t>
            </a:fld>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dirty="0"/>
          </a:p>
        </p:txBody>
      </p:sp>
      <p:sp>
        <p:nvSpPr>
          <p:cNvPr id="7" name="Footer Placeholder 4"/>
          <p:cNvSpPr>
            <a:spLocks noGrp="1"/>
          </p:cNvSpPr>
          <p:nvPr>
            <p:ph type="ftr" sz="quarter" idx="11"/>
          </p:nvPr>
        </p:nvSpPr>
        <p:spPr>
          <a:xfrm>
            <a:off x="4032739" y="6403242"/>
            <a:ext cx="1492738" cy="273783"/>
          </a:xfrm>
          <a:prstGeom prst="rect">
            <a:avLst/>
          </a:prstGeom>
        </p:spPr>
        <p:txBody>
          <a:bodyPr/>
          <a:lstStyle/>
          <a:p>
            <a:pPr>
              <a:defRPr/>
            </a:pPr>
            <a:r>
              <a:rPr lang="fr-BE" sz="800" dirty="0" smtClean="0">
                <a:solidFill>
                  <a:schemeClr val="tx1"/>
                </a:solidFill>
                <a:latin typeface="+mj-lt"/>
              </a:rPr>
              <a:t>www.escaux.com</a:t>
            </a:r>
            <a:endParaRPr lang="fr-BE" sz="800" dirty="0">
              <a:solidFill>
                <a:schemeClr val="tx1"/>
              </a:solidFill>
              <a:latin typeface="+mj-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marL="342900" indent="-342900">
              <a:buFont typeface="Arial" panose="020B0604020202020204" pitchFamily="34" charset="0"/>
              <a:buChar char="•"/>
              <a:defRPr sz="2800" baseline="0">
                <a:latin typeface="Trebuchet MS" panose="020B0603020202020204" pitchFamily="34" charset="0"/>
              </a:defRPr>
            </a:lvl1pPr>
            <a:lvl2pPr marL="742950" indent="-285750">
              <a:buFont typeface="Arial" panose="020B0604020202020204" pitchFamily="34" charset="0"/>
              <a:buChar char="•"/>
              <a:defRPr sz="2400" baseline="0">
                <a:latin typeface="Trebuchet MS" panose="020B0603020202020204" pitchFamily="34" charset="0"/>
              </a:defRPr>
            </a:lvl2pPr>
            <a:lvl3pPr marL="1143000" indent="-228600">
              <a:buFont typeface="Arial" panose="020B0604020202020204" pitchFamily="34" charset="0"/>
              <a:buChar char="•"/>
              <a:defRPr sz="2000" baseline="0">
                <a:latin typeface="Trebuchet MS" panose="020B0603020202020204" pitchFamily="34" charset="0"/>
              </a:defRPr>
            </a:lvl3pPr>
            <a:lvl4pPr marL="1600200" indent="-228600">
              <a:buFont typeface="Arial" panose="020B0604020202020204" pitchFamily="34" charset="0"/>
              <a:buChar char="•"/>
              <a:defRPr sz="1800" baseline="0">
                <a:latin typeface="Trebuchet MS" panose="020B0603020202020204" pitchFamily="34" charset="0"/>
              </a:defRPr>
            </a:lvl4pPr>
            <a:lvl5pPr marL="2057400" indent="-228600">
              <a:buFont typeface="Arial" panose="020B0604020202020204" pitchFamily="34" charset="0"/>
              <a:buChar char="•"/>
              <a:defRPr sz="1800" baseline="0">
                <a:latin typeface="Trebuchet MS" panose="020B0603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dirty="0"/>
          </a:p>
        </p:txBody>
      </p:sp>
      <p:sp>
        <p:nvSpPr>
          <p:cNvPr id="8" name="Footer Placeholder 4"/>
          <p:cNvSpPr>
            <a:spLocks noGrp="1"/>
          </p:cNvSpPr>
          <p:nvPr>
            <p:ph type="ftr" sz="quarter" idx="11"/>
          </p:nvPr>
        </p:nvSpPr>
        <p:spPr>
          <a:xfrm>
            <a:off x="3970216" y="6447692"/>
            <a:ext cx="1492738" cy="273783"/>
          </a:xfrm>
          <a:prstGeom prst="rect">
            <a:avLst/>
          </a:prstGeom>
        </p:spPr>
        <p:txBody>
          <a:bodyPr/>
          <a:lstStyle/>
          <a:p>
            <a:pPr>
              <a:defRPr/>
            </a:pPr>
            <a:r>
              <a:rPr lang="fr-BE" sz="800" dirty="0" smtClean="0">
                <a:solidFill>
                  <a:schemeClr val="tx1"/>
                </a:solidFill>
                <a:latin typeface="+mj-lt"/>
              </a:rPr>
              <a:t>www.escaux.com</a:t>
            </a:r>
            <a:endParaRPr lang="fr-BE" sz="800" dirty="0">
              <a:solidFill>
                <a:schemeClr val="tx1"/>
              </a:solidFill>
              <a:latin typeface="+mj-lt"/>
            </a:endParaRPr>
          </a:p>
        </p:txBody>
      </p:sp>
      <p:sp>
        <p:nvSpPr>
          <p:cNvPr id="9" name="Shape 17"/>
          <p:cNvSpPr/>
          <p:nvPr userDrawn="1"/>
        </p:nvSpPr>
        <p:spPr>
          <a:xfrm>
            <a:off x="0" y="0"/>
            <a:ext cx="9144000" cy="1124744"/>
          </a:xfrm>
          <a:prstGeom prst="rect">
            <a:avLst/>
          </a:prstGeom>
          <a:solidFill>
            <a:srgbClr val="0C3560"/>
          </a:solidFill>
          <a:ln w="19050" cap="flat" cmpd="sng">
            <a:solidFill>
              <a:srgbClr val="00305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dirty="0"/>
          </a:p>
        </p:txBody>
      </p:sp>
      <p:sp>
        <p:nvSpPr>
          <p:cNvPr id="11" name="Content Placeholder 2"/>
          <p:cNvSpPr>
            <a:spLocks noGrp="1"/>
          </p:cNvSpPr>
          <p:nvPr>
            <p:ph sz="half" idx="13"/>
          </p:nvPr>
        </p:nvSpPr>
        <p:spPr>
          <a:xfrm>
            <a:off x="4648200" y="1600200"/>
            <a:ext cx="4038600" cy="4525963"/>
          </a:xfrm>
        </p:spPr>
        <p:txBody>
          <a:bodyPr/>
          <a:lstStyle>
            <a:lvl1pPr marL="342900" indent="-342900">
              <a:buFont typeface="Arial" panose="020B0604020202020204" pitchFamily="34" charset="0"/>
              <a:buChar char="•"/>
              <a:defRPr sz="2800" baseline="0">
                <a:latin typeface="Trebuchet MS" panose="020B0603020202020204" pitchFamily="34" charset="0"/>
              </a:defRPr>
            </a:lvl1pPr>
            <a:lvl2pPr marL="742950" indent="-285750">
              <a:buFont typeface="Arial" panose="020B0604020202020204" pitchFamily="34" charset="0"/>
              <a:buChar char="•"/>
              <a:defRPr sz="2400" baseline="0">
                <a:latin typeface="Trebuchet MS" panose="020B0603020202020204" pitchFamily="34" charset="0"/>
              </a:defRPr>
            </a:lvl2pPr>
            <a:lvl3pPr marL="1143000" indent="-228600">
              <a:buFont typeface="Arial" panose="020B0604020202020204" pitchFamily="34" charset="0"/>
              <a:buChar char="•"/>
              <a:defRPr sz="2000" baseline="0">
                <a:latin typeface="Trebuchet MS" panose="020B0603020202020204" pitchFamily="34" charset="0"/>
              </a:defRPr>
            </a:lvl3pPr>
            <a:lvl4pPr marL="1600200" indent="-228600">
              <a:buFont typeface="Arial" panose="020B0604020202020204" pitchFamily="34" charset="0"/>
              <a:buChar char="•"/>
              <a:defRPr sz="1800" baseline="0">
                <a:latin typeface="Trebuchet MS" panose="020B0603020202020204" pitchFamily="34" charset="0"/>
              </a:defRPr>
            </a:lvl4pPr>
            <a:lvl5pPr marL="2057400" indent="-228600">
              <a:buFont typeface="Arial" panose="020B0604020202020204" pitchFamily="34" charset="0"/>
              <a:buChar char="•"/>
              <a:defRPr sz="1800" baseline="0">
                <a:latin typeface="Trebuchet MS" panose="020B0603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878742" y="158325"/>
            <a:ext cx="7886700" cy="854074"/>
          </a:xfrm>
        </p:spPr>
        <p:txBody>
          <a:bodyPr/>
          <a:lstStyle>
            <a:lvl1pPr>
              <a:defRPr baseline="0">
                <a:solidFill>
                  <a:schemeClr val="bg1"/>
                </a:solidFill>
              </a:defRPr>
            </a:lvl1pPr>
          </a:lstStyle>
          <a:p>
            <a:endParaRPr lang="fr-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31019"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1/6/2016</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1/6/2016</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1/6/2016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1/6/2016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1/6/2016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86050" y="274638"/>
            <a:ext cx="5900750" cy="79690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4422"/>
            <a:ext cx="8229600" cy="50006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userDrawn="1"/>
        </p:nvCxnSpPr>
        <p:spPr>
          <a:xfrm>
            <a:off x="457200" y="6300038"/>
            <a:ext cx="8229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Shape 20"/>
          <p:cNvPicPr preferRelativeResize="0"/>
          <p:nvPr userDrawn="1"/>
        </p:nvPicPr>
        <p:blipFill>
          <a:blip r:embed="rId14">
            <a:alphaModFix/>
          </a:blip>
          <a:stretch>
            <a:fillRect/>
          </a:stretch>
        </p:blipFill>
        <p:spPr>
          <a:xfrm>
            <a:off x="7543800" y="6483851"/>
            <a:ext cx="1104899" cy="237625"/>
          </a:xfrm>
          <a:prstGeom prst="rect">
            <a:avLst/>
          </a:prstGeom>
          <a:noFill/>
          <a:ln>
            <a:noFill/>
          </a:ln>
        </p:spPr>
      </p:pic>
      <p:sp>
        <p:nvSpPr>
          <p:cNvPr id="12" name="Footer Placeholder 4"/>
          <p:cNvSpPr>
            <a:spLocks noGrp="1"/>
          </p:cNvSpPr>
          <p:nvPr>
            <p:ph type="ftr" sz="quarter" idx="3"/>
          </p:nvPr>
        </p:nvSpPr>
        <p:spPr>
          <a:xfrm>
            <a:off x="3978034" y="6483851"/>
            <a:ext cx="1008181" cy="273783"/>
          </a:xfrm>
          <a:prstGeom prst="rect">
            <a:avLst/>
          </a:prstGeom>
        </p:spPr>
        <p:txBody>
          <a:bodyPr/>
          <a:lstStyle/>
          <a:p>
            <a:pPr>
              <a:defRPr/>
            </a:pPr>
            <a:r>
              <a:rPr lang="fr-BE" sz="800" dirty="0" smtClean="0">
                <a:solidFill>
                  <a:schemeClr val="tx1"/>
                </a:solidFill>
                <a:latin typeface="+mj-lt"/>
              </a:rPr>
              <a:t>www.escaux.com</a:t>
            </a:r>
            <a:endParaRPr lang="fr-BE" sz="800" dirty="0">
              <a:solidFill>
                <a:schemeClr val="tx1"/>
              </a:solidFill>
              <a:latin typeface="+mj-lt"/>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dt="0"/>
  <p:txStyles>
    <p:titleStyle>
      <a:lvl1pPr algn="r" defTabSz="914400" rtl="0" eaLnBrk="1" latinLnBrk="0" hangingPunct="1">
        <a:spcBef>
          <a:spcPct val="0"/>
        </a:spcBef>
        <a:buNone/>
        <a:defRPr sz="3200" kern="1200" baseline="0">
          <a:solidFill>
            <a:srgbClr val="0C356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30.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50.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5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5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5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6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1979613" y="3573463"/>
            <a:ext cx="5221287" cy="666978"/>
          </a:xfrm>
          <a:prstGeom prst="rect">
            <a:avLst/>
          </a:prstGeom>
          <a:noFill/>
          <a:ln w="9360">
            <a:solidFill>
              <a:srgbClr val="FFFFFF"/>
            </a:solidFill>
            <a:miter lim="800000"/>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dirty="0" smtClean="0">
                <a:solidFill>
                  <a:srgbClr val="FFFFFF"/>
                </a:solidFill>
              </a:rPr>
              <a:t>Das net.Console</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dirty="0" smtClean="0">
                <a:solidFill>
                  <a:srgbClr val="FFFFFF"/>
                </a:solidFill>
              </a:rPr>
              <a:t>Benutzerhandbuch</a:t>
            </a:r>
            <a:endParaRPr lang="de-DE" sz="2000" dirty="0">
              <a:solidFill>
                <a:srgbClr val="FFFFFF"/>
              </a:solidFill>
            </a:endParaRPr>
          </a:p>
        </p:txBody>
      </p:sp>
      <p:sp>
        <p:nvSpPr>
          <p:cNvPr id="3" name="Title 2"/>
          <p:cNvSpPr>
            <a:spLocks noGrp="1"/>
          </p:cNvSpPr>
          <p:nvPr>
            <p:ph type="ctrTitle"/>
          </p:nvPr>
        </p:nvSpPr>
        <p:spPr/>
        <p:txBody>
          <a:bodyPr/>
          <a:lstStyle/>
          <a:p>
            <a:r>
              <a:rPr lang="de-DE" noProof="0" dirty="0" smtClean="0"/>
              <a:t>net.Console 3.5</a:t>
            </a:r>
            <a:endParaRPr lang="de-DE" noProof="0" dirty="0"/>
          </a:p>
        </p:txBody>
      </p:sp>
      <p:sp>
        <p:nvSpPr>
          <p:cNvPr id="4" name="Subtitle 3"/>
          <p:cNvSpPr>
            <a:spLocks noGrp="1"/>
          </p:cNvSpPr>
          <p:nvPr>
            <p:ph type="subTitle" idx="1"/>
          </p:nvPr>
        </p:nvSpPr>
        <p:spPr>
          <a:xfrm>
            <a:off x="2141943" y="4805592"/>
            <a:ext cx="4781372" cy="803305"/>
          </a:xfrm>
        </p:spPr>
        <p:txBody>
          <a:bodyPr/>
          <a:lstStyle/>
          <a:p>
            <a:r>
              <a:rPr lang="de-DE" noProof="0" dirty="0" smtClean="0">
                <a:solidFill>
                  <a:srgbClr val="000000"/>
                </a:solidFill>
              </a:rPr>
              <a:t>Benutzerhandbuch</a:t>
            </a:r>
            <a:endParaRPr lang="de-DE" noProof="0" dirty="0">
              <a:solidFill>
                <a:srgbClr val="000000"/>
              </a:solidFill>
            </a:endParaRPr>
          </a:p>
        </p:txBody>
      </p:sp>
      <p:sp>
        <p:nvSpPr>
          <p:cNvPr id="5" name="Footer Placeholder 3"/>
          <p:cNvSpPr>
            <a:spLocks noGrp="1"/>
          </p:cNvSpPr>
          <p:nvPr>
            <p:ph type="ftr" sz="quarter" idx="11"/>
          </p:nvPr>
        </p:nvSpPr>
        <p:spPr>
          <a:xfrm>
            <a:off x="3570025" y="6419396"/>
            <a:ext cx="2269671" cy="365125"/>
          </a:xfrm>
        </p:spPr>
        <p:txBody>
          <a:bodyPr/>
          <a:lstStyle/>
          <a:p>
            <a:pPr>
              <a:defRPr/>
            </a:pPr>
            <a:r>
              <a:rPr lang="de-DE" sz="800" dirty="0" smtClean="0">
                <a:solidFill>
                  <a:schemeClr val="tx1"/>
                </a:solidFill>
                <a:latin typeface="+mj-lt"/>
              </a:rPr>
              <a:t>www.escaux.com</a:t>
            </a:r>
            <a:endParaRPr lang="de-DE" sz="800" dirty="0">
              <a:solidFill>
                <a:schemeClr val="tx1"/>
              </a:solidFill>
              <a:latin typeface="+mj-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5842" y="3167741"/>
            <a:ext cx="8229600" cy="2059461"/>
          </a:xfrm>
        </p:spPr>
        <p:txBody>
          <a:bodyPr/>
          <a:lstStyle/>
          <a:p>
            <a:pPr marL="0" indent="0" algn="ctr">
              <a:buNone/>
            </a:pPr>
            <a:r>
              <a:rPr lang="de-DE" noProof="0" dirty="0" smtClean="0"/>
              <a:t>Aufbau der Anwendung</a:t>
            </a:r>
            <a:endParaRPr lang="de-DE" noProof="0" dirty="0"/>
          </a:p>
        </p:txBody>
      </p:sp>
      <p:sp>
        <p:nvSpPr>
          <p:cNvPr id="5" name="Title 4"/>
          <p:cNvSpPr>
            <a:spLocks noGrp="1"/>
          </p:cNvSpPr>
          <p:nvPr>
            <p:ph type="title"/>
          </p:nvPr>
        </p:nvSpPr>
        <p:spPr/>
        <p:txBody>
          <a:bodyPr/>
          <a:lstStyle/>
          <a:p>
            <a:endParaRPr lang="de-DE" noProof="0"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64" y="1332933"/>
            <a:ext cx="7755112" cy="4626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171" name="Rectangle 1"/>
          <p:cNvSpPr>
            <a:spLocks noGrp="1" noChangeArrowheads="1"/>
          </p:cNvSpPr>
          <p:nvPr>
            <p:ph type="title"/>
          </p:nvPr>
        </p:nvSpPr>
        <p:spPr>
          <a:xfrm>
            <a:off x="2786050" y="274638"/>
            <a:ext cx="5900750" cy="796908"/>
          </a:xfrm>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dirty="0" smtClean="0"/>
              <a:t>Der Bildschirmaufbau – X900</a:t>
            </a:r>
          </a:p>
        </p:txBody>
      </p:sp>
      <p:pic>
        <p:nvPicPr>
          <p:cNvPr id="11" name="Picture 5"/>
          <p:cNvPicPr>
            <a:picLocks noChangeAspect="1" noChangeArrowheads="1"/>
          </p:cNvPicPr>
          <p:nvPr/>
        </p:nvPicPr>
        <p:blipFill rotWithShape="1">
          <a:blip r:embed="rId4" cstate="print"/>
          <a:srcRect l="-1" r="4224" b="17632"/>
          <a:stretch/>
        </p:blipFill>
        <p:spPr bwMode="auto">
          <a:xfrm>
            <a:off x="4572000" y="1950740"/>
            <a:ext cx="3641271" cy="2016000"/>
          </a:xfrm>
          <a:prstGeom prst="rect">
            <a:avLst/>
          </a:prstGeom>
          <a:noFill/>
          <a:ln w="9525">
            <a:solidFill>
              <a:schemeClr val="bg1">
                <a:lumMod val="95000"/>
              </a:schemeClr>
            </a:solidFill>
            <a:round/>
            <a:headEnd/>
            <a:tailEnd/>
          </a:ln>
        </p:spPr>
      </p:pic>
      <p:cxnSp>
        <p:nvCxnSpPr>
          <p:cNvPr id="21" name="Straight Arrow Connector 20"/>
          <p:cNvCxnSpPr/>
          <p:nvPr/>
        </p:nvCxnSpPr>
        <p:spPr>
          <a:xfrm>
            <a:off x="4572000" y="6072564"/>
            <a:ext cx="3762776" cy="5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899136" y="6047894"/>
            <a:ext cx="1356140" cy="321306"/>
          </a:xfrm>
          <a:prstGeom prst="rect">
            <a:avLst/>
          </a:prstGeom>
          <a:noFill/>
        </p:spPr>
        <p:txBody>
          <a:bodyPr wrap="none" rtlCol="0">
            <a:spAutoFit/>
          </a:bodyPr>
          <a:lstStyle/>
          <a:p>
            <a:r>
              <a:rPr lang="de-DE" sz="1600" dirty="0" smtClean="0">
                <a:solidFill>
                  <a:srgbClr val="000000"/>
                </a:solidFill>
                <a:latin typeface="Trebuchet MS" panose="020B0603020202020204" pitchFamily="34" charset="0"/>
              </a:rPr>
              <a:t>Rechtes Feld</a:t>
            </a:r>
            <a:endParaRPr lang="de-DE" sz="1600" dirty="0">
              <a:solidFill>
                <a:srgbClr val="000000"/>
              </a:solidFill>
              <a:latin typeface="Trebuchet MS" panose="020B0603020202020204" pitchFamily="34" charset="0"/>
            </a:endParaRPr>
          </a:p>
        </p:txBody>
      </p:sp>
      <p:cxnSp>
        <p:nvCxnSpPr>
          <p:cNvPr id="23" name="Straight Arrow Connector 22"/>
          <p:cNvCxnSpPr/>
          <p:nvPr/>
        </p:nvCxnSpPr>
        <p:spPr>
          <a:xfrm>
            <a:off x="522514" y="6072564"/>
            <a:ext cx="4049486" cy="5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830264" y="6049981"/>
            <a:ext cx="1217000" cy="321306"/>
          </a:xfrm>
          <a:prstGeom prst="rect">
            <a:avLst/>
          </a:prstGeom>
          <a:noFill/>
        </p:spPr>
        <p:txBody>
          <a:bodyPr wrap="none" rtlCol="0">
            <a:spAutoFit/>
          </a:bodyPr>
          <a:lstStyle/>
          <a:p>
            <a:r>
              <a:rPr lang="de-DE" sz="1600" dirty="0" smtClean="0">
                <a:solidFill>
                  <a:srgbClr val="000000"/>
                </a:solidFill>
                <a:latin typeface="Trebuchet MS" panose="020B0603020202020204" pitchFamily="34" charset="0"/>
              </a:rPr>
              <a:t>Linkes Feld</a:t>
            </a:r>
            <a:endParaRPr lang="de-DE" sz="1600" dirty="0">
              <a:solidFill>
                <a:srgbClr val="000000"/>
              </a:solidFill>
              <a:latin typeface="Trebuchet MS" panose="020B0603020202020204" pitchFamily="34"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9809" t="95373" r="80943"/>
          <a:stretch>
            <a:fillRect/>
          </a:stretch>
        </p:blipFill>
        <p:spPr bwMode="auto">
          <a:xfrm>
            <a:off x="990599" y="5755088"/>
            <a:ext cx="762000" cy="2022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Footer Placeholder 4"/>
          <p:cNvSpPr>
            <a:spLocks noGrp="1"/>
          </p:cNvSpPr>
          <p:nvPr>
            <p:ph type="ftr" sz="quarter" idx="4294967295"/>
          </p:nvPr>
        </p:nvSpPr>
        <p:spPr>
          <a:xfrm>
            <a:off x="3028950" y="6356351"/>
            <a:ext cx="3086100" cy="365125"/>
          </a:xfrm>
          <a:prstGeom prst="rect">
            <a:avLst/>
          </a:prstGeom>
        </p:spPr>
        <p:txBody>
          <a:bodyPr vert="horz" lIns="91440" tIns="45720" rIns="91440" bIns="45720" rtlCol="0" anchor="ctr"/>
          <a:lstStyle>
            <a:lvl1pPr algn="ctr">
              <a:defRPr sz="900">
                <a:solidFill>
                  <a:schemeClr val="tx1"/>
                </a:solidFill>
              </a:defRPr>
            </a:lvl1pPr>
          </a:lstStyle>
          <a:p>
            <a:pPr>
              <a:defRPr/>
            </a:pPr>
            <a:r>
              <a:rPr lang="de-DE" sz="800" dirty="0" smtClean="0">
                <a:latin typeface="+mj-lt"/>
              </a:rPr>
              <a:t>www.escaux.com</a:t>
            </a:r>
            <a:endParaRPr lang="de-DE" sz="800" dirty="0">
              <a:latin typeface="+mj-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de-DE" dirty="0" smtClean="0"/>
              <a:t>Der Bildschirmaufbau – X700</a:t>
            </a:r>
            <a:endParaRPr lang="de-DE" dirty="0"/>
          </a:p>
        </p:txBody>
      </p:sp>
      <p:grpSp>
        <p:nvGrpSpPr>
          <p:cNvPr id="6" name="Group 5"/>
          <p:cNvGrpSpPr/>
          <p:nvPr/>
        </p:nvGrpSpPr>
        <p:grpSpPr>
          <a:xfrm>
            <a:off x="612321" y="1157735"/>
            <a:ext cx="7967384" cy="4638551"/>
            <a:chOff x="340288" y="1157735"/>
            <a:chExt cx="8239417" cy="4915331"/>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288" y="1157735"/>
              <a:ext cx="8239417" cy="4915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1" t="4972" b="8873"/>
            <a:stretch/>
          </p:blipFill>
          <p:spPr bwMode="auto">
            <a:xfrm>
              <a:off x="414338" y="1364456"/>
              <a:ext cx="6915397" cy="4105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7" name="Picture 5"/>
          <p:cNvPicPr>
            <a:picLocks noChangeAspect="1" noChangeArrowheads="1"/>
          </p:cNvPicPr>
          <p:nvPr/>
        </p:nvPicPr>
        <p:blipFill rotWithShape="1">
          <a:blip r:embed="rId5" cstate="print"/>
          <a:srcRect l="-1" r="4224" b="17632"/>
          <a:stretch/>
        </p:blipFill>
        <p:spPr bwMode="auto">
          <a:xfrm>
            <a:off x="4762800" y="1783018"/>
            <a:ext cx="3736221" cy="2016000"/>
          </a:xfrm>
          <a:prstGeom prst="rect">
            <a:avLst/>
          </a:prstGeom>
          <a:noFill/>
          <a:ln w="9525">
            <a:solidFill>
              <a:schemeClr val="bg1">
                <a:lumMod val="95000"/>
              </a:schemeClr>
            </a:solidFill>
            <a:round/>
            <a:headEnd/>
            <a:tailEnd/>
          </a:ln>
        </p:spPr>
      </p:pic>
      <p:pic>
        <p:nvPicPr>
          <p:cNvPr id="102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852" t="2" r="6382" b="-2"/>
          <a:stretch/>
        </p:blipFill>
        <p:spPr bwMode="auto">
          <a:xfrm>
            <a:off x="1200188" y="1234690"/>
            <a:ext cx="392906" cy="979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a:off x="4571999" y="5885240"/>
            <a:ext cx="4007706"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925674" y="5935364"/>
            <a:ext cx="1356140" cy="321306"/>
          </a:xfrm>
          <a:prstGeom prst="rect">
            <a:avLst/>
          </a:prstGeom>
          <a:noFill/>
        </p:spPr>
        <p:txBody>
          <a:bodyPr wrap="none" rtlCol="0">
            <a:spAutoFit/>
          </a:bodyPr>
          <a:lstStyle/>
          <a:p>
            <a:r>
              <a:rPr lang="de-DE" sz="1600" dirty="0" smtClean="0">
                <a:solidFill>
                  <a:srgbClr val="000000"/>
                </a:solidFill>
                <a:latin typeface="Trebuchet MS" panose="020B0603020202020204" pitchFamily="34" charset="0"/>
              </a:rPr>
              <a:t>Rechtes Feld</a:t>
            </a:r>
            <a:endParaRPr lang="de-DE" sz="1600" dirty="0">
              <a:solidFill>
                <a:srgbClr val="000000"/>
              </a:solidFill>
              <a:latin typeface="Trebuchet MS" panose="020B0603020202020204" pitchFamily="34" charset="0"/>
            </a:endParaRPr>
          </a:p>
        </p:txBody>
      </p:sp>
      <p:cxnSp>
        <p:nvCxnSpPr>
          <p:cNvPr id="12" name="Straight Arrow Connector 11"/>
          <p:cNvCxnSpPr/>
          <p:nvPr/>
        </p:nvCxnSpPr>
        <p:spPr>
          <a:xfrm flipV="1">
            <a:off x="612321" y="5885240"/>
            <a:ext cx="3959679" cy="121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36400" y="5913289"/>
            <a:ext cx="1217000" cy="321306"/>
          </a:xfrm>
          <a:prstGeom prst="rect">
            <a:avLst/>
          </a:prstGeom>
          <a:noFill/>
        </p:spPr>
        <p:txBody>
          <a:bodyPr wrap="none" rtlCol="0">
            <a:spAutoFit/>
          </a:bodyPr>
          <a:lstStyle/>
          <a:p>
            <a:r>
              <a:rPr lang="de-DE" sz="1600" dirty="0" smtClean="0">
                <a:solidFill>
                  <a:srgbClr val="000000"/>
                </a:solidFill>
                <a:latin typeface="Trebuchet MS" panose="020B0603020202020204" pitchFamily="34" charset="0"/>
              </a:rPr>
              <a:t>Linkes Feld</a:t>
            </a:r>
            <a:endParaRPr lang="de-DE" sz="1600" dirty="0">
              <a:solidFill>
                <a:srgbClr val="000000"/>
              </a:solidFill>
              <a:latin typeface="Trebuchet MS" panose="020B0603020202020204" pitchFamily="34" charset="0"/>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9809" t="95373" r="80943"/>
          <a:stretch>
            <a:fillRect/>
          </a:stretch>
        </p:blipFill>
        <p:spPr bwMode="auto">
          <a:xfrm>
            <a:off x="1043809" y="5576206"/>
            <a:ext cx="762000" cy="2200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6" name="Footer Placeholder 4"/>
          <p:cNvSpPr>
            <a:spLocks noGrp="1"/>
          </p:cNvSpPr>
          <p:nvPr>
            <p:ph type="ftr" sz="quarter" idx="4294967295"/>
          </p:nvPr>
        </p:nvSpPr>
        <p:spPr>
          <a:xfrm>
            <a:off x="3028950" y="6356351"/>
            <a:ext cx="3086100" cy="365125"/>
          </a:xfrm>
          <a:prstGeom prst="rect">
            <a:avLst/>
          </a:prstGeom>
        </p:spPr>
        <p:txBody>
          <a:bodyPr vert="horz" lIns="91440" tIns="45720" rIns="91440" bIns="45720" rtlCol="0" anchor="ctr"/>
          <a:lstStyle>
            <a:lvl1pPr algn="ctr">
              <a:defRPr sz="900">
                <a:solidFill>
                  <a:schemeClr val="tx1"/>
                </a:solidFill>
              </a:defRPr>
            </a:lvl1pPr>
          </a:lstStyle>
          <a:p>
            <a:pPr>
              <a:defRPr/>
            </a:pPr>
            <a:r>
              <a:rPr lang="de-DE" sz="800" dirty="0" smtClean="0">
                <a:latin typeface="+mj-lt"/>
              </a:rPr>
              <a:t>www.escaux.com</a:t>
            </a:r>
            <a:endParaRPr lang="de-DE" sz="800" dirty="0">
              <a:latin typeface="+mj-lt"/>
            </a:endParaRPr>
          </a:p>
        </p:txBody>
      </p:sp>
    </p:spTree>
    <p:extLst>
      <p:ext uri="{BB962C8B-B14F-4D97-AF65-F5344CB8AC3E}">
        <p14:creationId xmlns:p14="http://schemas.microsoft.com/office/powerpoint/2010/main" val="3337612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3209"/>
          <a:stretch/>
        </p:blipFill>
        <p:spPr bwMode="auto">
          <a:xfrm>
            <a:off x="1792267" y="1405768"/>
            <a:ext cx="4608000" cy="48545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196" name="Rectangle 2"/>
          <p:cNvSpPr>
            <a:spLocks noGrp="1" noChangeArrowheads="1"/>
          </p:cNvSpPr>
          <p:nvPr>
            <p:ph type="title"/>
          </p:nvPr>
        </p:nvSpPr>
        <p:spPr>
          <a:xfrm>
            <a:off x="2786050" y="274638"/>
            <a:ext cx="5900750" cy="796908"/>
          </a:xfrm>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dirty="0" smtClean="0"/>
              <a:t>Linkes Feld</a:t>
            </a:r>
          </a:p>
        </p:txBody>
      </p:sp>
      <p:sp>
        <p:nvSpPr>
          <p:cNvPr id="13" name="Rectangle 12"/>
          <p:cNvSpPr/>
          <p:nvPr/>
        </p:nvSpPr>
        <p:spPr>
          <a:xfrm>
            <a:off x="6507271" y="1641871"/>
            <a:ext cx="2298526"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de-DE" dirty="0" smtClean="0">
                <a:solidFill>
                  <a:srgbClr val="000000"/>
                </a:solidFill>
                <a:latin typeface="Trebuchet MS" panose="020B0603020202020204" pitchFamily="34" charset="0"/>
              </a:rPr>
              <a:t>Kontrollbereich</a:t>
            </a:r>
          </a:p>
        </p:txBody>
      </p:sp>
      <p:sp>
        <p:nvSpPr>
          <p:cNvPr id="15" name="Rectangle 14"/>
          <p:cNvSpPr/>
          <p:nvPr/>
        </p:nvSpPr>
        <p:spPr>
          <a:xfrm>
            <a:off x="6507272" y="2167963"/>
            <a:ext cx="2435022"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de-DE" dirty="0" smtClean="0">
                <a:solidFill>
                  <a:srgbClr val="000000"/>
                </a:solidFill>
                <a:latin typeface="Trebuchet MS" panose="020B0603020202020204" pitchFamily="34" charset="0"/>
              </a:rPr>
              <a:t>Leitungsstatusbereich</a:t>
            </a:r>
          </a:p>
        </p:txBody>
      </p:sp>
      <p:sp>
        <p:nvSpPr>
          <p:cNvPr id="16" name="Rectangle 15"/>
          <p:cNvSpPr/>
          <p:nvPr/>
        </p:nvSpPr>
        <p:spPr>
          <a:xfrm>
            <a:off x="6507270" y="3270253"/>
            <a:ext cx="2435023"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de-DE" dirty="0" smtClean="0">
                <a:solidFill>
                  <a:srgbClr val="000000"/>
                </a:solidFill>
                <a:latin typeface="Trebuchet MS" panose="020B0603020202020204" pitchFamily="34" charset="0"/>
              </a:rPr>
              <a:t>Überwachungsbereich</a:t>
            </a:r>
          </a:p>
        </p:txBody>
      </p:sp>
      <p:sp>
        <p:nvSpPr>
          <p:cNvPr id="17" name="Rectangle 16"/>
          <p:cNvSpPr/>
          <p:nvPr/>
        </p:nvSpPr>
        <p:spPr>
          <a:xfrm>
            <a:off x="6507271" y="4848533"/>
            <a:ext cx="2298526"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de-DE" dirty="0" smtClean="0">
                <a:solidFill>
                  <a:srgbClr val="000000"/>
                </a:solidFill>
                <a:latin typeface="Trebuchet MS" panose="020B0603020202020204" pitchFamily="34" charset="0"/>
              </a:rPr>
              <a:t>Kontaktbereich</a:t>
            </a:r>
          </a:p>
        </p:txBody>
      </p:sp>
      <p:cxnSp>
        <p:nvCxnSpPr>
          <p:cNvPr id="19" name="Straight Arrow Connector 18"/>
          <p:cNvCxnSpPr/>
          <p:nvPr/>
        </p:nvCxnSpPr>
        <p:spPr>
          <a:xfrm rot="5400000">
            <a:off x="6300592" y="1803748"/>
            <a:ext cx="400832"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6171950" y="2323578"/>
            <a:ext cx="660998" cy="288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flipH="1">
            <a:off x="5729364" y="3424575"/>
            <a:ext cx="1560784" cy="7556"/>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6200000" flipH="1">
            <a:off x="5505983" y="5192832"/>
            <a:ext cx="1984581" cy="5469"/>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9809" t="95373" r="80943"/>
          <a:stretch>
            <a:fillRect/>
          </a:stretch>
        </p:blipFill>
        <p:spPr bwMode="auto">
          <a:xfrm>
            <a:off x="2199330" y="6043246"/>
            <a:ext cx="762000" cy="2161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2786050" y="274638"/>
            <a:ext cx="5900750" cy="796908"/>
          </a:xfrm>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dirty="0" smtClean="0"/>
              <a:t>Rechtes Feld</a:t>
            </a:r>
          </a:p>
        </p:txBody>
      </p:sp>
      <p:sp>
        <p:nvSpPr>
          <p:cNvPr id="14" name="Rectangle 13"/>
          <p:cNvSpPr/>
          <p:nvPr/>
        </p:nvSpPr>
        <p:spPr>
          <a:xfrm>
            <a:off x="5482459" y="2651777"/>
            <a:ext cx="2653011"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de-DE" dirty="0" smtClean="0">
                <a:solidFill>
                  <a:srgbClr val="000000"/>
                </a:solidFill>
                <a:latin typeface="Trebuchet MS" panose="020B0603020202020204" pitchFamily="34" charset="0"/>
              </a:rPr>
              <a:t>Bereich für Web-</a:t>
            </a:r>
            <a:r>
              <a:rPr lang="de-DE" dirty="0" err="1" smtClean="0">
                <a:solidFill>
                  <a:srgbClr val="000000"/>
                </a:solidFill>
                <a:latin typeface="Trebuchet MS" panose="020B0603020202020204" pitchFamily="34" charset="0"/>
              </a:rPr>
              <a:t>Plug-in</a:t>
            </a:r>
            <a:endParaRPr lang="de-DE" dirty="0" smtClean="0">
              <a:solidFill>
                <a:srgbClr val="000000"/>
              </a:solidFill>
              <a:latin typeface="Trebuchet MS" panose="020B0603020202020204" pitchFamily="34" charset="0"/>
            </a:endParaRPr>
          </a:p>
        </p:txBody>
      </p:sp>
      <p:cxnSp>
        <p:nvCxnSpPr>
          <p:cNvPr id="15" name="Straight Arrow Connector 14"/>
          <p:cNvCxnSpPr/>
          <p:nvPr/>
        </p:nvCxnSpPr>
        <p:spPr>
          <a:xfrm rot="5400000">
            <a:off x="4149147" y="3027571"/>
            <a:ext cx="2485225" cy="3016"/>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a:off x="4410935" y="5291468"/>
            <a:ext cx="1964530" cy="13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398602" y="4954538"/>
            <a:ext cx="2298526"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de-DE" dirty="0" smtClean="0">
                <a:solidFill>
                  <a:srgbClr val="000000"/>
                </a:solidFill>
                <a:latin typeface="Trebuchet MS" panose="020B0603020202020204" pitchFamily="34" charset="0"/>
              </a:rPr>
              <a:t>Schnellwahlbereich</a:t>
            </a:r>
          </a:p>
        </p:txBody>
      </p:sp>
      <p:sp>
        <p:nvSpPr>
          <p:cNvPr id="22" name="Rectangular Callout 21"/>
          <p:cNvSpPr/>
          <p:nvPr/>
        </p:nvSpPr>
        <p:spPr>
          <a:xfrm>
            <a:off x="5461808" y="6199159"/>
            <a:ext cx="1751553" cy="356993"/>
          </a:xfrm>
          <a:prstGeom prst="wedgeRectCallout">
            <a:avLst>
              <a:gd name="adj1" fmla="val -95568"/>
              <a:gd name="adj2" fmla="val 133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latin typeface="Trebuchet MS" panose="020B0603020202020204" pitchFamily="34" charset="0"/>
              </a:rPr>
              <a:t>Mini-Toolbar</a:t>
            </a:r>
            <a:endParaRPr lang="de-DE" dirty="0">
              <a:latin typeface="Trebuchet MS" panose="020B0603020202020204" pitchFamily="34" charset="0"/>
            </a:endParaRPr>
          </a:p>
        </p:txBody>
      </p:sp>
      <p:pic>
        <p:nvPicPr>
          <p:cNvPr id="17" name="Picture 10"/>
          <p:cNvPicPr>
            <a:picLocks noChangeAspect="1" noChangeArrowheads="1"/>
          </p:cNvPicPr>
          <p:nvPr/>
        </p:nvPicPr>
        <p:blipFill>
          <a:blip r:embed="rId3" cstate="print"/>
          <a:srcRect l="48675" r="-18"/>
          <a:stretch>
            <a:fillRect/>
          </a:stretch>
        </p:blipFill>
        <p:spPr bwMode="auto">
          <a:xfrm>
            <a:off x="883695" y="2100795"/>
            <a:ext cx="3961355" cy="4331755"/>
          </a:xfrm>
          <a:prstGeom prst="rect">
            <a:avLst/>
          </a:prstGeom>
          <a:noFill/>
          <a:ln w="9525">
            <a:noFill/>
            <a:miter lim="800000"/>
            <a:headEnd/>
            <a:tailEnd/>
          </a:ln>
        </p:spPr>
      </p:pic>
      <p:pic>
        <p:nvPicPr>
          <p:cNvPr id="16" name="Picture 10"/>
          <p:cNvPicPr>
            <a:picLocks noChangeAspect="1" noChangeArrowheads="1"/>
          </p:cNvPicPr>
          <p:nvPr/>
        </p:nvPicPr>
        <p:blipFill>
          <a:blip r:embed="rId3" cstate="print"/>
          <a:srcRect l="48675" r="-18" b="4838"/>
          <a:stretch>
            <a:fillRect/>
          </a:stretch>
        </p:blipFill>
        <p:spPr bwMode="auto">
          <a:xfrm>
            <a:off x="883695" y="1160995"/>
            <a:ext cx="3961355" cy="4122205"/>
          </a:xfrm>
          <a:prstGeom prst="rect">
            <a:avLst/>
          </a:prstGeom>
          <a:noFill/>
          <a:ln w="9525">
            <a:noFill/>
            <a:miter lim="800000"/>
            <a:headEnd/>
            <a:tailEnd/>
          </a:ln>
        </p:spPr>
      </p:pic>
      <p:pic>
        <p:nvPicPr>
          <p:cNvPr id="13" name="Picture 5"/>
          <p:cNvPicPr>
            <a:picLocks noChangeAspect="1" noChangeArrowheads="1"/>
          </p:cNvPicPr>
          <p:nvPr/>
        </p:nvPicPr>
        <p:blipFill>
          <a:blip r:embed="rId4" cstate="print"/>
          <a:srcRect b="1256"/>
          <a:stretch>
            <a:fillRect/>
          </a:stretch>
        </p:blipFill>
        <p:spPr bwMode="auto">
          <a:xfrm>
            <a:off x="922102" y="1793190"/>
            <a:ext cx="3828825" cy="2277160"/>
          </a:xfrm>
          <a:prstGeom prst="rect">
            <a:avLst/>
          </a:prstGeom>
          <a:noFill/>
          <a:ln w="9525">
            <a:noFill/>
            <a:round/>
            <a:headEnd/>
            <a:tailEnd/>
          </a:ln>
        </p:spPr>
      </p:pic>
      <p:pic>
        <p:nvPicPr>
          <p:cNvPr id="1026" name="Picture 2" descr="C:\Users\mde\Desktop\nconsole screenshots\calendar-noicons-right_part.png"/>
          <p:cNvPicPr>
            <a:picLocks noChangeAspect="1" noChangeArrowheads="1"/>
          </p:cNvPicPr>
          <p:nvPr/>
        </p:nvPicPr>
        <p:blipFill>
          <a:blip r:embed="rId5" cstate="print"/>
          <a:srcRect t="40297" b="2661"/>
          <a:stretch>
            <a:fillRect/>
          </a:stretch>
        </p:blipFill>
        <p:spPr bwMode="auto">
          <a:xfrm>
            <a:off x="895351" y="4280358"/>
            <a:ext cx="3943350" cy="2000439"/>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1290918" y="274638"/>
            <a:ext cx="7395882" cy="796908"/>
          </a:xfrm>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dirty="0" smtClean="0"/>
              <a:t>Telefonstatus auf Schnellwahltasten</a:t>
            </a:r>
          </a:p>
        </p:txBody>
      </p:sp>
      <p:sp>
        <p:nvSpPr>
          <p:cNvPr id="27" name="Content Placeholder 19"/>
          <p:cNvSpPr>
            <a:spLocks noGrp="1"/>
          </p:cNvSpPr>
          <p:nvPr>
            <p:ph idx="1"/>
          </p:nvPr>
        </p:nvSpPr>
        <p:spPr>
          <a:xfrm>
            <a:off x="5339750" y="1723743"/>
            <a:ext cx="3347050" cy="2821865"/>
          </a:xfrm>
        </p:spPr>
        <p:txBody>
          <a:bodyPr>
            <a:normAutofit fontScale="70000" lnSpcReduction="20000"/>
          </a:bodyPr>
          <a:lstStyle/>
          <a:p>
            <a:r>
              <a:rPr lang="de-DE" sz="2600" dirty="0" smtClean="0"/>
              <a:t>Sie können den Telefon-status auf der Schnellwahl wie im internen Verzeichnis sehen, wenn es sich um einen internen Kontakt handelt.</a:t>
            </a:r>
          </a:p>
          <a:p>
            <a:r>
              <a:rPr lang="de-DE" sz="2600" dirty="0" smtClean="0"/>
              <a:t>Diese Funktion kann in den Einstellungen aktiviert werden (siehe unten).</a:t>
            </a:r>
          </a:p>
        </p:txBody>
      </p:sp>
      <p:pic>
        <p:nvPicPr>
          <p:cNvPr id="23" name="Picture 10"/>
          <p:cNvPicPr>
            <a:picLocks noChangeAspect="1" noChangeArrowheads="1"/>
          </p:cNvPicPr>
          <p:nvPr/>
        </p:nvPicPr>
        <p:blipFill>
          <a:blip r:embed="rId3" cstate="print"/>
          <a:srcRect l="48675" r="-18"/>
          <a:stretch>
            <a:fillRect/>
          </a:stretch>
        </p:blipFill>
        <p:spPr bwMode="auto">
          <a:xfrm>
            <a:off x="883695" y="2100795"/>
            <a:ext cx="3961355" cy="4331755"/>
          </a:xfrm>
          <a:prstGeom prst="rect">
            <a:avLst/>
          </a:prstGeom>
          <a:noFill/>
          <a:ln w="9525">
            <a:noFill/>
            <a:miter lim="800000"/>
            <a:headEnd/>
            <a:tailEnd/>
          </a:ln>
        </p:spPr>
      </p:pic>
      <p:pic>
        <p:nvPicPr>
          <p:cNvPr id="24" name="Picture 10"/>
          <p:cNvPicPr>
            <a:picLocks noChangeAspect="1" noChangeArrowheads="1"/>
          </p:cNvPicPr>
          <p:nvPr/>
        </p:nvPicPr>
        <p:blipFill>
          <a:blip r:embed="rId3" cstate="print"/>
          <a:srcRect l="48675" r="-18" b="4838"/>
          <a:stretch>
            <a:fillRect/>
          </a:stretch>
        </p:blipFill>
        <p:spPr bwMode="auto">
          <a:xfrm>
            <a:off x="883695" y="1160995"/>
            <a:ext cx="3961355" cy="4122205"/>
          </a:xfrm>
          <a:prstGeom prst="rect">
            <a:avLst/>
          </a:prstGeom>
          <a:noFill/>
          <a:ln w="9525">
            <a:noFill/>
            <a:miter lim="800000"/>
            <a:headEnd/>
            <a:tailEnd/>
          </a:ln>
        </p:spPr>
      </p:pic>
      <p:pic>
        <p:nvPicPr>
          <p:cNvPr id="25" name="Picture 5"/>
          <p:cNvPicPr>
            <a:picLocks noChangeAspect="1" noChangeArrowheads="1"/>
          </p:cNvPicPr>
          <p:nvPr/>
        </p:nvPicPr>
        <p:blipFill>
          <a:blip r:embed="rId4" cstate="print"/>
          <a:srcRect b="1256"/>
          <a:stretch>
            <a:fillRect/>
          </a:stretch>
        </p:blipFill>
        <p:spPr bwMode="auto">
          <a:xfrm>
            <a:off x="922102" y="1793190"/>
            <a:ext cx="3828825" cy="2277160"/>
          </a:xfrm>
          <a:prstGeom prst="rect">
            <a:avLst/>
          </a:prstGeom>
          <a:noFill/>
          <a:ln w="9525">
            <a:noFill/>
            <a:round/>
            <a:headEnd/>
            <a:tailEnd/>
          </a:ln>
        </p:spPr>
      </p:pic>
      <p:pic>
        <p:nvPicPr>
          <p:cNvPr id="26" name="Picture 2" descr="C:\Users\mde\Desktop\nconsole screenshots\calendar-noicons-right_part.png"/>
          <p:cNvPicPr>
            <a:picLocks noChangeAspect="1" noChangeArrowheads="1"/>
          </p:cNvPicPr>
          <p:nvPr/>
        </p:nvPicPr>
        <p:blipFill>
          <a:blip r:embed="rId5" cstate="print"/>
          <a:srcRect t="40297" b="2661"/>
          <a:stretch>
            <a:fillRect/>
          </a:stretch>
        </p:blipFill>
        <p:spPr bwMode="auto">
          <a:xfrm>
            <a:off x="895351" y="4280358"/>
            <a:ext cx="3943350" cy="2000439"/>
          </a:xfrm>
          <a:prstGeom prst="rect">
            <a:avLst/>
          </a:prstGeom>
          <a:noFill/>
        </p:spPr>
      </p:pic>
      <p:pic>
        <p:nvPicPr>
          <p:cNvPr id="2051" name="Picture 3" descr="C:\Users\mde\Desktop\nconsole screenshots\calendar-icons_right-part.png"/>
          <p:cNvPicPr>
            <a:picLocks noChangeAspect="1" noChangeArrowheads="1"/>
          </p:cNvPicPr>
          <p:nvPr/>
        </p:nvPicPr>
        <p:blipFill>
          <a:blip r:embed="rId6" cstate="print"/>
          <a:srcRect t="41457" b="2361"/>
          <a:stretch>
            <a:fillRect/>
          </a:stretch>
        </p:blipFill>
        <p:spPr bwMode="auto">
          <a:xfrm>
            <a:off x="897799" y="4272640"/>
            <a:ext cx="3946344" cy="2013859"/>
          </a:xfrm>
          <a:prstGeom prst="rect">
            <a:avLst/>
          </a:prstGeom>
          <a:noFill/>
        </p:spPr>
      </p:pic>
      <p:pic>
        <p:nvPicPr>
          <p:cNvPr id="2052" name="Picture 4" descr="C:\Users\mde\Desktop\nconsole screenshots\SpeedDialsWinBusyInt.png"/>
          <p:cNvPicPr>
            <a:picLocks noChangeAspect="1" noChangeArrowheads="1"/>
          </p:cNvPicPr>
          <p:nvPr/>
        </p:nvPicPr>
        <p:blipFill>
          <a:blip r:embed="rId7" cstate="print"/>
          <a:srcRect/>
          <a:stretch>
            <a:fillRect/>
          </a:stretch>
        </p:blipFill>
        <p:spPr bwMode="auto">
          <a:xfrm>
            <a:off x="5457297" y="4545609"/>
            <a:ext cx="2975504" cy="1317026"/>
          </a:xfrm>
          <a:prstGeom prst="rect">
            <a:avLst/>
          </a:prstGeom>
          <a:noFill/>
        </p:spPr>
      </p:pic>
      <p:sp>
        <p:nvSpPr>
          <p:cNvPr id="29" name="Content Placeholder 19"/>
          <p:cNvSpPr txBox="1">
            <a:spLocks/>
          </p:cNvSpPr>
          <p:nvPr/>
        </p:nvSpPr>
        <p:spPr>
          <a:xfrm>
            <a:off x="5754618" y="5813144"/>
            <a:ext cx="2728983" cy="37598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de-DE" sz="1600" i="1" dirty="0" smtClean="0">
                <a:solidFill>
                  <a:srgbClr val="000000"/>
                </a:solidFill>
                <a:latin typeface="+mn-lt"/>
                <a:cs typeface="+mn-cs"/>
              </a:rPr>
              <a:t>Besetzte Durchwahl</a:t>
            </a:r>
            <a:endParaRPr kumimoji="0" lang="de-DE" sz="1600" b="0" i="1" u="none" strike="noStrike" kern="1200" cap="none" spc="0" normalizeH="0" baseline="0" dirty="0" smtClean="0">
              <a:ln>
                <a:noFill/>
              </a:ln>
              <a:solidFill>
                <a:srgbClr val="000000"/>
              </a:solidFill>
              <a:effectLst/>
              <a:uLnTx/>
              <a:uFillTx/>
              <a:latin typeface="+mn-lt"/>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de-DE" b="0" i="0" u="none" strike="noStrike" kern="1200" cap="none" spc="0" normalizeH="0" baseline="0" dirty="0" smtClean="0">
              <a:ln>
                <a:noFill/>
              </a:ln>
              <a:solidFill>
                <a:srgbClr val="000000"/>
              </a:solidFill>
              <a:effectLst/>
              <a:uLnTx/>
              <a:uFillTx/>
              <a:latin typeface="+mn-lt"/>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2786050" y="274638"/>
            <a:ext cx="5900750" cy="796908"/>
          </a:xfrm>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dirty="0" smtClean="0"/>
              <a:t>Fokus auf Web-Komponente</a:t>
            </a:r>
          </a:p>
        </p:txBody>
      </p:sp>
      <p:sp>
        <p:nvSpPr>
          <p:cNvPr id="20" name="Content Placeholder 19"/>
          <p:cNvSpPr>
            <a:spLocks noGrp="1"/>
          </p:cNvSpPr>
          <p:nvPr>
            <p:ph idx="1"/>
          </p:nvPr>
        </p:nvSpPr>
        <p:spPr>
          <a:xfrm>
            <a:off x="457200" y="5010410"/>
            <a:ext cx="8229600" cy="1204671"/>
          </a:xfrm>
        </p:spPr>
        <p:txBody>
          <a:bodyPr>
            <a:normAutofit fontScale="62500" lnSpcReduction="20000"/>
          </a:bodyPr>
          <a:lstStyle/>
          <a:p>
            <a:r>
              <a:rPr lang="de-DE" dirty="0" smtClean="0"/>
              <a:t>Tastatureingaben können entweder von net.Console oder von der Web-Komponente verarbeitet werden.</a:t>
            </a:r>
          </a:p>
          <a:p>
            <a:r>
              <a:rPr lang="de-DE" dirty="0" smtClean="0"/>
              <a:t>Die Web-Komponente verarbeitet Tastatureingaben, wenn sie fokussiert ist, was durch eine rote Umrandung indiziert wird.</a:t>
            </a:r>
          </a:p>
        </p:txBody>
      </p:sp>
      <p:grpSp>
        <p:nvGrpSpPr>
          <p:cNvPr id="11" name="Group 10"/>
          <p:cNvGrpSpPr/>
          <p:nvPr/>
        </p:nvGrpSpPr>
        <p:grpSpPr>
          <a:xfrm>
            <a:off x="588725" y="1160996"/>
            <a:ext cx="3858015" cy="3824364"/>
            <a:chOff x="839245" y="1160995"/>
            <a:chExt cx="4459266" cy="4851497"/>
          </a:xfrm>
        </p:grpSpPr>
        <p:pic>
          <p:nvPicPr>
            <p:cNvPr id="10" name="Picture 10"/>
            <p:cNvPicPr>
              <a:picLocks noChangeAspect="1" noChangeArrowheads="1"/>
            </p:cNvPicPr>
            <p:nvPr/>
          </p:nvPicPr>
          <p:blipFill>
            <a:blip r:embed="rId3" cstate="print"/>
            <a:srcRect l="48675" r="-280"/>
            <a:stretch>
              <a:fillRect/>
            </a:stretch>
          </p:blipFill>
          <p:spPr bwMode="auto">
            <a:xfrm>
              <a:off x="839245" y="1160995"/>
              <a:ext cx="4459266" cy="4851497"/>
            </a:xfrm>
            <a:prstGeom prst="rect">
              <a:avLst/>
            </a:prstGeom>
            <a:noFill/>
            <a:ln w="9525">
              <a:noFill/>
              <a:miter lim="800000"/>
              <a:headEnd/>
              <a:tailEnd/>
            </a:ln>
          </p:spPr>
        </p:pic>
        <p:pic>
          <p:nvPicPr>
            <p:cNvPr id="13" name="Picture 5"/>
            <p:cNvPicPr>
              <a:picLocks noChangeAspect="1" noChangeArrowheads="1"/>
            </p:cNvPicPr>
            <p:nvPr/>
          </p:nvPicPr>
          <p:blipFill>
            <a:blip r:embed="rId4" cstate="print"/>
            <a:srcRect/>
            <a:stretch>
              <a:fillRect/>
            </a:stretch>
          </p:blipFill>
          <p:spPr bwMode="auto">
            <a:xfrm>
              <a:off x="871302" y="1843990"/>
              <a:ext cx="4288224" cy="2582817"/>
            </a:xfrm>
            <a:prstGeom prst="rect">
              <a:avLst/>
            </a:prstGeom>
            <a:noFill/>
            <a:ln w="9525">
              <a:noFill/>
              <a:round/>
              <a:headEnd/>
              <a:tailEnd/>
            </a:ln>
          </p:spPr>
        </p:pic>
      </p:grpSp>
      <p:grpSp>
        <p:nvGrpSpPr>
          <p:cNvPr id="12" name="Group 11"/>
          <p:cNvGrpSpPr/>
          <p:nvPr/>
        </p:nvGrpSpPr>
        <p:grpSpPr>
          <a:xfrm>
            <a:off x="4749453" y="1163083"/>
            <a:ext cx="3858015" cy="3824364"/>
            <a:chOff x="839245" y="1160995"/>
            <a:chExt cx="4459266" cy="4851497"/>
          </a:xfrm>
        </p:grpSpPr>
        <p:pic>
          <p:nvPicPr>
            <p:cNvPr id="16" name="Picture 10"/>
            <p:cNvPicPr>
              <a:picLocks noChangeAspect="1" noChangeArrowheads="1"/>
            </p:cNvPicPr>
            <p:nvPr/>
          </p:nvPicPr>
          <p:blipFill>
            <a:blip r:embed="rId3" cstate="print"/>
            <a:srcRect l="48675" r="-280"/>
            <a:stretch>
              <a:fillRect/>
            </a:stretch>
          </p:blipFill>
          <p:spPr bwMode="auto">
            <a:xfrm>
              <a:off x="839245" y="1160995"/>
              <a:ext cx="4459266" cy="4851497"/>
            </a:xfrm>
            <a:prstGeom prst="rect">
              <a:avLst/>
            </a:prstGeom>
            <a:noFill/>
            <a:ln w="9525">
              <a:noFill/>
              <a:miter lim="800000"/>
              <a:headEnd/>
              <a:tailEnd/>
            </a:ln>
          </p:spPr>
        </p:pic>
        <p:pic>
          <p:nvPicPr>
            <p:cNvPr id="17" name="Picture 5"/>
            <p:cNvPicPr>
              <a:picLocks noChangeAspect="1" noChangeArrowheads="1"/>
            </p:cNvPicPr>
            <p:nvPr/>
          </p:nvPicPr>
          <p:blipFill>
            <a:blip r:embed="rId4" cstate="print"/>
            <a:srcRect/>
            <a:stretch>
              <a:fillRect/>
            </a:stretch>
          </p:blipFill>
          <p:spPr bwMode="auto">
            <a:xfrm>
              <a:off x="871302" y="1843990"/>
              <a:ext cx="4288224" cy="2582817"/>
            </a:xfrm>
            <a:prstGeom prst="rect">
              <a:avLst/>
            </a:prstGeom>
            <a:noFill/>
            <a:ln w="9525">
              <a:noFill/>
              <a:round/>
              <a:headEnd/>
              <a:tailEnd/>
            </a:ln>
          </p:spPr>
        </p:pic>
      </p:grpSp>
      <p:sp>
        <p:nvSpPr>
          <p:cNvPr id="19" name="Rectangle 18"/>
          <p:cNvSpPr/>
          <p:nvPr/>
        </p:nvSpPr>
        <p:spPr>
          <a:xfrm>
            <a:off x="4776716" y="1562670"/>
            <a:ext cx="3794078" cy="224505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Rectangular Callout 22"/>
          <p:cNvSpPr/>
          <p:nvPr/>
        </p:nvSpPr>
        <p:spPr>
          <a:xfrm>
            <a:off x="6159217" y="2056355"/>
            <a:ext cx="1786582" cy="546779"/>
          </a:xfrm>
          <a:prstGeom prst="wedgeRectCallout">
            <a:avLst>
              <a:gd name="adj1" fmla="val 4551"/>
              <a:gd name="adj2" fmla="val 20327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Fokus auf Web- Komponente</a:t>
            </a:r>
            <a:endParaRPr lang="de-DE" dirty="0"/>
          </a:p>
        </p:txBody>
      </p:sp>
      <p:sp>
        <p:nvSpPr>
          <p:cNvPr id="24" name="Rectangular Callout 23"/>
          <p:cNvSpPr/>
          <p:nvPr/>
        </p:nvSpPr>
        <p:spPr>
          <a:xfrm>
            <a:off x="1635110" y="2897686"/>
            <a:ext cx="1995596" cy="546779"/>
          </a:xfrm>
          <a:prstGeom prst="wedgeRectCallout">
            <a:avLst>
              <a:gd name="adj1" fmla="val 4551"/>
              <a:gd name="adj2" fmla="val 20327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Fokus auf Haupt-anwendung</a:t>
            </a:r>
            <a:endParaRPr lang="de-DE"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Mini-Toolbar</a:t>
            </a:r>
            <a:endParaRPr lang="de-DE" dirty="0"/>
          </a:p>
        </p:txBody>
      </p:sp>
      <p:pic>
        <p:nvPicPr>
          <p:cNvPr id="93186" name="Picture 2"/>
          <p:cNvPicPr>
            <a:picLocks noChangeAspect="1" noChangeArrowheads="1"/>
          </p:cNvPicPr>
          <p:nvPr/>
        </p:nvPicPr>
        <p:blipFill>
          <a:blip r:embed="rId2" cstate="print"/>
          <a:srcRect/>
          <a:stretch>
            <a:fillRect/>
          </a:stretch>
        </p:blipFill>
        <p:spPr bwMode="auto">
          <a:xfrm>
            <a:off x="2829251" y="2890057"/>
            <a:ext cx="3571549" cy="714310"/>
          </a:xfrm>
          <a:prstGeom prst="rect">
            <a:avLst/>
          </a:prstGeom>
          <a:noFill/>
          <a:ln w="9525">
            <a:noFill/>
            <a:miter lim="800000"/>
            <a:headEnd/>
            <a:tailEnd/>
          </a:ln>
        </p:spPr>
      </p:pic>
      <p:sp>
        <p:nvSpPr>
          <p:cNvPr id="5" name="Rectangular Callout 4"/>
          <p:cNvSpPr/>
          <p:nvPr/>
        </p:nvSpPr>
        <p:spPr>
          <a:xfrm>
            <a:off x="1418602" y="1490596"/>
            <a:ext cx="1963425" cy="546779"/>
          </a:xfrm>
          <a:prstGeom prst="wedgeRectCallout">
            <a:avLst>
              <a:gd name="adj1" fmla="val 42157"/>
              <a:gd name="adj2" fmla="val 18724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Dokumentation</a:t>
            </a:r>
            <a:endParaRPr lang="de-DE" dirty="0"/>
          </a:p>
        </p:txBody>
      </p:sp>
      <p:sp>
        <p:nvSpPr>
          <p:cNvPr id="6" name="Rectangular Callout 5"/>
          <p:cNvSpPr/>
          <p:nvPr/>
        </p:nvSpPr>
        <p:spPr>
          <a:xfrm>
            <a:off x="2541407" y="3960311"/>
            <a:ext cx="1732056" cy="524006"/>
          </a:xfrm>
          <a:prstGeom prst="wedgeRectCallout">
            <a:avLst>
              <a:gd name="adj1" fmla="val 30586"/>
              <a:gd name="adj2" fmla="val -13225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Einstellungen</a:t>
            </a:r>
          </a:p>
        </p:txBody>
      </p:sp>
      <p:sp>
        <p:nvSpPr>
          <p:cNvPr id="7" name="Rectangular Callout 6"/>
          <p:cNvSpPr/>
          <p:nvPr/>
        </p:nvSpPr>
        <p:spPr>
          <a:xfrm>
            <a:off x="3921358" y="4701435"/>
            <a:ext cx="1732056" cy="524006"/>
          </a:xfrm>
          <a:prstGeom prst="wedgeRectCallout">
            <a:avLst>
              <a:gd name="adj1" fmla="val 36372"/>
              <a:gd name="adj2" fmla="val -2732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Fehlermeldung absenden</a:t>
            </a:r>
          </a:p>
        </p:txBody>
      </p:sp>
      <p:sp>
        <p:nvSpPr>
          <p:cNvPr id="8" name="Rectangular Callout 7"/>
          <p:cNvSpPr/>
          <p:nvPr/>
        </p:nvSpPr>
        <p:spPr>
          <a:xfrm>
            <a:off x="3541400" y="1368344"/>
            <a:ext cx="2112014" cy="719933"/>
          </a:xfrm>
          <a:prstGeom prst="wedgeRectCallout">
            <a:avLst>
              <a:gd name="adj1" fmla="val 4551"/>
              <a:gd name="adj2" fmla="val 20327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Kontakte synchronisieren</a:t>
            </a:r>
            <a:endParaRPr lang="de-DE" dirty="0"/>
          </a:p>
        </p:txBody>
      </p:sp>
      <p:sp>
        <p:nvSpPr>
          <p:cNvPr id="9" name="Rectangular Callout 8"/>
          <p:cNvSpPr/>
          <p:nvPr/>
        </p:nvSpPr>
        <p:spPr>
          <a:xfrm>
            <a:off x="5787735" y="1352810"/>
            <a:ext cx="2053558" cy="701267"/>
          </a:xfrm>
          <a:prstGeom prst="wedgeRectCallout">
            <a:avLst>
              <a:gd name="adj1" fmla="val -36558"/>
              <a:gd name="adj2" fmla="val 17291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Server-Verbindungsstatus</a:t>
            </a:r>
            <a:endParaRPr lang="de-DE" dirty="0"/>
          </a:p>
        </p:txBody>
      </p:sp>
      <p:sp>
        <p:nvSpPr>
          <p:cNvPr id="12" name="Footer Placeholder 4"/>
          <p:cNvSpPr>
            <a:spLocks noGrp="1"/>
          </p:cNvSpPr>
          <p:nvPr>
            <p:ph type="ftr" sz="quarter" idx="4294967295"/>
          </p:nvPr>
        </p:nvSpPr>
        <p:spPr>
          <a:xfrm>
            <a:off x="3028950" y="6356351"/>
            <a:ext cx="3086100" cy="365125"/>
          </a:xfrm>
          <a:prstGeom prst="rect">
            <a:avLst/>
          </a:prstGeom>
        </p:spPr>
        <p:txBody>
          <a:bodyPr vert="horz" lIns="91440" tIns="45720" rIns="91440" bIns="45720" rtlCol="0" anchor="ctr"/>
          <a:lstStyle>
            <a:lvl1pPr algn="ctr">
              <a:defRPr sz="900">
                <a:solidFill>
                  <a:schemeClr val="tx1"/>
                </a:solidFill>
              </a:defRPr>
            </a:lvl1pPr>
          </a:lstStyle>
          <a:p>
            <a:pPr>
              <a:defRPr/>
            </a:pPr>
            <a:r>
              <a:rPr lang="de-DE" sz="800" dirty="0" smtClean="0">
                <a:latin typeface="+mj-lt"/>
              </a:rPr>
              <a:t>www.escaux.com</a:t>
            </a:r>
            <a:endParaRPr lang="de-DE" sz="800" dirty="0">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
          <p:cNvSpPr>
            <a:spLocks noGrp="1" noChangeArrowheads="1"/>
          </p:cNvSpPr>
          <p:nvPr>
            <p:ph idx="1"/>
          </p:nvPr>
        </p:nvSpPr>
        <p:spPr/>
        <p:txBody>
          <a:bodyPr/>
          <a:lstStyle/>
          <a:p>
            <a:pPr marL="338138" indent="-338138" eaLnBrk="1" hangingPunct="1">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8938" algn="l"/>
                <a:tab pos="7186613" algn="l"/>
                <a:tab pos="7635875" algn="l"/>
                <a:tab pos="8085138" algn="l"/>
                <a:tab pos="8534400" algn="l"/>
                <a:tab pos="8983663" algn="l"/>
              </a:tabLst>
            </a:pPr>
            <a:r>
              <a:rPr lang="de-DE" dirty="0" smtClean="0"/>
              <a:t>Die verschiedenen Kontrollknöpfe sind kontextabhängig.</a:t>
            </a:r>
          </a:p>
          <a:p>
            <a:pPr marL="738188" lvl="1" indent="-280988" eaLnBrk="1" hangingPunct="1">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8938" algn="l"/>
                <a:tab pos="7186613" algn="l"/>
                <a:tab pos="7635875" algn="l"/>
                <a:tab pos="8085138" algn="l"/>
                <a:tab pos="8534400" algn="l"/>
                <a:tab pos="8983663" algn="l"/>
              </a:tabLst>
            </a:pPr>
            <a:r>
              <a:rPr lang="de-DE" sz="1800" dirty="0" smtClean="0"/>
              <a:t>Nur die leuchtenden Knöpfe sind momentan nutzbar.</a:t>
            </a:r>
          </a:p>
        </p:txBody>
      </p:sp>
      <p:sp>
        <p:nvSpPr>
          <p:cNvPr id="10244" name="Rectangle 2"/>
          <p:cNvSpPr>
            <a:spLocks noGrp="1" noChangeArrowheads="1"/>
          </p:cNvSpPr>
          <p:nvPr>
            <p:ph type="title"/>
          </p:nvPr>
        </p:nvSpPr>
        <p:spPr/>
        <p:txBody>
          <a:bodyP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dirty="0" smtClean="0"/>
              <a:t>Kontrollbereich</a:t>
            </a:r>
          </a:p>
        </p:txBody>
      </p:sp>
      <p:pic>
        <p:nvPicPr>
          <p:cNvPr id="10269" name="Picture 29"/>
          <p:cNvPicPr>
            <a:picLocks noChangeAspect="1" noChangeArrowheads="1"/>
          </p:cNvPicPr>
          <p:nvPr/>
        </p:nvPicPr>
        <p:blipFill>
          <a:blip r:embed="rId3" cstate="print"/>
          <a:srcRect/>
          <a:stretch>
            <a:fillRect/>
          </a:stretch>
        </p:blipFill>
        <p:spPr bwMode="auto">
          <a:xfrm>
            <a:off x="177255" y="4019930"/>
            <a:ext cx="8757867" cy="783921"/>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8" name="Rectangular Callout 47"/>
          <p:cNvSpPr/>
          <p:nvPr/>
        </p:nvSpPr>
        <p:spPr>
          <a:xfrm>
            <a:off x="187891" y="5229738"/>
            <a:ext cx="1277654" cy="826718"/>
          </a:xfrm>
          <a:prstGeom prst="wedgeRectCallout">
            <a:avLst>
              <a:gd name="adj1" fmla="val -22500"/>
              <a:gd name="adj2" fmla="val -965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t>Annehmen</a:t>
            </a:r>
            <a:endParaRPr lang="de-DE" dirty="0"/>
          </a:p>
        </p:txBody>
      </p:sp>
      <p:sp>
        <p:nvSpPr>
          <p:cNvPr id="49" name="Rectangular Callout 48"/>
          <p:cNvSpPr/>
          <p:nvPr/>
        </p:nvSpPr>
        <p:spPr>
          <a:xfrm>
            <a:off x="853859" y="2789251"/>
            <a:ext cx="1127342" cy="826718"/>
          </a:xfrm>
          <a:prstGeom prst="wedgeRectCallout">
            <a:avLst>
              <a:gd name="adj1" fmla="val -21389"/>
              <a:gd name="adj2" fmla="val 9128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t>Auflegen</a:t>
            </a:r>
            <a:endParaRPr lang="de-DE" dirty="0"/>
          </a:p>
        </p:txBody>
      </p:sp>
      <p:sp>
        <p:nvSpPr>
          <p:cNvPr id="50" name="Rectangular Callout 49"/>
          <p:cNvSpPr/>
          <p:nvPr/>
        </p:nvSpPr>
        <p:spPr>
          <a:xfrm>
            <a:off x="2200408" y="2791338"/>
            <a:ext cx="1248426" cy="826718"/>
          </a:xfrm>
          <a:prstGeom prst="wedgeRectCallout">
            <a:avLst>
              <a:gd name="adj1" fmla="val -21389"/>
              <a:gd name="adj2" fmla="val 9128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t>Ver-mitteln</a:t>
            </a:r>
            <a:endParaRPr lang="de-DE" dirty="0"/>
          </a:p>
        </p:txBody>
      </p:sp>
      <p:sp>
        <p:nvSpPr>
          <p:cNvPr id="51" name="Rectangular Callout 50"/>
          <p:cNvSpPr/>
          <p:nvPr/>
        </p:nvSpPr>
        <p:spPr>
          <a:xfrm>
            <a:off x="3516069" y="2793426"/>
            <a:ext cx="1254690" cy="826718"/>
          </a:xfrm>
          <a:prstGeom prst="wedgeRectCallout">
            <a:avLst>
              <a:gd name="adj1" fmla="val -21389"/>
              <a:gd name="adj2" fmla="val 9128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t>Gezieltes </a:t>
            </a:r>
          </a:p>
          <a:p>
            <a:pPr algn="ctr"/>
            <a:r>
              <a:rPr lang="de-DE" dirty="0" smtClean="0"/>
              <a:t>Parken</a:t>
            </a:r>
            <a:endParaRPr lang="de-DE" dirty="0"/>
          </a:p>
        </p:txBody>
      </p:sp>
      <p:sp>
        <p:nvSpPr>
          <p:cNvPr id="52" name="Rectangular Callout 51"/>
          <p:cNvSpPr/>
          <p:nvPr/>
        </p:nvSpPr>
        <p:spPr>
          <a:xfrm>
            <a:off x="4830872" y="2795513"/>
            <a:ext cx="1286005" cy="826718"/>
          </a:xfrm>
          <a:prstGeom prst="wedgeRectCallout">
            <a:avLst>
              <a:gd name="adj1" fmla="val -21389"/>
              <a:gd name="adj2" fmla="val 9128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t>Anklopf-Vermitteln</a:t>
            </a:r>
            <a:endParaRPr lang="de-DE" dirty="0"/>
          </a:p>
        </p:txBody>
      </p:sp>
      <p:sp>
        <p:nvSpPr>
          <p:cNvPr id="53" name="Rectangular Callout 52"/>
          <p:cNvSpPr/>
          <p:nvPr/>
        </p:nvSpPr>
        <p:spPr>
          <a:xfrm>
            <a:off x="6336084" y="2797600"/>
            <a:ext cx="1127342" cy="826718"/>
          </a:xfrm>
          <a:prstGeom prst="wedgeRectCallout">
            <a:avLst>
              <a:gd name="adj1" fmla="val -21389"/>
              <a:gd name="adj2" fmla="val 9128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t>Pause</a:t>
            </a:r>
            <a:endParaRPr lang="de-DE" dirty="0"/>
          </a:p>
        </p:txBody>
      </p:sp>
      <p:sp>
        <p:nvSpPr>
          <p:cNvPr id="54" name="Rectangular Callout 53"/>
          <p:cNvSpPr/>
          <p:nvPr/>
        </p:nvSpPr>
        <p:spPr>
          <a:xfrm>
            <a:off x="7778665" y="2787161"/>
            <a:ext cx="1127342" cy="826718"/>
          </a:xfrm>
          <a:prstGeom prst="wedgeRectCallout">
            <a:avLst>
              <a:gd name="adj1" fmla="val 4167"/>
              <a:gd name="adj2" fmla="val 9280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t>Persönl.</a:t>
            </a:r>
          </a:p>
          <a:p>
            <a:pPr algn="ctr"/>
            <a:r>
              <a:rPr lang="de-DE" dirty="0" smtClean="0"/>
              <a:t>Warte-schleife</a:t>
            </a:r>
            <a:endParaRPr lang="de-DE" dirty="0"/>
          </a:p>
        </p:txBody>
      </p:sp>
      <p:sp>
        <p:nvSpPr>
          <p:cNvPr id="55" name="Rectangular Callout 54"/>
          <p:cNvSpPr/>
          <p:nvPr/>
        </p:nvSpPr>
        <p:spPr>
          <a:xfrm>
            <a:off x="1630472" y="5231825"/>
            <a:ext cx="1127342" cy="826718"/>
          </a:xfrm>
          <a:prstGeom prst="wedgeRectCallout">
            <a:avLst>
              <a:gd name="adj1" fmla="val -22500"/>
              <a:gd name="adj2" fmla="val -965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t>Halten</a:t>
            </a:r>
            <a:endParaRPr lang="de-DE" dirty="0"/>
          </a:p>
        </p:txBody>
      </p:sp>
      <p:sp>
        <p:nvSpPr>
          <p:cNvPr id="56" name="Rectangular Callout 55"/>
          <p:cNvSpPr/>
          <p:nvPr/>
        </p:nvSpPr>
        <p:spPr>
          <a:xfrm>
            <a:off x="2972844" y="5221386"/>
            <a:ext cx="1127342" cy="826718"/>
          </a:xfrm>
          <a:prstGeom prst="wedgeRectCallout">
            <a:avLst>
              <a:gd name="adj1" fmla="val -22500"/>
              <a:gd name="adj2" fmla="val -965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t>Parken</a:t>
            </a:r>
            <a:endParaRPr lang="de-DE" dirty="0"/>
          </a:p>
        </p:txBody>
      </p:sp>
      <p:sp>
        <p:nvSpPr>
          <p:cNvPr id="57" name="Rectangular Callout 56"/>
          <p:cNvSpPr/>
          <p:nvPr/>
        </p:nvSpPr>
        <p:spPr>
          <a:xfrm>
            <a:off x="4265112" y="5223473"/>
            <a:ext cx="1206785" cy="826718"/>
          </a:xfrm>
          <a:prstGeom prst="wedgeRectCallout">
            <a:avLst>
              <a:gd name="adj1" fmla="val -22500"/>
              <a:gd name="adj2" fmla="val -965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t>Verketten</a:t>
            </a:r>
            <a:endParaRPr lang="de-DE" dirty="0"/>
          </a:p>
        </p:txBody>
      </p:sp>
      <p:sp>
        <p:nvSpPr>
          <p:cNvPr id="58" name="Rectangular Callout 57"/>
          <p:cNvSpPr/>
          <p:nvPr/>
        </p:nvSpPr>
        <p:spPr>
          <a:xfrm>
            <a:off x="5720220" y="5225560"/>
            <a:ext cx="1221288" cy="826718"/>
          </a:xfrm>
          <a:prstGeom prst="wedgeRectCallout">
            <a:avLst>
              <a:gd name="adj1" fmla="val -22500"/>
              <a:gd name="adj2" fmla="val -965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t>Ausloggen</a:t>
            </a:r>
            <a:endParaRPr lang="de-DE" dirty="0"/>
          </a:p>
        </p:txBody>
      </p:sp>
      <p:sp>
        <p:nvSpPr>
          <p:cNvPr id="59" name="Rectangular Callout 58"/>
          <p:cNvSpPr/>
          <p:nvPr/>
        </p:nvSpPr>
        <p:spPr>
          <a:xfrm>
            <a:off x="7250483" y="5227647"/>
            <a:ext cx="1127342" cy="826718"/>
          </a:xfrm>
          <a:prstGeom prst="wedgeRectCallout">
            <a:avLst>
              <a:gd name="adj1" fmla="val -22500"/>
              <a:gd name="adj2" fmla="val -965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t>Allgem.</a:t>
            </a:r>
          </a:p>
          <a:p>
            <a:pPr algn="ctr"/>
            <a:r>
              <a:rPr lang="de-DE" dirty="0" smtClean="0"/>
              <a:t>Warte-schleife</a:t>
            </a:r>
            <a:endParaRPr lang="de-DE" dirty="0"/>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3219" y="4019930"/>
            <a:ext cx="3222788" cy="7839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
          <p:cNvSpPr>
            <a:spLocks noGrp="1" noChangeArrowheads="1"/>
          </p:cNvSpPr>
          <p:nvPr>
            <p:ph idx="1"/>
          </p:nvPr>
        </p:nvSpPr>
        <p:spPr/>
        <p:txBody>
          <a:bodyPr/>
          <a:lstStyle/>
          <a:p>
            <a:pPr marL="338138" indent="-338138" eaLnBrk="1" hangingPunct="1">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8938" algn="l"/>
                <a:tab pos="7186613" algn="l"/>
                <a:tab pos="7635875" algn="l"/>
                <a:tab pos="8085138" algn="l"/>
                <a:tab pos="8534400" algn="l"/>
                <a:tab pos="8983663" algn="l"/>
              </a:tabLst>
            </a:pPr>
            <a:r>
              <a:rPr lang="de-DE" dirty="0" smtClean="0"/>
              <a:t>Die Farbe der </a:t>
            </a:r>
            <a:r>
              <a:rPr lang="de-DE" dirty="0"/>
              <a:t>W</a:t>
            </a:r>
            <a:r>
              <a:rPr lang="de-DE" dirty="0" smtClean="0"/>
              <a:t>arteschlange ändert sich mit der Anzahl der</a:t>
            </a:r>
            <a:br>
              <a:rPr lang="de-DE" dirty="0" smtClean="0"/>
            </a:br>
            <a:r>
              <a:rPr lang="de-DE" dirty="0" smtClean="0"/>
              <a:t>wartenden Anrufe.</a:t>
            </a:r>
            <a:endParaRPr lang="de-DE" sz="1800" dirty="0" smtClean="0"/>
          </a:p>
        </p:txBody>
      </p:sp>
      <p:sp>
        <p:nvSpPr>
          <p:cNvPr id="10244" name="Rectangle 2"/>
          <p:cNvSpPr>
            <a:spLocks noGrp="1" noChangeArrowheads="1"/>
          </p:cNvSpPr>
          <p:nvPr>
            <p:ph type="title"/>
          </p:nvPr>
        </p:nvSpPr>
        <p:spPr/>
        <p:txBody>
          <a:bodyP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dirty="0" smtClean="0"/>
              <a:t>Kontrollbereich</a:t>
            </a:r>
          </a:p>
        </p:txBody>
      </p:sp>
      <p:sp>
        <p:nvSpPr>
          <p:cNvPr id="23" name="TextBox 22"/>
          <p:cNvSpPr txBox="1"/>
          <p:nvPr/>
        </p:nvSpPr>
        <p:spPr>
          <a:xfrm>
            <a:off x="5016185" y="2271282"/>
            <a:ext cx="1053558" cy="349968"/>
          </a:xfrm>
          <a:prstGeom prst="rect">
            <a:avLst/>
          </a:prstGeom>
          <a:noFill/>
        </p:spPr>
        <p:txBody>
          <a:bodyPr wrap="none" rtlCol="0">
            <a:spAutoFit/>
          </a:bodyPr>
          <a:lstStyle/>
          <a:p>
            <a:r>
              <a:rPr lang="de-DE" dirty="0" smtClean="0">
                <a:solidFill>
                  <a:srgbClr val="000000"/>
                </a:solidFill>
                <a:latin typeface="+mj-lt"/>
              </a:rPr>
              <a:t>0 Anrufe</a:t>
            </a:r>
            <a:endParaRPr lang="de-DE" dirty="0">
              <a:solidFill>
                <a:srgbClr val="000000"/>
              </a:solidFill>
              <a:latin typeface="+mj-lt"/>
            </a:endParaRPr>
          </a:p>
        </p:txBody>
      </p:sp>
      <p:sp>
        <p:nvSpPr>
          <p:cNvPr id="24" name="TextBox 23"/>
          <p:cNvSpPr txBox="1"/>
          <p:nvPr/>
        </p:nvSpPr>
        <p:spPr>
          <a:xfrm>
            <a:off x="4294037" y="3400712"/>
            <a:ext cx="1781321" cy="349968"/>
          </a:xfrm>
          <a:prstGeom prst="rect">
            <a:avLst/>
          </a:prstGeom>
          <a:noFill/>
        </p:spPr>
        <p:txBody>
          <a:bodyPr wrap="none" rtlCol="0">
            <a:spAutoFit/>
          </a:bodyPr>
          <a:lstStyle/>
          <a:p>
            <a:r>
              <a:rPr lang="de-DE" dirty="0" smtClean="0">
                <a:solidFill>
                  <a:srgbClr val="000000"/>
                </a:solidFill>
                <a:latin typeface="+mj-lt"/>
              </a:rPr>
              <a:t>1 oder 2 Anrufe</a:t>
            </a:r>
            <a:endParaRPr lang="de-DE" dirty="0">
              <a:solidFill>
                <a:srgbClr val="000000"/>
              </a:solidFill>
              <a:latin typeface="+mj-lt"/>
            </a:endParaRPr>
          </a:p>
        </p:txBody>
      </p:sp>
      <p:sp>
        <p:nvSpPr>
          <p:cNvPr id="26" name="TextBox 25"/>
          <p:cNvSpPr txBox="1"/>
          <p:nvPr/>
        </p:nvSpPr>
        <p:spPr>
          <a:xfrm>
            <a:off x="4288422" y="4379830"/>
            <a:ext cx="1781321" cy="349968"/>
          </a:xfrm>
          <a:prstGeom prst="rect">
            <a:avLst/>
          </a:prstGeom>
          <a:noFill/>
        </p:spPr>
        <p:txBody>
          <a:bodyPr wrap="none" rtlCol="0">
            <a:spAutoFit/>
          </a:bodyPr>
          <a:lstStyle/>
          <a:p>
            <a:r>
              <a:rPr lang="de-DE" dirty="0" smtClean="0">
                <a:solidFill>
                  <a:srgbClr val="000000"/>
                </a:solidFill>
                <a:latin typeface="+mj-lt"/>
              </a:rPr>
              <a:t>3 oder 4 Anrufe</a:t>
            </a:r>
            <a:endParaRPr lang="de-DE" dirty="0">
              <a:solidFill>
                <a:srgbClr val="000000"/>
              </a:solidFill>
              <a:latin typeface="+mj-lt"/>
            </a:endParaRPr>
          </a:p>
        </p:txBody>
      </p:sp>
      <p:sp>
        <p:nvSpPr>
          <p:cNvPr id="27" name="TextBox 26"/>
          <p:cNvSpPr txBox="1"/>
          <p:nvPr/>
        </p:nvSpPr>
        <p:spPr>
          <a:xfrm>
            <a:off x="3874847" y="5492559"/>
            <a:ext cx="2194896" cy="349968"/>
          </a:xfrm>
          <a:prstGeom prst="rect">
            <a:avLst/>
          </a:prstGeom>
          <a:noFill/>
        </p:spPr>
        <p:txBody>
          <a:bodyPr wrap="none" rtlCol="0">
            <a:spAutoFit/>
          </a:bodyPr>
          <a:lstStyle/>
          <a:p>
            <a:r>
              <a:rPr lang="de-DE" dirty="0" smtClean="0">
                <a:solidFill>
                  <a:srgbClr val="000000"/>
                </a:solidFill>
                <a:latin typeface="+mj-lt"/>
              </a:rPr>
              <a:t>5 oder mehr Anrufe</a:t>
            </a:r>
            <a:endParaRPr lang="de-DE" dirty="0">
              <a:solidFill>
                <a:srgbClr val="000000"/>
              </a:solidFill>
              <a:latin typeface="+mj-lt"/>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2282" y="1982354"/>
            <a:ext cx="2201971" cy="9278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6162283" y="3026476"/>
            <a:ext cx="2201971" cy="941632"/>
            <a:chOff x="5476483" y="3022405"/>
            <a:chExt cx="2201971" cy="941632"/>
          </a:xfrm>
        </p:grpSpPr>
        <p:pic>
          <p:nvPicPr>
            <p:cNvPr id="1028" name="Picture 4"/>
            <p:cNvPicPr>
              <a:picLocks noChangeAspect="1" noChangeArrowheads="1"/>
            </p:cNvPicPr>
            <p:nvPr/>
          </p:nvPicPr>
          <p:blipFill>
            <a:blip r:embed="rId4" cstate="print"/>
            <a:srcRect/>
            <a:stretch>
              <a:fillRect/>
            </a:stretch>
          </p:blipFill>
          <p:spPr bwMode="auto">
            <a:xfrm>
              <a:off x="5476483" y="3022405"/>
              <a:ext cx="2201971" cy="941632"/>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9144" y="3035892"/>
              <a:ext cx="1991595" cy="9146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6149757" y="4141666"/>
            <a:ext cx="2201971" cy="912659"/>
            <a:chOff x="5463957" y="4137595"/>
            <a:chExt cx="2201971" cy="912659"/>
          </a:xfrm>
        </p:grpSpPr>
        <p:pic>
          <p:nvPicPr>
            <p:cNvPr id="1029" name="Picture 5"/>
            <p:cNvPicPr>
              <a:picLocks noChangeAspect="1" noChangeArrowheads="1"/>
            </p:cNvPicPr>
            <p:nvPr/>
          </p:nvPicPr>
          <p:blipFill>
            <a:blip r:embed="rId6" cstate="print"/>
            <a:srcRect/>
            <a:stretch>
              <a:fillRect/>
            </a:stretch>
          </p:blipFill>
          <p:spPr bwMode="auto">
            <a:xfrm>
              <a:off x="5463957" y="4137595"/>
              <a:ext cx="2201971" cy="912659"/>
            </a:xfrm>
            <a:prstGeom prst="rect">
              <a:avLst/>
            </a:prstGeom>
            <a:noFill/>
            <a:ln w="9525">
              <a:noFill/>
              <a:miter lim="800000"/>
              <a:headEnd/>
              <a:tailEnd/>
            </a:ln>
          </p:spPr>
        </p:pic>
        <p:pic>
          <p:nvPicPr>
            <p:cNvPr id="410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69144" y="4163752"/>
              <a:ext cx="1881523" cy="8605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6149757" y="5227882"/>
            <a:ext cx="2201971" cy="941632"/>
            <a:chOff x="5463957" y="5223811"/>
            <a:chExt cx="2201971" cy="941632"/>
          </a:xfrm>
        </p:grpSpPr>
        <p:pic>
          <p:nvPicPr>
            <p:cNvPr id="1030" name="Picture 6"/>
            <p:cNvPicPr>
              <a:picLocks noChangeAspect="1" noChangeArrowheads="1"/>
            </p:cNvPicPr>
            <p:nvPr/>
          </p:nvPicPr>
          <p:blipFill>
            <a:blip r:embed="rId8" cstate="print"/>
            <a:srcRect/>
            <a:stretch>
              <a:fillRect/>
            </a:stretch>
          </p:blipFill>
          <p:spPr bwMode="auto">
            <a:xfrm>
              <a:off x="5463957" y="5223811"/>
              <a:ext cx="2201971" cy="941632"/>
            </a:xfrm>
            <a:prstGeom prst="rect">
              <a:avLst/>
            </a:prstGeom>
            <a:noFill/>
            <a:ln w="9525">
              <a:noFill/>
              <a:miter lim="800000"/>
              <a:headEnd/>
              <a:tailEnd/>
            </a:ln>
          </p:spPr>
        </p:pic>
        <p:pic>
          <p:nvPicPr>
            <p:cNvPr id="4102"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69143" y="5266954"/>
              <a:ext cx="1991596" cy="8659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
          <p:cNvSpPr>
            <a:spLocks noGrp="1" noChangeArrowheads="1"/>
          </p:cNvSpPr>
          <p:nvPr>
            <p:ph type="title"/>
          </p:nvPr>
        </p:nvSpPr>
        <p:spPr>
          <a:xfrm>
            <a:off x="2786050" y="274638"/>
            <a:ext cx="5900750" cy="796908"/>
          </a:xfrm>
        </p:spPr>
        <p:txBody>
          <a:bodyPr>
            <a:normAutofit/>
          </a:bodyPr>
          <a:lstStyle/>
          <a:p>
            <a:pPr eaLnBrk="1" hangingPunct="1"/>
            <a:r>
              <a:rPr lang="de-DE" noProof="0" dirty="0" smtClean="0">
                <a:solidFill>
                  <a:schemeClr val="bg1"/>
                </a:solidFill>
              </a:rPr>
              <a:t>Inhalt</a:t>
            </a:r>
          </a:p>
        </p:txBody>
      </p:sp>
      <p:sp>
        <p:nvSpPr>
          <p:cNvPr id="4100" name="Rectangle 2"/>
          <p:cNvSpPr>
            <a:spLocks noGrp="1" noChangeArrowheads="1"/>
          </p:cNvSpPr>
          <p:nvPr>
            <p:ph idx="1"/>
          </p:nvPr>
        </p:nvSpPr>
        <p:spPr>
          <a:solidFill>
            <a:srgbClr val="FFFFFF"/>
          </a:solidFill>
        </p:spPr>
        <p:txBody>
          <a:bodyPr lIns="90000" tIns="46800" rIns="90000" bIns="46800">
            <a:normAutofit fontScale="92500" lnSpcReduction="20000"/>
          </a:bodyPr>
          <a:lstStyle/>
          <a:p>
            <a:r>
              <a:rPr lang="de-DE" sz="2200" noProof="0" dirty="0" smtClean="0"/>
              <a:t>Starten, </a:t>
            </a:r>
            <a:r>
              <a:rPr lang="de-DE" sz="2200" noProof="0" dirty="0" smtClean="0"/>
              <a:t>Einloggen, Ausloggen</a:t>
            </a:r>
            <a:endParaRPr lang="de-DE" sz="2200" noProof="0" dirty="0" smtClean="0"/>
          </a:p>
          <a:p>
            <a:r>
              <a:rPr lang="de-DE" sz="2200" noProof="0" dirty="0" smtClean="0"/>
              <a:t>Aufbau der Anwendung</a:t>
            </a:r>
          </a:p>
          <a:p>
            <a:pPr eaLnBrk="1" hangingPunct="1"/>
            <a:r>
              <a:rPr lang="de-DE" sz="2200" noProof="0" dirty="0" smtClean="0"/>
              <a:t>Schritt für Schritt</a:t>
            </a:r>
          </a:p>
          <a:p>
            <a:pPr lvl="1" eaLnBrk="1" hangingPunct="1"/>
            <a:r>
              <a:rPr lang="de-DE" sz="1800" noProof="0" dirty="0" smtClean="0"/>
              <a:t>Anruf annehmen</a:t>
            </a:r>
          </a:p>
          <a:p>
            <a:pPr lvl="1" eaLnBrk="1" hangingPunct="1"/>
            <a:r>
              <a:rPr lang="de-DE" sz="1800" noProof="0" dirty="0" smtClean="0"/>
              <a:t>Anruf beenden</a:t>
            </a:r>
          </a:p>
          <a:p>
            <a:pPr lvl="1" eaLnBrk="1" hangingPunct="1"/>
            <a:r>
              <a:rPr lang="de-DE" sz="1800" noProof="0" dirty="0" smtClean="0"/>
              <a:t>Anrufen</a:t>
            </a:r>
          </a:p>
          <a:p>
            <a:pPr lvl="1"/>
            <a:r>
              <a:rPr lang="de-DE" sz="1800" noProof="0" dirty="0" smtClean="0"/>
              <a:t>Vermittlung mit Rücksprache</a:t>
            </a:r>
          </a:p>
          <a:p>
            <a:pPr lvl="1"/>
            <a:r>
              <a:rPr lang="de-DE" sz="1800" noProof="0" dirty="0" smtClean="0"/>
              <a:t>Vermittlung ohne Rücksprache</a:t>
            </a:r>
          </a:p>
          <a:p>
            <a:pPr lvl="1" eaLnBrk="1" hangingPunct="1"/>
            <a:r>
              <a:rPr lang="de-DE" sz="1800" noProof="0" dirty="0" smtClean="0"/>
              <a:t>Anrufe parken</a:t>
            </a:r>
          </a:p>
          <a:p>
            <a:r>
              <a:rPr lang="de-DE" sz="2400" noProof="0" dirty="0" smtClean="0"/>
              <a:t>Erweiterte Funktionen (X900)</a:t>
            </a:r>
            <a:endParaRPr lang="de-DE" sz="2200" noProof="0" dirty="0" smtClean="0"/>
          </a:p>
          <a:p>
            <a:r>
              <a:rPr lang="de-DE" sz="2200" noProof="0" dirty="0" smtClean="0"/>
              <a:t>Anpassen der Anwendung</a:t>
            </a:r>
          </a:p>
          <a:p>
            <a:pPr lvl="1"/>
            <a:r>
              <a:rPr lang="de-DE" sz="1800" noProof="0" dirty="0" smtClean="0"/>
              <a:t>Allgemeine Einstellungen</a:t>
            </a:r>
          </a:p>
          <a:p>
            <a:pPr lvl="1"/>
            <a:r>
              <a:rPr lang="de-DE" sz="1800" noProof="0" dirty="0" smtClean="0"/>
              <a:t>Tastaturkürzel</a:t>
            </a:r>
          </a:p>
          <a:p>
            <a:pPr lvl="1"/>
            <a:r>
              <a:rPr lang="de-DE" sz="1800" noProof="0" dirty="0" smtClean="0"/>
              <a:t>Schnellwahltasten</a:t>
            </a:r>
          </a:p>
          <a:p>
            <a:pPr lvl="1"/>
            <a:r>
              <a:rPr lang="de-DE" sz="1800" noProof="0" dirty="0" smtClean="0"/>
              <a:t>Schriftgröße</a:t>
            </a:r>
          </a:p>
          <a:p>
            <a:pPr lvl="1"/>
            <a:r>
              <a:rPr lang="de-DE" sz="1800" noProof="0" dirty="0" smtClean="0"/>
              <a:t>Verzeichnis</a:t>
            </a:r>
          </a:p>
          <a:p>
            <a:pPr lvl="1"/>
            <a:r>
              <a:rPr lang="de-DE" sz="1800" noProof="0" dirty="0" smtClean="0"/>
              <a:t>Anrufbeantworter</a:t>
            </a:r>
          </a:p>
          <a:p>
            <a:pPr lvl="1"/>
            <a:endParaRPr lang="de-DE" sz="1800" noProof="0"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9" name="Picture 3"/>
          <p:cNvPicPr>
            <a:picLocks noChangeAspect="1" noChangeArrowheads="1"/>
          </p:cNvPicPr>
          <p:nvPr/>
        </p:nvPicPr>
        <p:blipFill>
          <a:blip r:embed="rId3" cstate="print"/>
          <a:srcRect/>
          <a:stretch>
            <a:fillRect/>
          </a:stretch>
        </p:blipFill>
        <p:spPr bwMode="auto">
          <a:xfrm>
            <a:off x="1155189" y="3058820"/>
            <a:ext cx="6657975" cy="1143000"/>
          </a:xfrm>
          <a:prstGeom prst="rect">
            <a:avLst/>
          </a:prstGeom>
          <a:noFill/>
          <a:ln w="9525">
            <a:solidFill>
              <a:schemeClr val="bg1">
                <a:lumMod val="85000"/>
              </a:schemeClr>
            </a:solidFill>
            <a:miter lim="800000"/>
            <a:headEnd/>
            <a:tailEnd/>
          </a:ln>
          <a:effectLst>
            <a:outerShdw blurRad="50800" dist="38100" dir="2700000" algn="tl" rotWithShape="0">
              <a:prstClr val="black">
                <a:alpha val="40000"/>
              </a:prstClr>
            </a:outerShdw>
          </a:effectLst>
        </p:spPr>
      </p:pic>
      <p:sp>
        <p:nvSpPr>
          <p:cNvPr id="10244" name="Rectangle 2"/>
          <p:cNvSpPr>
            <a:spLocks noGrp="1" noChangeArrowheads="1"/>
          </p:cNvSpPr>
          <p:nvPr>
            <p:ph type="title"/>
          </p:nvPr>
        </p:nvSpPr>
        <p:spPr/>
        <p:txBody>
          <a:bodyP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dirty="0" smtClean="0"/>
              <a:t>Leitungsstatusbereich</a:t>
            </a:r>
          </a:p>
        </p:txBody>
      </p:sp>
      <p:sp>
        <p:nvSpPr>
          <p:cNvPr id="47" name="Rectangular Callout 46"/>
          <p:cNvSpPr/>
          <p:nvPr/>
        </p:nvSpPr>
        <p:spPr>
          <a:xfrm>
            <a:off x="482706" y="1478975"/>
            <a:ext cx="1503124" cy="826718"/>
          </a:xfrm>
          <a:prstGeom prst="wedgeRectCallout">
            <a:avLst>
              <a:gd name="adj1" fmla="val -2658"/>
              <a:gd name="adj2" fmla="val 144516"/>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t>Status Leitung 1</a:t>
            </a:r>
            <a:endParaRPr lang="de-DE" dirty="0"/>
          </a:p>
        </p:txBody>
      </p:sp>
      <p:sp>
        <p:nvSpPr>
          <p:cNvPr id="48" name="Rectangular Callout 47"/>
          <p:cNvSpPr/>
          <p:nvPr/>
        </p:nvSpPr>
        <p:spPr>
          <a:xfrm>
            <a:off x="2442582" y="1481063"/>
            <a:ext cx="1683104" cy="826718"/>
          </a:xfrm>
          <a:prstGeom prst="wedgeRectCallout">
            <a:avLst>
              <a:gd name="adj1" fmla="val -39048"/>
              <a:gd name="adj2" fmla="val 14208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t>Rufnummer und Name des Anrufers</a:t>
            </a:r>
            <a:endParaRPr lang="de-DE" dirty="0"/>
          </a:p>
        </p:txBody>
      </p:sp>
      <p:sp>
        <p:nvSpPr>
          <p:cNvPr id="50" name="Rectangular Callout 49"/>
          <p:cNvSpPr/>
          <p:nvPr/>
        </p:nvSpPr>
        <p:spPr>
          <a:xfrm>
            <a:off x="4416309" y="1483151"/>
            <a:ext cx="1460056" cy="826718"/>
          </a:xfrm>
          <a:prstGeom prst="wedgeRectCallout">
            <a:avLst>
              <a:gd name="adj1" fmla="val -132371"/>
              <a:gd name="adj2" fmla="val 18272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t>Letzter angerufener Service</a:t>
            </a:r>
            <a:endParaRPr lang="de-DE" dirty="0"/>
          </a:p>
        </p:txBody>
      </p:sp>
      <p:sp>
        <p:nvSpPr>
          <p:cNvPr id="51" name="Rectangular Callout 50"/>
          <p:cNvSpPr/>
          <p:nvPr/>
        </p:nvSpPr>
        <p:spPr>
          <a:xfrm>
            <a:off x="7158483" y="1472713"/>
            <a:ext cx="1503124" cy="826718"/>
          </a:xfrm>
          <a:prstGeom prst="wedgeRectCallout">
            <a:avLst>
              <a:gd name="adj1" fmla="val -88334"/>
              <a:gd name="adj2" fmla="val 15340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t>Historie Leitung 1</a:t>
            </a:r>
            <a:endParaRPr lang="de-DE" dirty="0"/>
          </a:p>
        </p:txBody>
      </p:sp>
      <p:sp>
        <p:nvSpPr>
          <p:cNvPr id="52" name="Rectangular Callout 51"/>
          <p:cNvSpPr/>
          <p:nvPr/>
        </p:nvSpPr>
        <p:spPr>
          <a:xfrm>
            <a:off x="670449" y="4950773"/>
            <a:ext cx="1503124" cy="826718"/>
          </a:xfrm>
          <a:prstGeom prst="wedgeRectCallout">
            <a:avLst>
              <a:gd name="adj1" fmla="val -3094"/>
              <a:gd name="adj2" fmla="val -14935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t>Status Leitung 2</a:t>
            </a:r>
            <a:endParaRPr lang="de-DE" dirty="0"/>
          </a:p>
        </p:txBody>
      </p:sp>
      <p:sp>
        <p:nvSpPr>
          <p:cNvPr id="53" name="Rectangular Callout 52"/>
          <p:cNvSpPr/>
          <p:nvPr/>
        </p:nvSpPr>
        <p:spPr>
          <a:xfrm>
            <a:off x="2422900" y="4952860"/>
            <a:ext cx="1503124" cy="826718"/>
          </a:xfrm>
          <a:prstGeom prst="wedgeRectCallout">
            <a:avLst>
              <a:gd name="adj1" fmla="val -54066"/>
              <a:gd name="adj2" fmla="val -14798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t>Angerufene Nummer und Name</a:t>
            </a:r>
            <a:endParaRPr lang="de-DE" dirty="0"/>
          </a:p>
        </p:txBody>
      </p:sp>
      <p:sp>
        <p:nvSpPr>
          <p:cNvPr id="54" name="TextBox 53"/>
          <p:cNvSpPr txBox="1"/>
          <p:nvPr/>
        </p:nvSpPr>
        <p:spPr>
          <a:xfrm>
            <a:off x="4176691" y="4934070"/>
            <a:ext cx="4945537" cy="1380506"/>
          </a:xfrm>
          <a:prstGeom prst="rect">
            <a:avLst/>
          </a:prstGeom>
          <a:noFill/>
        </p:spPr>
        <p:txBody>
          <a:bodyPr wrap="square" rtlCol="0">
            <a:spAutoFit/>
          </a:bodyPr>
          <a:lstStyle/>
          <a:p>
            <a:r>
              <a:rPr lang="de-DE" dirty="0" smtClean="0">
                <a:solidFill>
                  <a:srgbClr val="000000"/>
                </a:solidFill>
                <a:latin typeface="+mj-lt"/>
              </a:rPr>
              <a:t>Rufnummer und angezeigter Name des Anrufers können im System geändert werden</a:t>
            </a:r>
          </a:p>
          <a:p>
            <a:endParaRPr lang="de-DE" dirty="0" smtClean="0">
              <a:solidFill>
                <a:srgbClr val="000000"/>
              </a:solidFill>
              <a:latin typeface="+mj-lt"/>
            </a:endParaRPr>
          </a:p>
          <a:p>
            <a:r>
              <a:rPr lang="de-DE" dirty="0" smtClean="0">
                <a:solidFill>
                  <a:srgbClr val="000000"/>
                </a:solidFill>
                <a:latin typeface="+mj-lt"/>
              </a:rPr>
              <a:t>Leitung 2 wird nur für Vermittlungen mit Rücksprache verwendet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
          <p:cNvSpPr>
            <a:spLocks noGrp="1" noChangeArrowheads="1"/>
          </p:cNvSpPr>
          <p:nvPr>
            <p:ph type="title"/>
          </p:nvPr>
        </p:nvSpPr>
        <p:spPr>
          <a:xfrm>
            <a:off x="2786050" y="274638"/>
            <a:ext cx="5900750" cy="796908"/>
          </a:xfrm>
        </p:spPr>
        <p:txBody>
          <a:bodyP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dirty="0" smtClean="0"/>
              <a:t>Überwachungsbereich</a:t>
            </a:r>
          </a:p>
        </p:txBody>
      </p:sp>
      <p:pic>
        <p:nvPicPr>
          <p:cNvPr id="13319" name="Picture 7"/>
          <p:cNvPicPr>
            <a:picLocks noChangeAspect="1" noChangeArrowheads="1"/>
          </p:cNvPicPr>
          <p:nvPr/>
        </p:nvPicPr>
        <p:blipFill>
          <a:blip r:embed="rId3" cstate="print"/>
          <a:srcRect/>
          <a:stretch>
            <a:fillRect/>
          </a:stretch>
        </p:blipFill>
        <p:spPr bwMode="auto">
          <a:xfrm>
            <a:off x="452745" y="2237069"/>
            <a:ext cx="8087072" cy="2464301"/>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p:spPr>
      </p:pic>
      <p:sp>
        <p:nvSpPr>
          <p:cNvPr id="13" name="Rectangular Callout 12"/>
          <p:cNvSpPr/>
          <p:nvPr/>
        </p:nvSpPr>
        <p:spPr>
          <a:xfrm>
            <a:off x="2005382" y="5032526"/>
            <a:ext cx="3938951" cy="1062644"/>
          </a:xfrm>
          <a:prstGeom prst="wedgeRectCallout">
            <a:avLst>
              <a:gd name="adj1" fmla="val -34446"/>
              <a:gd name="adj2" fmla="val -14055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t>Anrufe in persönlicher Warteschlange</a:t>
            </a:r>
            <a:br>
              <a:rPr lang="de-DE" dirty="0" smtClean="0"/>
            </a:br>
            <a:r>
              <a:rPr lang="de-DE" dirty="0" smtClean="0"/>
              <a:t>(und allgemeiner Warteschlange, falls eingestellt)</a:t>
            </a:r>
            <a:endParaRPr lang="de-DE" dirty="0"/>
          </a:p>
        </p:txBody>
      </p:sp>
      <p:sp>
        <p:nvSpPr>
          <p:cNvPr id="15" name="Rectangular Callout 14"/>
          <p:cNvSpPr/>
          <p:nvPr/>
        </p:nvSpPr>
        <p:spPr>
          <a:xfrm>
            <a:off x="2509757" y="1381125"/>
            <a:ext cx="2317738" cy="524788"/>
          </a:xfrm>
          <a:prstGeom prst="wedgeRectCallout">
            <a:avLst>
              <a:gd name="adj1" fmla="val -8092"/>
              <a:gd name="adj2" fmla="val 23993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t>Überwachte Anrufe</a:t>
            </a:r>
            <a:endParaRPr lang="de-DE"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
          <p:cNvSpPr>
            <a:spLocks noGrp="1" noChangeArrowheads="1"/>
          </p:cNvSpPr>
          <p:nvPr>
            <p:ph type="title"/>
          </p:nvPr>
        </p:nvSpPr>
        <p:spPr>
          <a:xfrm>
            <a:off x="2786050" y="274638"/>
            <a:ext cx="5900750" cy="796908"/>
          </a:xfrm>
        </p:spPr>
        <p:txBody>
          <a:bodyP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dirty="0" smtClean="0"/>
              <a:t>Überwachungsbereich</a:t>
            </a:r>
          </a:p>
        </p:txBody>
      </p:sp>
      <p:pic>
        <p:nvPicPr>
          <p:cNvPr id="13319" name="Picture 7"/>
          <p:cNvPicPr>
            <a:picLocks noChangeAspect="1" noChangeArrowheads="1"/>
          </p:cNvPicPr>
          <p:nvPr/>
        </p:nvPicPr>
        <p:blipFill>
          <a:blip r:embed="rId3" cstate="print"/>
          <a:srcRect/>
          <a:stretch>
            <a:fillRect/>
          </a:stretch>
        </p:blipFill>
        <p:spPr bwMode="auto">
          <a:xfrm>
            <a:off x="452745" y="2379944"/>
            <a:ext cx="8087072" cy="2464301"/>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p:spPr>
      </p:pic>
      <p:sp>
        <p:nvSpPr>
          <p:cNvPr id="9" name="Rectangular Callout 8"/>
          <p:cNvSpPr/>
          <p:nvPr/>
        </p:nvSpPr>
        <p:spPr>
          <a:xfrm>
            <a:off x="1954062" y="1215025"/>
            <a:ext cx="1703538" cy="826718"/>
          </a:xfrm>
          <a:prstGeom prst="wedgeRectCallout">
            <a:avLst>
              <a:gd name="adj1" fmla="val -23333"/>
              <a:gd name="adj2" fmla="val 10644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t>Ausgewählter Anruf</a:t>
            </a:r>
            <a:endParaRPr lang="de-DE" dirty="0"/>
          </a:p>
        </p:txBody>
      </p:sp>
      <p:sp>
        <p:nvSpPr>
          <p:cNvPr id="10" name="Rectangular Callout 9"/>
          <p:cNvSpPr/>
          <p:nvPr/>
        </p:nvSpPr>
        <p:spPr>
          <a:xfrm>
            <a:off x="4769226" y="1242165"/>
            <a:ext cx="1739150" cy="826718"/>
          </a:xfrm>
          <a:prstGeom prst="wedgeRectCallout">
            <a:avLst>
              <a:gd name="adj1" fmla="val -23333"/>
              <a:gd name="adj2" fmla="val 10644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t>Nachricht aktualisieren</a:t>
            </a:r>
            <a:endParaRPr lang="de-DE" dirty="0"/>
          </a:p>
        </p:txBody>
      </p:sp>
      <p:sp>
        <p:nvSpPr>
          <p:cNvPr id="11" name="Rectangular Callout 10"/>
          <p:cNvSpPr/>
          <p:nvPr/>
        </p:nvSpPr>
        <p:spPr>
          <a:xfrm>
            <a:off x="6965576" y="1242165"/>
            <a:ext cx="1936377" cy="799578"/>
          </a:xfrm>
          <a:prstGeom prst="wedgeRectCallout">
            <a:avLst>
              <a:gd name="adj1" fmla="val 9859"/>
              <a:gd name="adj2" fmla="val 10597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t>Zurücknehmen / </a:t>
            </a:r>
          </a:p>
          <a:p>
            <a:pPr algn="ctr"/>
            <a:r>
              <a:rPr lang="de-DE" dirty="0" smtClean="0"/>
              <a:t>verbinden</a:t>
            </a:r>
            <a:endParaRPr lang="de-DE" dirty="0"/>
          </a:p>
        </p:txBody>
      </p:sp>
      <p:sp>
        <p:nvSpPr>
          <p:cNvPr id="12" name="Rectangular Callout 11"/>
          <p:cNvSpPr/>
          <p:nvPr/>
        </p:nvSpPr>
        <p:spPr>
          <a:xfrm>
            <a:off x="530658" y="5260540"/>
            <a:ext cx="3221071" cy="892103"/>
          </a:xfrm>
          <a:prstGeom prst="wedgeRectCallout">
            <a:avLst>
              <a:gd name="adj1" fmla="val -47625"/>
              <a:gd name="adj2" fmla="val -11049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sz="1600" dirty="0" smtClean="0"/>
              <a:t>Wenn ausgewählt, werden auch Anrufe anderer Nutzer angezeigt (überwachte Anrufe und Anrufe in persönlicher Warteschlange)</a:t>
            </a:r>
            <a:endParaRPr lang="de-DE" sz="1600" dirty="0"/>
          </a:p>
        </p:txBody>
      </p:sp>
      <p:sp>
        <p:nvSpPr>
          <p:cNvPr id="13" name="Rectangular Callout 12"/>
          <p:cNvSpPr/>
          <p:nvPr/>
        </p:nvSpPr>
        <p:spPr>
          <a:xfrm>
            <a:off x="3910209" y="5263019"/>
            <a:ext cx="1851764" cy="787054"/>
          </a:xfrm>
          <a:prstGeom prst="wedgeRectCallout">
            <a:avLst>
              <a:gd name="adj1" fmla="val -45833"/>
              <a:gd name="adj2" fmla="val -137756"/>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t>In überwachten und wartenden Anrufen suchen</a:t>
            </a:r>
            <a:endParaRPr lang="de-DE" dirty="0"/>
          </a:p>
        </p:txBody>
      </p:sp>
      <p:sp>
        <p:nvSpPr>
          <p:cNvPr id="14" name="Rectangular Callout 13"/>
          <p:cNvSpPr/>
          <p:nvPr/>
        </p:nvSpPr>
        <p:spPr>
          <a:xfrm>
            <a:off x="6730652" y="5528154"/>
            <a:ext cx="1851764" cy="521918"/>
          </a:xfrm>
          <a:prstGeom prst="wedgeRectCallout">
            <a:avLst>
              <a:gd name="adj1" fmla="val 39398"/>
              <a:gd name="adj2" fmla="val -18979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t>Suchfeld leeren</a:t>
            </a:r>
            <a:endParaRPr lang="de-DE" dirty="0"/>
          </a:p>
        </p:txBody>
      </p:sp>
      <p:sp>
        <p:nvSpPr>
          <p:cNvPr id="15" name="Rectangular Callout 14"/>
          <p:cNvSpPr/>
          <p:nvPr/>
        </p:nvSpPr>
        <p:spPr>
          <a:xfrm>
            <a:off x="530269" y="3899769"/>
            <a:ext cx="3033202" cy="459289"/>
          </a:xfrm>
          <a:prstGeom prst="wedgeRectCallout">
            <a:avLst>
              <a:gd name="adj1" fmla="val -46317"/>
              <a:gd name="adj2" fmla="val -16871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t>Art des überwachten Anrufs</a:t>
            </a:r>
            <a:endParaRPr lang="de-DE"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8" name="Picture 12"/>
          <p:cNvPicPr>
            <a:picLocks noChangeAspect="1" noChangeArrowheads="1"/>
          </p:cNvPicPr>
          <p:nvPr/>
        </p:nvPicPr>
        <p:blipFill>
          <a:blip r:embed="rId3" cstate="print"/>
          <a:srcRect/>
          <a:stretch>
            <a:fillRect/>
          </a:stretch>
        </p:blipFill>
        <p:spPr bwMode="auto">
          <a:xfrm>
            <a:off x="1180383" y="2470215"/>
            <a:ext cx="6657975" cy="284797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 name="Content Placeholder 1"/>
          <p:cNvSpPr>
            <a:spLocks noGrp="1"/>
          </p:cNvSpPr>
          <p:nvPr>
            <p:ph idx="1"/>
          </p:nvPr>
        </p:nvSpPr>
        <p:spPr/>
        <p:txBody>
          <a:bodyPr/>
          <a:lstStyle/>
          <a:p>
            <a:endParaRPr lang="de-DE" dirty="0"/>
          </a:p>
        </p:txBody>
      </p:sp>
      <p:sp>
        <p:nvSpPr>
          <p:cNvPr id="14339" name="Rectangle 1"/>
          <p:cNvSpPr>
            <a:spLocks noGrp="1" noChangeArrowheads="1"/>
          </p:cNvSpPr>
          <p:nvPr>
            <p:ph type="title"/>
          </p:nvPr>
        </p:nvSpPr>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dirty="0" smtClean="0"/>
              <a:t>Kontakte</a:t>
            </a:r>
          </a:p>
        </p:txBody>
      </p:sp>
      <p:sp>
        <p:nvSpPr>
          <p:cNvPr id="13" name="Rectangular Callout 12"/>
          <p:cNvSpPr/>
          <p:nvPr/>
        </p:nvSpPr>
        <p:spPr>
          <a:xfrm>
            <a:off x="6990567" y="5580171"/>
            <a:ext cx="1851764" cy="521918"/>
          </a:xfrm>
          <a:prstGeom prst="wedgeRectCallout">
            <a:avLst>
              <a:gd name="adj1" fmla="val -11070"/>
              <a:gd name="adj2" fmla="val -17077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t>Suchfeld leeren</a:t>
            </a:r>
            <a:endParaRPr lang="de-DE" dirty="0"/>
          </a:p>
        </p:txBody>
      </p:sp>
      <p:sp>
        <p:nvSpPr>
          <p:cNvPr id="14" name="Rectangular Callout 13"/>
          <p:cNvSpPr/>
          <p:nvPr/>
        </p:nvSpPr>
        <p:spPr>
          <a:xfrm>
            <a:off x="332319" y="5467927"/>
            <a:ext cx="2525181" cy="592280"/>
          </a:xfrm>
          <a:prstGeom prst="wedgeRectCallout">
            <a:avLst>
              <a:gd name="adj1" fmla="val 28369"/>
              <a:gd name="adj2" fmla="val -15600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Automatische Suche beim Tippen</a:t>
            </a:r>
            <a:endParaRPr lang="de-DE" dirty="0"/>
          </a:p>
        </p:txBody>
      </p:sp>
      <p:sp>
        <p:nvSpPr>
          <p:cNvPr id="16" name="Rectangular Callout 15"/>
          <p:cNvSpPr/>
          <p:nvPr/>
        </p:nvSpPr>
        <p:spPr>
          <a:xfrm>
            <a:off x="2701417" y="1234812"/>
            <a:ext cx="1704934" cy="1067351"/>
          </a:xfrm>
          <a:prstGeom prst="wedgeRectCallout">
            <a:avLst>
              <a:gd name="adj1" fmla="val -4696"/>
              <a:gd name="adj2" fmla="val 18818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sz="1600" dirty="0" smtClean="0"/>
              <a:t>Doppelklick auf Zeile, um interne Durch-wahl anzurufen</a:t>
            </a:r>
            <a:endParaRPr lang="de-DE" sz="1600" dirty="0"/>
          </a:p>
        </p:txBody>
      </p:sp>
      <p:sp>
        <p:nvSpPr>
          <p:cNvPr id="17" name="Rectangular Callout 16"/>
          <p:cNvSpPr/>
          <p:nvPr/>
        </p:nvSpPr>
        <p:spPr>
          <a:xfrm>
            <a:off x="5049008" y="5558787"/>
            <a:ext cx="1863627" cy="592280"/>
          </a:xfrm>
          <a:prstGeom prst="wedgeRectCallout">
            <a:avLst>
              <a:gd name="adj1" fmla="val -50681"/>
              <a:gd name="adj2" fmla="val -16857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Suche verfeinern</a:t>
            </a:r>
            <a:endParaRPr lang="de-DE" dirty="0"/>
          </a:p>
        </p:txBody>
      </p:sp>
      <p:sp>
        <p:nvSpPr>
          <p:cNvPr id="18" name="Rectangular Callout 17"/>
          <p:cNvSpPr/>
          <p:nvPr/>
        </p:nvSpPr>
        <p:spPr>
          <a:xfrm>
            <a:off x="3028950" y="5527140"/>
            <a:ext cx="1864527" cy="592280"/>
          </a:xfrm>
          <a:prstGeom prst="wedgeRectCallout">
            <a:avLst>
              <a:gd name="adj1" fmla="val 33601"/>
              <a:gd name="adj2" fmla="val -11437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Beliebige Nummer wählen</a:t>
            </a:r>
            <a:endParaRPr lang="de-DE" dirty="0"/>
          </a:p>
        </p:txBody>
      </p:sp>
      <p:sp>
        <p:nvSpPr>
          <p:cNvPr id="19" name="Rectangular Callout 18"/>
          <p:cNvSpPr/>
          <p:nvPr/>
        </p:nvSpPr>
        <p:spPr>
          <a:xfrm>
            <a:off x="284635" y="1287317"/>
            <a:ext cx="2320019" cy="1014846"/>
          </a:xfrm>
          <a:prstGeom prst="wedgeRectCallout">
            <a:avLst>
              <a:gd name="adj1" fmla="val 49600"/>
              <a:gd name="adj2" fmla="val 19699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Mit </a:t>
            </a:r>
            <a:r>
              <a:rPr lang="de-DE" dirty="0"/>
              <a:t>n</a:t>
            </a:r>
            <a:r>
              <a:rPr lang="de-DE" dirty="0" smtClean="0"/>
              <a:t>ach oben/nach unten durch Verzeichnis blättern</a:t>
            </a:r>
            <a:endParaRPr lang="de-DE" dirty="0"/>
          </a:p>
        </p:txBody>
      </p:sp>
      <p:sp>
        <p:nvSpPr>
          <p:cNvPr id="20" name="Rectangular Callout 19"/>
          <p:cNvSpPr/>
          <p:nvPr/>
        </p:nvSpPr>
        <p:spPr>
          <a:xfrm>
            <a:off x="4466171" y="1542963"/>
            <a:ext cx="2241814" cy="759200"/>
          </a:xfrm>
          <a:prstGeom prst="wedgeRectCallout">
            <a:avLst>
              <a:gd name="adj1" fmla="val -55890"/>
              <a:gd name="adj2" fmla="val 13440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Drag &amp; Drop oder Rechtsklick auf Spaltenüberschrift</a:t>
            </a:r>
            <a:endParaRPr lang="de-DE" dirty="0"/>
          </a:p>
        </p:txBody>
      </p:sp>
      <p:sp>
        <p:nvSpPr>
          <p:cNvPr id="33" name="Rectangular Callout 32"/>
          <p:cNvSpPr/>
          <p:nvPr/>
        </p:nvSpPr>
        <p:spPr>
          <a:xfrm>
            <a:off x="7000160" y="1114425"/>
            <a:ext cx="1946990" cy="1597639"/>
          </a:xfrm>
          <a:prstGeom prst="wedgeRectCallout">
            <a:avLst>
              <a:gd name="adj1" fmla="val -63342"/>
              <a:gd name="adj2" fmla="val 9436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dirty="0">
              <a:solidFill>
                <a:srgbClr val="000000"/>
              </a:solidFill>
              <a:latin typeface="Trebuchet MS" panose="020B0603020202020204" pitchFamily="34" charset="0"/>
            </a:endParaRPr>
          </a:p>
        </p:txBody>
      </p:sp>
      <p:sp>
        <p:nvSpPr>
          <p:cNvPr id="34" name="Text Box 3"/>
          <p:cNvSpPr txBox="1">
            <a:spLocks noChangeArrowheads="1"/>
          </p:cNvSpPr>
          <p:nvPr/>
        </p:nvSpPr>
        <p:spPr bwMode="auto">
          <a:xfrm>
            <a:off x="7480204" y="1191844"/>
            <a:ext cx="495946" cy="294890"/>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1400" dirty="0" smtClean="0">
                <a:solidFill>
                  <a:srgbClr val="000000"/>
                </a:solidFill>
                <a:latin typeface="Trebuchet MS" panose="020B0603020202020204" pitchFamily="34" charset="0"/>
              </a:rPr>
              <a:t>Frei</a:t>
            </a:r>
            <a:endParaRPr lang="de-DE" sz="1400" dirty="0">
              <a:solidFill>
                <a:srgbClr val="000000"/>
              </a:solidFill>
              <a:latin typeface="Trebuchet MS" panose="020B0603020202020204" pitchFamily="34" charset="0"/>
            </a:endParaRPr>
          </a:p>
        </p:txBody>
      </p:sp>
      <p:sp>
        <p:nvSpPr>
          <p:cNvPr id="35" name="Text Box 4"/>
          <p:cNvSpPr txBox="1">
            <a:spLocks noChangeArrowheads="1"/>
          </p:cNvSpPr>
          <p:nvPr/>
        </p:nvSpPr>
        <p:spPr bwMode="auto">
          <a:xfrm>
            <a:off x="7463311" y="1568435"/>
            <a:ext cx="1504236" cy="294890"/>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1400" dirty="0" smtClean="0">
                <a:solidFill>
                  <a:srgbClr val="000000"/>
                </a:solidFill>
                <a:latin typeface="Trebuchet MS" panose="020B0603020202020204" pitchFamily="34" charset="0"/>
              </a:rPr>
              <a:t>Nicht verbunden</a:t>
            </a:r>
            <a:endParaRPr lang="de-DE" sz="1400" dirty="0">
              <a:solidFill>
                <a:srgbClr val="000000"/>
              </a:solidFill>
              <a:latin typeface="Trebuchet MS" panose="020B0603020202020204" pitchFamily="34" charset="0"/>
            </a:endParaRPr>
          </a:p>
        </p:txBody>
      </p:sp>
      <p:sp>
        <p:nvSpPr>
          <p:cNvPr id="36" name="Text Box 5"/>
          <p:cNvSpPr txBox="1">
            <a:spLocks noChangeArrowheads="1"/>
          </p:cNvSpPr>
          <p:nvPr/>
        </p:nvSpPr>
        <p:spPr bwMode="auto">
          <a:xfrm>
            <a:off x="7488892" y="1947560"/>
            <a:ext cx="1486602" cy="294890"/>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1400" dirty="0" smtClean="0">
                <a:solidFill>
                  <a:srgbClr val="000000"/>
                </a:solidFill>
                <a:latin typeface="Trebuchet MS" panose="020B0603020202020204" pitchFamily="34" charset="0"/>
              </a:rPr>
              <a:t>Besetzt (extern)</a:t>
            </a:r>
            <a:endParaRPr lang="de-DE" sz="1400" dirty="0">
              <a:solidFill>
                <a:srgbClr val="000000"/>
              </a:solidFill>
              <a:latin typeface="Trebuchet MS" panose="020B0603020202020204" pitchFamily="34" charset="0"/>
            </a:endParaRPr>
          </a:p>
        </p:txBody>
      </p:sp>
      <p:pic>
        <p:nvPicPr>
          <p:cNvPr id="37" name="Picture 7"/>
          <p:cNvPicPr>
            <a:picLocks noChangeAspect="1" noChangeArrowheads="1"/>
          </p:cNvPicPr>
          <p:nvPr/>
        </p:nvPicPr>
        <p:blipFill>
          <a:blip r:embed="rId4" cstate="print"/>
          <a:srcRect/>
          <a:stretch>
            <a:fillRect/>
          </a:stretch>
        </p:blipFill>
        <p:spPr bwMode="auto">
          <a:xfrm>
            <a:off x="7123761" y="1911785"/>
            <a:ext cx="371688" cy="360124"/>
          </a:xfrm>
          <a:prstGeom prst="rect">
            <a:avLst/>
          </a:prstGeom>
          <a:noFill/>
          <a:ln w="9525">
            <a:noFill/>
            <a:round/>
            <a:headEnd/>
            <a:tailEnd/>
          </a:ln>
        </p:spPr>
      </p:pic>
      <p:pic>
        <p:nvPicPr>
          <p:cNvPr id="38" name="Picture 8"/>
          <p:cNvPicPr>
            <a:picLocks noChangeAspect="1" noChangeArrowheads="1"/>
          </p:cNvPicPr>
          <p:nvPr/>
        </p:nvPicPr>
        <p:blipFill>
          <a:blip r:embed="rId5" cstate="print"/>
          <a:srcRect/>
          <a:stretch>
            <a:fillRect/>
          </a:stretch>
        </p:blipFill>
        <p:spPr bwMode="auto">
          <a:xfrm>
            <a:off x="7120530" y="1172749"/>
            <a:ext cx="371688" cy="360124"/>
          </a:xfrm>
          <a:prstGeom prst="rect">
            <a:avLst/>
          </a:prstGeom>
          <a:noFill/>
          <a:ln w="9525">
            <a:noFill/>
            <a:round/>
            <a:headEnd/>
            <a:tailEnd/>
          </a:ln>
        </p:spPr>
      </p:pic>
      <p:pic>
        <p:nvPicPr>
          <p:cNvPr id="39" name="Picture 9"/>
          <p:cNvPicPr>
            <a:picLocks noChangeAspect="1" noChangeArrowheads="1"/>
          </p:cNvPicPr>
          <p:nvPr/>
        </p:nvPicPr>
        <p:blipFill>
          <a:blip r:embed="rId6" cstate="print">
            <a:lum bright="30000"/>
          </a:blip>
          <a:srcRect/>
          <a:stretch>
            <a:fillRect/>
          </a:stretch>
        </p:blipFill>
        <p:spPr bwMode="auto">
          <a:xfrm>
            <a:off x="7129148" y="1542125"/>
            <a:ext cx="375559" cy="363875"/>
          </a:xfrm>
          <a:prstGeom prst="rect">
            <a:avLst/>
          </a:prstGeom>
          <a:noFill/>
          <a:ln w="9525">
            <a:noFill/>
            <a:round/>
            <a:headEnd/>
            <a:tailEnd/>
          </a:ln>
        </p:spPr>
      </p:pic>
      <p:pic>
        <p:nvPicPr>
          <p:cNvPr id="40" name="Picture 7"/>
          <p:cNvPicPr>
            <a:picLocks noChangeAspect="1" noChangeArrowheads="1"/>
          </p:cNvPicPr>
          <p:nvPr/>
        </p:nvPicPr>
        <p:blipFill>
          <a:blip r:embed="rId4" cstate="print"/>
          <a:srcRect/>
          <a:stretch>
            <a:fillRect/>
          </a:stretch>
        </p:blipFill>
        <p:spPr bwMode="auto">
          <a:xfrm>
            <a:off x="7120296" y="2311835"/>
            <a:ext cx="371688" cy="360124"/>
          </a:xfrm>
          <a:prstGeom prst="rect">
            <a:avLst/>
          </a:prstGeom>
          <a:noFill/>
          <a:ln w="9525">
            <a:noFill/>
            <a:round/>
            <a:headEnd/>
            <a:tailEnd/>
          </a:ln>
        </p:spPr>
      </p:pic>
      <p:grpSp>
        <p:nvGrpSpPr>
          <p:cNvPr id="41" name="Group 40"/>
          <p:cNvGrpSpPr/>
          <p:nvPr/>
        </p:nvGrpSpPr>
        <p:grpSpPr>
          <a:xfrm>
            <a:off x="7264631" y="2454795"/>
            <a:ext cx="212203" cy="212203"/>
            <a:chOff x="5197996" y="2492895"/>
            <a:chExt cx="212203" cy="212203"/>
          </a:xfrm>
        </p:grpSpPr>
        <p:sp>
          <p:nvSpPr>
            <p:cNvPr id="42" name="Oval 41"/>
            <p:cNvSpPr/>
            <p:nvPr/>
          </p:nvSpPr>
          <p:spPr>
            <a:xfrm>
              <a:off x="5197996" y="2492895"/>
              <a:ext cx="212203" cy="212203"/>
            </a:xfrm>
            <a:prstGeom prst="ellipse">
              <a:avLst/>
            </a:prstGeom>
            <a:solidFill>
              <a:srgbClr val="CBF15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43" name="Straight Connector 42"/>
            <p:cNvCxnSpPr/>
            <p:nvPr/>
          </p:nvCxnSpPr>
          <p:spPr>
            <a:xfrm>
              <a:off x="5252198" y="2600325"/>
              <a:ext cx="10740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4" name="Text Box 5"/>
          <p:cNvSpPr txBox="1">
            <a:spLocks noChangeArrowheads="1"/>
          </p:cNvSpPr>
          <p:nvPr/>
        </p:nvSpPr>
        <p:spPr bwMode="auto">
          <a:xfrm>
            <a:off x="7488892" y="2342413"/>
            <a:ext cx="1448130" cy="294890"/>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1400" dirty="0" smtClean="0">
                <a:solidFill>
                  <a:srgbClr val="000000"/>
                </a:solidFill>
                <a:latin typeface="Trebuchet MS" panose="020B0603020202020204" pitchFamily="34" charset="0"/>
              </a:rPr>
              <a:t>Besetzt (intern)</a:t>
            </a:r>
            <a:endParaRPr lang="de-DE" sz="1400" dirty="0">
              <a:solidFill>
                <a:srgbClr val="000000"/>
              </a:solidFill>
              <a:latin typeface="Trebuchet MS" panose="020B0603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de-DE" dirty="0"/>
          </a:p>
        </p:txBody>
      </p:sp>
      <p:sp>
        <p:nvSpPr>
          <p:cNvPr id="18" name="Rectangular Callout 17"/>
          <p:cNvSpPr/>
          <p:nvPr/>
        </p:nvSpPr>
        <p:spPr>
          <a:xfrm>
            <a:off x="7106917" y="2031809"/>
            <a:ext cx="1838988" cy="765605"/>
          </a:xfrm>
          <a:prstGeom prst="wedgeRectCallout">
            <a:avLst>
              <a:gd name="adj1" fmla="val -90161"/>
              <a:gd name="adj2" fmla="val 177967"/>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Klick, um E-Mail zu senden</a:t>
            </a:r>
            <a:endParaRPr lang="de-DE" dirty="0"/>
          </a:p>
        </p:txBody>
      </p:sp>
      <p:pic>
        <p:nvPicPr>
          <p:cNvPr id="92162" name="Picture 2"/>
          <p:cNvPicPr>
            <a:picLocks noChangeAspect="1" noChangeArrowheads="1"/>
          </p:cNvPicPr>
          <p:nvPr/>
        </p:nvPicPr>
        <p:blipFill>
          <a:blip r:embed="rId3" cstate="print"/>
          <a:srcRect/>
          <a:stretch>
            <a:fillRect/>
          </a:stretch>
        </p:blipFill>
        <p:spPr bwMode="auto">
          <a:xfrm>
            <a:off x="910225" y="3757678"/>
            <a:ext cx="6668280" cy="462158"/>
          </a:xfrm>
          <a:prstGeom prst="rect">
            <a:avLst/>
          </a:prstGeom>
          <a:noFill/>
          <a:ln w="9525">
            <a:noFill/>
            <a:miter lim="800000"/>
            <a:headEnd/>
            <a:tailEnd/>
          </a:ln>
        </p:spPr>
      </p:pic>
      <p:sp>
        <p:nvSpPr>
          <p:cNvPr id="14339" name="Rectangle 1"/>
          <p:cNvSpPr>
            <a:spLocks noGrp="1" noChangeArrowheads="1"/>
          </p:cNvSpPr>
          <p:nvPr>
            <p:ph type="title"/>
          </p:nvPr>
        </p:nvSpPr>
        <p:spPr/>
        <p:txBody>
          <a:bodyP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dirty="0" smtClean="0"/>
              <a:t>Kontakte</a:t>
            </a:r>
          </a:p>
        </p:txBody>
      </p:sp>
      <p:sp>
        <p:nvSpPr>
          <p:cNvPr id="15" name="Rectangular Callout 14"/>
          <p:cNvSpPr/>
          <p:nvPr/>
        </p:nvSpPr>
        <p:spPr>
          <a:xfrm>
            <a:off x="4968160" y="1152525"/>
            <a:ext cx="1994422" cy="1597639"/>
          </a:xfrm>
          <a:prstGeom prst="wedgeRectCallout">
            <a:avLst>
              <a:gd name="adj1" fmla="val -28770"/>
              <a:gd name="adj2" fmla="val 11900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dirty="0"/>
          </a:p>
        </p:txBody>
      </p:sp>
      <p:sp>
        <p:nvSpPr>
          <p:cNvPr id="14341" name="Text Box 3"/>
          <p:cNvSpPr txBox="1">
            <a:spLocks noChangeArrowheads="1"/>
          </p:cNvSpPr>
          <p:nvPr/>
        </p:nvSpPr>
        <p:spPr bwMode="auto">
          <a:xfrm>
            <a:off x="5448204" y="1229944"/>
            <a:ext cx="473504" cy="280591"/>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1300" dirty="0" smtClean="0">
                <a:solidFill>
                  <a:schemeClr val="dk1"/>
                </a:solidFill>
                <a:latin typeface="+mn-lt"/>
                <a:cs typeface="+mn-cs"/>
              </a:rPr>
              <a:t>Frei</a:t>
            </a:r>
            <a:endParaRPr lang="de-DE" sz="1300" dirty="0">
              <a:solidFill>
                <a:schemeClr val="dk1"/>
              </a:solidFill>
              <a:latin typeface="+mn-lt"/>
              <a:cs typeface="+mn-cs"/>
            </a:endParaRPr>
          </a:p>
        </p:txBody>
      </p:sp>
      <p:sp>
        <p:nvSpPr>
          <p:cNvPr id="14342" name="Text Box 4"/>
          <p:cNvSpPr txBox="1">
            <a:spLocks noChangeArrowheads="1"/>
          </p:cNvSpPr>
          <p:nvPr/>
        </p:nvSpPr>
        <p:spPr bwMode="auto">
          <a:xfrm>
            <a:off x="5447544" y="1606050"/>
            <a:ext cx="1412864" cy="280591"/>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1300" dirty="0" smtClean="0">
                <a:solidFill>
                  <a:schemeClr val="dk1"/>
                </a:solidFill>
                <a:latin typeface="+mn-lt"/>
                <a:cs typeface="+mn-cs"/>
              </a:rPr>
              <a:t>Nicht verbunden</a:t>
            </a:r>
            <a:endParaRPr lang="de-DE" sz="1300" dirty="0">
              <a:solidFill>
                <a:schemeClr val="dk1"/>
              </a:solidFill>
              <a:latin typeface="+mn-lt"/>
              <a:cs typeface="+mn-cs"/>
            </a:endParaRPr>
          </a:p>
        </p:txBody>
      </p:sp>
      <p:sp>
        <p:nvSpPr>
          <p:cNvPr id="14343" name="Text Box 5"/>
          <p:cNvSpPr txBox="1">
            <a:spLocks noChangeArrowheads="1"/>
          </p:cNvSpPr>
          <p:nvPr/>
        </p:nvSpPr>
        <p:spPr bwMode="auto">
          <a:xfrm>
            <a:off x="5456892" y="1985660"/>
            <a:ext cx="1395232" cy="280591"/>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1300" dirty="0" smtClean="0">
                <a:solidFill>
                  <a:schemeClr val="dk1"/>
                </a:solidFill>
                <a:latin typeface="+mn-lt"/>
                <a:cs typeface="+mn-cs"/>
              </a:rPr>
              <a:t>Besetzt (extern)</a:t>
            </a:r>
            <a:endParaRPr lang="de-DE" sz="1300" dirty="0">
              <a:solidFill>
                <a:schemeClr val="dk1"/>
              </a:solidFill>
              <a:latin typeface="+mn-lt"/>
              <a:cs typeface="+mn-cs"/>
            </a:endParaRPr>
          </a:p>
        </p:txBody>
      </p:sp>
      <p:pic>
        <p:nvPicPr>
          <p:cNvPr id="14345" name="Picture 7"/>
          <p:cNvPicPr>
            <a:picLocks noChangeAspect="1" noChangeArrowheads="1"/>
          </p:cNvPicPr>
          <p:nvPr/>
        </p:nvPicPr>
        <p:blipFill>
          <a:blip r:embed="rId4" cstate="print"/>
          <a:srcRect/>
          <a:stretch>
            <a:fillRect/>
          </a:stretch>
        </p:blipFill>
        <p:spPr bwMode="auto">
          <a:xfrm>
            <a:off x="5091761" y="1949885"/>
            <a:ext cx="371688" cy="360124"/>
          </a:xfrm>
          <a:prstGeom prst="rect">
            <a:avLst/>
          </a:prstGeom>
          <a:noFill/>
          <a:ln w="9525">
            <a:noFill/>
            <a:round/>
            <a:headEnd/>
            <a:tailEnd/>
          </a:ln>
        </p:spPr>
      </p:pic>
      <p:pic>
        <p:nvPicPr>
          <p:cNvPr id="14346" name="Picture 8"/>
          <p:cNvPicPr>
            <a:picLocks noChangeAspect="1" noChangeArrowheads="1"/>
          </p:cNvPicPr>
          <p:nvPr/>
        </p:nvPicPr>
        <p:blipFill>
          <a:blip r:embed="rId5" cstate="print"/>
          <a:srcRect/>
          <a:stretch>
            <a:fillRect/>
          </a:stretch>
        </p:blipFill>
        <p:spPr bwMode="auto">
          <a:xfrm>
            <a:off x="5088530" y="1210849"/>
            <a:ext cx="371688" cy="360124"/>
          </a:xfrm>
          <a:prstGeom prst="rect">
            <a:avLst/>
          </a:prstGeom>
          <a:noFill/>
          <a:ln w="9525">
            <a:noFill/>
            <a:round/>
            <a:headEnd/>
            <a:tailEnd/>
          </a:ln>
        </p:spPr>
      </p:pic>
      <p:pic>
        <p:nvPicPr>
          <p:cNvPr id="14347" name="Picture 9"/>
          <p:cNvPicPr>
            <a:picLocks noChangeAspect="1" noChangeArrowheads="1"/>
          </p:cNvPicPr>
          <p:nvPr/>
        </p:nvPicPr>
        <p:blipFill>
          <a:blip r:embed="rId6" cstate="print">
            <a:lum bright="30000"/>
          </a:blip>
          <a:srcRect/>
          <a:stretch>
            <a:fillRect/>
          </a:stretch>
        </p:blipFill>
        <p:spPr bwMode="auto">
          <a:xfrm>
            <a:off x="5097148" y="1580225"/>
            <a:ext cx="375559" cy="363875"/>
          </a:xfrm>
          <a:prstGeom prst="rect">
            <a:avLst/>
          </a:prstGeom>
          <a:noFill/>
          <a:ln w="9525">
            <a:noFill/>
            <a:round/>
            <a:headEnd/>
            <a:tailEnd/>
          </a:ln>
        </p:spPr>
      </p:pic>
      <p:sp>
        <p:nvSpPr>
          <p:cNvPr id="13" name="Rectangular Callout 12"/>
          <p:cNvSpPr/>
          <p:nvPr/>
        </p:nvSpPr>
        <p:spPr>
          <a:xfrm>
            <a:off x="7039758" y="4972050"/>
            <a:ext cx="1851764" cy="590550"/>
          </a:xfrm>
          <a:prstGeom prst="wedgeRectCallout">
            <a:avLst>
              <a:gd name="adj1" fmla="val -33151"/>
              <a:gd name="adj2" fmla="val -17417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t>Herkunft</a:t>
            </a:r>
            <a:endParaRPr lang="de-DE" dirty="0"/>
          </a:p>
        </p:txBody>
      </p:sp>
      <p:sp>
        <p:nvSpPr>
          <p:cNvPr id="14" name="Rectangular Callout 13"/>
          <p:cNvSpPr/>
          <p:nvPr/>
        </p:nvSpPr>
        <p:spPr>
          <a:xfrm>
            <a:off x="2341051" y="4951184"/>
            <a:ext cx="2525181" cy="592280"/>
          </a:xfrm>
          <a:prstGeom prst="wedgeRectCallout">
            <a:avLst>
              <a:gd name="adj1" fmla="val 87967"/>
              <a:gd name="adj2" fmla="val -17292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Klick, um Mobil-nummer anzurufen</a:t>
            </a:r>
            <a:endParaRPr lang="de-DE" dirty="0"/>
          </a:p>
        </p:txBody>
      </p:sp>
      <p:sp>
        <p:nvSpPr>
          <p:cNvPr id="16" name="Rectangular Callout 15"/>
          <p:cNvSpPr/>
          <p:nvPr/>
        </p:nvSpPr>
        <p:spPr>
          <a:xfrm>
            <a:off x="2620194" y="2140516"/>
            <a:ext cx="1992778" cy="621414"/>
          </a:xfrm>
          <a:prstGeom prst="wedgeRectCallout">
            <a:avLst>
              <a:gd name="adj1" fmla="val 37370"/>
              <a:gd name="adj2" fmla="val 21557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Klick, um Durch-wahl anzurufen</a:t>
            </a:r>
          </a:p>
        </p:txBody>
      </p:sp>
      <p:sp>
        <p:nvSpPr>
          <p:cNvPr id="17" name="Rectangular Callout 16"/>
          <p:cNvSpPr/>
          <p:nvPr/>
        </p:nvSpPr>
        <p:spPr>
          <a:xfrm>
            <a:off x="5071522" y="4959357"/>
            <a:ext cx="1738853" cy="592280"/>
          </a:xfrm>
          <a:prstGeom prst="wedgeRectCallout">
            <a:avLst>
              <a:gd name="adj1" fmla="val 47461"/>
              <a:gd name="adj2" fmla="val -17232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Tastaturstatus</a:t>
            </a:r>
            <a:endParaRPr lang="de-DE" dirty="0"/>
          </a:p>
        </p:txBody>
      </p:sp>
      <p:sp>
        <p:nvSpPr>
          <p:cNvPr id="19" name="Rectangular Callout 18"/>
          <p:cNvSpPr/>
          <p:nvPr/>
        </p:nvSpPr>
        <p:spPr>
          <a:xfrm>
            <a:off x="647414" y="2077363"/>
            <a:ext cx="1680528" cy="709618"/>
          </a:xfrm>
          <a:prstGeom prst="wedgeRectCallout">
            <a:avLst>
              <a:gd name="adj1" fmla="val 37061"/>
              <a:gd name="adj2" fmla="val 18575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Intendierter Status</a:t>
            </a:r>
            <a:endParaRPr lang="de-DE" dirty="0"/>
          </a:p>
        </p:txBody>
      </p:sp>
      <p:pic>
        <p:nvPicPr>
          <p:cNvPr id="22" name="Picture 7"/>
          <p:cNvPicPr>
            <a:picLocks noChangeAspect="1" noChangeArrowheads="1"/>
          </p:cNvPicPr>
          <p:nvPr/>
        </p:nvPicPr>
        <p:blipFill>
          <a:blip r:embed="rId4" cstate="print"/>
          <a:srcRect/>
          <a:stretch>
            <a:fillRect/>
          </a:stretch>
        </p:blipFill>
        <p:spPr bwMode="auto">
          <a:xfrm>
            <a:off x="5088296" y="2349935"/>
            <a:ext cx="371688" cy="360124"/>
          </a:xfrm>
          <a:prstGeom prst="rect">
            <a:avLst/>
          </a:prstGeom>
          <a:noFill/>
          <a:ln w="9525">
            <a:noFill/>
            <a:round/>
            <a:headEnd/>
            <a:tailEnd/>
          </a:ln>
        </p:spPr>
      </p:pic>
      <p:grpSp>
        <p:nvGrpSpPr>
          <p:cNvPr id="35" name="Group 34"/>
          <p:cNvGrpSpPr/>
          <p:nvPr/>
        </p:nvGrpSpPr>
        <p:grpSpPr>
          <a:xfrm>
            <a:off x="5232631" y="2492895"/>
            <a:ext cx="212203" cy="212203"/>
            <a:chOff x="5197996" y="2492895"/>
            <a:chExt cx="212203" cy="212203"/>
          </a:xfrm>
        </p:grpSpPr>
        <p:sp>
          <p:nvSpPr>
            <p:cNvPr id="23" name="Oval 22"/>
            <p:cNvSpPr/>
            <p:nvPr/>
          </p:nvSpPr>
          <p:spPr>
            <a:xfrm>
              <a:off x="5197996" y="2492895"/>
              <a:ext cx="212203" cy="212203"/>
            </a:xfrm>
            <a:prstGeom prst="ellipse">
              <a:avLst/>
            </a:prstGeom>
            <a:solidFill>
              <a:srgbClr val="CBF15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31" name="Straight Connector 30"/>
            <p:cNvCxnSpPr/>
            <p:nvPr/>
          </p:nvCxnSpPr>
          <p:spPr>
            <a:xfrm>
              <a:off x="5252198" y="2600325"/>
              <a:ext cx="10740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 Box 5"/>
          <p:cNvSpPr txBox="1">
            <a:spLocks noChangeArrowheads="1"/>
          </p:cNvSpPr>
          <p:nvPr/>
        </p:nvSpPr>
        <p:spPr bwMode="auto">
          <a:xfrm>
            <a:off x="5465123" y="2331472"/>
            <a:ext cx="1355156" cy="280591"/>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1300" dirty="0" smtClean="0">
                <a:solidFill>
                  <a:schemeClr val="dk1"/>
                </a:solidFill>
                <a:latin typeface="+mn-lt"/>
                <a:cs typeface="+mn-cs"/>
              </a:rPr>
              <a:t>Besetzt (intern</a:t>
            </a:r>
            <a:r>
              <a:rPr lang="de-DE" sz="1300" b="1" dirty="0" smtClean="0">
                <a:solidFill>
                  <a:srgbClr val="4D4D4D"/>
                </a:solidFill>
              </a:rPr>
              <a:t>)</a:t>
            </a:r>
            <a:endParaRPr lang="de-DE" sz="1300" b="1" dirty="0">
              <a:solidFill>
                <a:srgbClr val="4D4D4D"/>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8" name="Picture 12"/>
          <p:cNvPicPr>
            <a:picLocks noChangeAspect="1" noChangeArrowheads="1"/>
          </p:cNvPicPr>
          <p:nvPr/>
        </p:nvPicPr>
        <p:blipFill>
          <a:blip r:embed="rId3" cstate="print"/>
          <a:srcRect/>
          <a:stretch>
            <a:fillRect/>
          </a:stretch>
        </p:blipFill>
        <p:spPr bwMode="auto">
          <a:xfrm>
            <a:off x="5508125" y="1800783"/>
            <a:ext cx="3473950" cy="148599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4339" name="Rectangle 1"/>
          <p:cNvSpPr>
            <a:spLocks noGrp="1" noChangeArrowheads="1"/>
          </p:cNvSpPr>
          <p:nvPr>
            <p:ph type="title"/>
          </p:nvPr>
        </p:nvSpPr>
        <p:spPr>
          <a:xfrm>
            <a:off x="2786050" y="274638"/>
            <a:ext cx="5900750" cy="796908"/>
          </a:xfrm>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dirty="0" smtClean="0"/>
              <a:t>Anzeige anpassen</a:t>
            </a:r>
          </a:p>
        </p:txBody>
      </p:sp>
      <p:sp>
        <p:nvSpPr>
          <p:cNvPr id="20" name="Content Placeholder 19"/>
          <p:cNvSpPr>
            <a:spLocks noGrp="1"/>
          </p:cNvSpPr>
          <p:nvPr>
            <p:ph idx="1"/>
          </p:nvPr>
        </p:nvSpPr>
        <p:spPr>
          <a:xfrm>
            <a:off x="485775" y="1214422"/>
            <a:ext cx="6439459" cy="5000660"/>
          </a:xfrm>
        </p:spPr>
        <p:txBody>
          <a:bodyPr wrap="square" lIns="108000" tIns="36000">
            <a:normAutofit fontScale="85000" lnSpcReduction="10000"/>
          </a:bodyPr>
          <a:lstStyle/>
          <a:p>
            <a:r>
              <a:rPr lang="de-DE" dirty="0" smtClean="0"/>
              <a:t>Klicken Sie auf Spaltenüberschriften, um Kontakte zu sortieren *</a:t>
            </a:r>
          </a:p>
          <a:p>
            <a:endParaRPr lang="de-DE" dirty="0" smtClean="0"/>
          </a:p>
          <a:p>
            <a:r>
              <a:rPr lang="de-DE" dirty="0" smtClean="0"/>
              <a:t>Drag &amp; Drop von Spalten-überschriften, um Spalten</a:t>
            </a:r>
            <a:br>
              <a:rPr lang="de-DE" dirty="0" smtClean="0"/>
            </a:br>
            <a:r>
              <a:rPr lang="de-DE" dirty="0" smtClean="0"/>
              <a:t>anzuordnen</a:t>
            </a:r>
            <a:br>
              <a:rPr lang="de-DE" dirty="0" smtClean="0"/>
            </a:br>
            <a:endParaRPr lang="de-DE" dirty="0" smtClean="0"/>
          </a:p>
          <a:p>
            <a:r>
              <a:rPr lang="de-DE" dirty="0" smtClean="0"/>
              <a:t>Rechtsklick auf Spaltenüberschriften, um bestimmte Spalten anzuzeigen oder auszublenden</a:t>
            </a:r>
          </a:p>
          <a:p>
            <a:pPr indent="0">
              <a:buNone/>
            </a:pPr>
            <a:endParaRPr lang="de-DE" dirty="0" smtClean="0"/>
          </a:p>
          <a:p>
            <a:pPr indent="0">
              <a:buNone/>
            </a:pPr>
            <a:r>
              <a:rPr lang="de-DE" sz="1500" dirty="0" smtClean="0"/>
              <a:t>* Nicht für intendierten Status, Telefonstatus und Tastaturstatus, da dies die Reaktivität von net.Console beeinflussen würde</a:t>
            </a:r>
          </a:p>
        </p:txBody>
      </p:sp>
      <p:pic>
        <p:nvPicPr>
          <p:cNvPr id="97283" name="Picture 3"/>
          <p:cNvPicPr>
            <a:picLocks noChangeAspect="1" noChangeArrowheads="1"/>
          </p:cNvPicPr>
          <p:nvPr/>
        </p:nvPicPr>
        <p:blipFill>
          <a:blip r:embed="rId4" cstate="print"/>
          <a:srcRect/>
          <a:stretch>
            <a:fillRect/>
          </a:stretch>
        </p:blipFill>
        <p:spPr bwMode="auto">
          <a:xfrm>
            <a:off x="7492001" y="2259472"/>
            <a:ext cx="1197041" cy="4455653"/>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1" t="53407" r="37398" b="8269"/>
          <a:stretch/>
        </p:blipFill>
        <p:spPr bwMode="auto">
          <a:xfrm>
            <a:off x="877170" y="2454985"/>
            <a:ext cx="7344000" cy="29312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786050" y="274638"/>
            <a:ext cx="5900750" cy="796908"/>
          </a:xfrm>
        </p:spPr>
        <p:txBody>
          <a:bodyPr/>
          <a:lstStyle/>
          <a:p>
            <a:r>
              <a:rPr lang="de-DE" dirty="0" smtClean="0"/>
              <a:t>Anrufhistorie</a:t>
            </a:r>
            <a:endParaRPr lang="de-DE" dirty="0"/>
          </a:p>
        </p:txBody>
      </p:sp>
      <p:sp>
        <p:nvSpPr>
          <p:cNvPr id="7" name="Rectangular Callout 6"/>
          <p:cNvSpPr/>
          <p:nvPr/>
        </p:nvSpPr>
        <p:spPr>
          <a:xfrm>
            <a:off x="3012142" y="1329847"/>
            <a:ext cx="2689411" cy="759200"/>
          </a:xfrm>
          <a:prstGeom prst="wedgeRectCallout">
            <a:avLst>
              <a:gd name="adj1" fmla="val 26777"/>
              <a:gd name="adj2" fmla="val 171746"/>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Abschluss des Anrufs (platziert, beantwortet, verpasst)</a:t>
            </a:r>
            <a:endParaRPr lang="de-DE" dirty="0"/>
          </a:p>
        </p:txBody>
      </p:sp>
      <p:sp>
        <p:nvSpPr>
          <p:cNvPr id="8" name="Rectangular Callout 7"/>
          <p:cNvSpPr/>
          <p:nvPr/>
        </p:nvSpPr>
        <p:spPr>
          <a:xfrm>
            <a:off x="3818966" y="5548334"/>
            <a:ext cx="2565608" cy="759200"/>
          </a:xfrm>
          <a:prstGeom prst="wedgeRectCallout">
            <a:avLst>
              <a:gd name="adj1" fmla="val 89350"/>
              <a:gd name="adj2" fmla="val -8162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Alle oder nur verpasste Anrufe anzeigen</a:t>
            </a:r>
            <a:endParaRPr lang="de-DE" dirty="0"/>
          </a:p>
        </p:txBody>
      </p:sp>
      <p:sp>
        <p:nvSpPr>
          <p:cNvPr id="9" name="Rectangular Callout 8"/>
          <p:cNvSpPr/>
          <p:nvPr/>
        </p:nvSpPr>
        <p:spPr>
          <a:xfrm>
            <a:off x="1107415" y="5542767"/>
            <a:ext cx="2320019" cy="759200"/>
          </a:xfrm>
          <a:prstGeom prst="wedgeRectCallout">
            <a:avLst>
              <a:gd name="adj1" fmla="val 34645"/>
              <a:gd name="adj2" fmla="val -9233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Anrufliste durchsuchen</a:t>
            </a:r>
            <a:endParaRPr lang="de-DE" dirty="0"/>
          </a:p>
        </p:txBody>
      </p:sp>
      <p:sp>
        <p:nvSpPr>
          <p:cNvPr id="10" name="Rectangular Callout 9"/>
          <p:cNvSpPr/>
          <p:nvPr/>
        </p:nvSpPr>
        <p:spPr>
          <a:xfrm>
            <a:off x="339151" y="1329847"/>
            <a:ext cx="2350261" cy="759200"/>
          </a:xfrm>
          <a:prstGeom prst="wedgeRectCallout">
            <a:avLst>
              <a:gd name="adj1" fmla="val -2608"/>
              <a:gd name="adj2" fmla="val 16340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Drag &amp; Drop oder Rechtsklick auf Spaltenüberschriften</a:t>
            </a:r>
            <a:endParaRPr lang="de-DE" dirty="0"/>
          </a:p>
        </p:txBody>
      </p:sp>
      <p:sp>
        <p:nvSpPr>
          <p:cNvPr id="16" name="Rectangular Callout 15"/>
          <p:cNvSpPr/>
          <p:nvPr/>
        </p:nvSpPr>
        <p:spPr>
          <a:xfrm>
            <a:off x="6673914" y="5785616"/>
            <a:ext cx="1851764" cy="521918"/>
          </a:xfrm>
          <a:prstGeom prst="wedgeRectCallout">
            <a:avLst>
              <a:gd name="adj1" fmla="val 23679"/>
              <a:gd name="adj2" fmla="val -13816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t>Suchfeld leeren</a:t>
            </a:r>
            <a:endParaRPr lang="de-DE" dirty="0"/>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940"/>
          <a:stretch/>
        </p:blipFill>
        <p:spPr bwMode="auto">
          <a:xfrm>
            <a:off x="4979274" y="3063338"/>
            <a:ext cx="2024776" cy="857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ctangular Callout 5"/>
          <p:cNvSpPr/>
          <p:nvPr/>
        </p:nvSpPr>
        <p:spPr>
          <a:xfrm>
            <a:off x="5940717" y="1329847"/>
            <a:ext cx="2383012" cy="759200"/>
          </a:xfrm>
          <a:prstGeom prst="wedgeRectCallout">
            <a:avLst>
              <a:gd name="adj1" fmla="val 19119"/>
              <a:gd name="adj2" fmla="val 21211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Doppelklick auf Zeile, um interne Durchwahl anzurufen</a:t>
            </a:r>
            <a:endParaRPr lang="de-D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de-DE" dirty="0" smtClean="0"/>
              <a:t>Rezeptionist</a:t>
            </a:r>
            <a:endParaRPr lang="de-DE" dirty="0"/>
          </a:p>
        </p:txBody>
      </p:sp>
      <p:pic>
        <p:nvPicPr>
          <p:cNvPr id="99330" name="Picture 2"/>
          <p:cNvPicPr>
            <a:picLocks noChangeAspect="1" noChangeArrowheads="1"/>
          </p:cNvPicPr>
          <p:nvPr/>
        </p:nvPicPr>
        <p:blipFill>
          <a:blip r:embed="rId2" cstate="print"/>
          <a:srcRect/>
          <a:stretch>
            <a:fillRect/>
          </a:stretch>
        </p:blipFill>
        <p:spPr bwMode="auto">
          <a:xfrm>
            <a:off x="341139" y="2406171"/>
            <a:ext cx="7812226" cy="3017598"/>
          </a:xfrm>
          <a:prstGeom prst="rect">
            <a:avLst/>
          </a:prstGeom>
          <a:noFill/>
          <a:ln w="9525">
            <a:noFill/>
            <a:miter lim="800000"/>
            <a:headEnd/>
            <a:tailEnd/>
          </a:ln>
        </p:spPr>
      </p:pic>
      <p:sp>
        <p:nvSpPr>
          <p:cNvPr id="6" name="Rectangular Callout 5"/>
          <p:cNvSpPr/>
          <p:nvPr/>
        </p:nvSpPr>
        <p:spPr>
          <a:xfrm>
            <a:off x="586772" y="1272321"/>
            <a:ext cx="2320019" cy="759200"/>
          </a:xfrm>
          <a:prstGeom prst="wedgeRectCallout">
            <a:avLst>
              <a:gd name="adj1" fmla="val 39114"/>
              <a:gd name="adj2" fmla="val 10765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Status der Kollegen Anzeigen</a:t>
            </a:r>
            <a:endParaRPr lang="de-DE" dirty="0"/>
          </a:p>
        </p:txBody>
      </p:sp>
      <p:sp>
        <p:nvSpPr>
          <p:cNvPr id="7" name="Rectangular Callout 6"/>
          <p:cNvSpPr/>
          <p:nvPr/>
        </p:nvSpPr>
        <p:spPr>
          <a:xfrm>
            <a:off x="4623052" y="4073047"/>
            <a:ext cx="2320019" cy="759200"/>
          </a:xfrm>
          <a:prstGeom prst="wedgeRectCallout">
            <a:avLst>
              <a:gd name="adj1" fmla="val -6388"/>
              <a:gd name="adj2" fmla="val -11542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Statusfeld</a:t>
            </a:r>
            <a:endParaRPr lang="de-DE" dirty="0"/>
          </a:p>
        </p:txBody>
      </p:sp>
      <p:sp>
        <p:nvSpPr>
          <p:cNvPr id="8" name="Rectangular Callout 7"/>
          <p:cNvSpPr/>
          <p:nvPr/>
        </p:nvSpPr>
        <p:spPr>
          <a:xfrm>
            <a:off x="5359884" y="1272321"/>
            <a:ext cx="2385622" cy="759200"/>
          </a:xfrm>
          <a:prstGeom prst="wedgeRectCallout">
            <a:avLst>
              <a:gd name="adj1" fmla="val -69392"/>
              <a:gd name="adj2" fmla="val 16005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Drag &amp; Drop oder Rechtsklick auf Spaltenüberschriften</a:t>
            </a:r>
            <a:endParaRPr lang="de-DE"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72" y="2316163"/>
            <a:ext cx="7381875" cy="3648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786050" y="274638"/>
            <a:ext cx="5900750" cy="796908"/>
          </a:xfrm>
        </p:spPr>
        <p:txBody>
          <a:bodyPr/>
          <a:lstStyle/>
          <a:p>
            <a:r>
              <a:rPr lang="de-DE" dirty="0" smtClean="0"/>
              <a:t>Anrufbeantworter</a:t>
            </a:r>
            <a:endParaRPr lang="de-DE" dirty="0"/>
          </a:p>
        </p:txBody>
      </p:sp>
      <p:sp>
        <p:nvSpPr>
          <p:cNvPr id="6" name="Rectangular Callout 5"/>
          <p:cNvSpPr/>
          <p:nvPr/>
        </p:nvSpPr>
        <p:spPr>
          <a:xfrm>
            <a:off x="997063" y="1324143"/>
            <a:ext cx="3140603" cy="759200"/>
          </a:xfrm>
          <a:prstGeom prst="wedgeRectCallout">
            <a:avLst>
              <a:gd name="adj1" fmla="val -1134"/>
              <a:gd name="adj2" fmla="val 9703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Anrufbeantworter aller Ihrer Durchwahlen anzeigen</a:t>
            </a:r>
            <a:endParaRPr lang="de-DE" dirty="0"/>
          </a:p>
        </p:txBody>
      </p:sp>
      <p:sp>
        <p:nvSpPr>
          <p:cNvPr id="7" name="Rectangular Callout 6"/>
          <p:cNvSpPr/>
          <p:nvPr/>
        </p:nvSpPr>
        <p:spPr>
          <a:xfrm>
            <a:off x="1407356" y="4307653"/>
            <a:ext cx="2438503" cy="759200"/>
          </a:xfrm>
          <a:prstGeom prst="wedgeRectCallout">
            <a:avLst>
              <a:gd name="adj1" fmla="val -59669"/>
              <a:gd name="adj2" fmla="val 12880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Neue oder alte Nachrichten anzeigen</a:t>
            </a:r>
            <a:endParaRPr lang="de-DE" dirty="0"/>
          </a:p>
        </p:txBody>
      </p:sp>
      <p:sp>
        <p:nvSpPr>
          <p:cNvPr id="8" name="Rectangular Callout 7"/>
          <p:cNvSpPr/>
          <p:nvPr/>
        </p:nvSpPr>
        <p:spPr>
          <a:xfrm>
            <a:off x="5359884" y="1272321"/>
            <a:ext cx="2399069" cy="759200"/>
          </a:xfrm>
          <a:prstGeom prst="wedgeRectCallout">
            <a:avLst>
              <a:gd name="adj1" fmla="val -69392"/>
              <a:gd name="adj2" fmla="val 16005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Drag &amp; Drop oder Rechtsklick auf Spaltenüberschriften</a:t>
            </a:r>
            <a:endParaRPr lang="de-DE" dirty="0"/>
          </a:p>
        </p:txBody>
      </p:sp>
    </p:spTree>
    <p:extLst>
      <p:ext uri="{BB962C8B-B14F-4D97-AF65-F5344CB8AC3E}">
        <p14:creationId xmlns:p14="http://schemas.microsoft.com/office/powerpoint/2010/main" val="1985284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3592286"/>
            <a:ext cx="6858000" cy="1183821"/>
          </a:xfrm>
        </p:spPr>
        <p:txBody>
          <a:bodyPr/>
          <a:lstStyle/>
          <a:p>
            <a:pPr marL="0" indent="0" algn="ctr">
              <a:buNone/>
            </a:pPr>
            <a:r>
              <a:rPr lang="de-DE" dirty="0" smtClean="0"/>
              <a:t>Schritt für Schritt</a:t>
            </a:r>
            <a:endParaRPr lang="de-DE" dirty="0"/>
          </a:p>
        </p:txBody>
      </p:sp>
      <p:sp>
        <p:nvSpPr>
          <p:cNvPr id="4" name="Title 3"/>
          <p:cNvSpPr>
            <a:spLocks noGrp="1"/>
          </p:cNvSpPr>
          <p:nvPr>
            <p:ph type="title"/>
          </p:nvPr>
        </p:nvSpPr>
        <p:spPr/>
        <p:txBody>
          <a:bodyPr/>
          <a:lstStyle/>
          <a:p>
            <a:endParaRPr lang="de-DE" dirty="0"/>
          </a:p>
        </p:txBody>
      </p:sp>
      <p:sp>
        <p:nvSpPr>
          <p:cNvPr id="7" name="Footer Placeholder 4"/>
          <p:cNvSpPr>
            <a:spLocks noGrp="1"/>
          </p:cNvSpPr>
          <p:nvPr>
            <p:ph type="ftr" sz="quarter" idx="4294967295"/>
          </p:nvPr>
        </p:nvSpPr>
        <p:spPr>
          <a:xfrm>
            <a:off x="3028950" y="6356351"/>
            <a:ext cx="3086100" cy="365125"/>
          </a:xfrm>
          <a:prstGeom prst="rect">
            <a:avLst/>
          </a:prstGeom>
        </p:spPr>
        <p:txBody>
          <a:bodyPr vert="horz" lIns="91440" tIns="45720" rIns="91440" bIns="45720" rtlCol="0" anchor="ctr"/>
          <a:lstStyle>
            <a:lvl1pPr algn="ctr">
              <a:defRPr sz="900">
                <a:solidFill>
                  <a:schemeClr val="tx1"/>
                </a:solidFill>
              </a:defRPr>
            </a:lvl1pPr>
          </a:lstStyle>
          <a:p>
            <a:pPr>
              <a:defRPr/>
            </a:pPr>
            <a:r>
              <a:rPr lang="de-DE" sz="800" dirty="0" smtClean="0">
                <a:latin typeface="+mj-lt"/>
              </a:rPr>
              <a:t>www.escaux.com</a:t>
            </a:r>
            <a:endParaRPr lang="de-DE" sz="800" dirty="0">
              <a:latin typeface="+mj-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
          <p:cNvSpPr>
            <a:spLocks noGrp="1" noChangeArrowheads="1"/>
          </p:cNvSpPr>
          <p:nvPr>
            <p:ph type="title"/>
          </p:nvPr>
        </p:nvSpPr>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noProof="0" dirty="0" smtClean="0"/>
              <a:t>Ihr Schreibtisch</a:t>
            </a:r>
          </a:p>
        </p:txBody>
      </p:sp>
      <p:sp>
        <p:nvSpPr>
          <p:cNvPr id="20" name="Footer Placeholder 3"/>
          <p:cNvSpPr>
            <a:spLocks noGrp="1"/>
          </p:cNvSpPr>
          <p:nvPr>
            <p:ph type="ftr" sz="quarter" idx="4294967295"/>
          </p:nvPr>
        </p:nvSpPr>
        <p:spPr>
          <a:xfrm>
            <a:off x="7737475" y="6419850"/>
            <a:ext cx="1406525" cy="365125"/>
          </a:xfrm>
        </p:spPr>
        <p:txBody>
          <a:bodyPr/>
          <a:lstStyle/>
          <a:p>
            <a:pPr>
              <a:defRPr/>
            </a:pPr>
            <a:r>
              <a:rPr lang="de-DE" sz="800" dirty="0" smtClean="0">
                <a:solidFill>
                  <a:schemeClr val="tx1"/>
                </a:solidFill>
                <a:latin typeface="+mj-lt"/>
              </a:rPr>
              <a:t>www.escaux.com</a:t>
            </a:r>
            <a:endParaRPr lang="de-DE" sz="800" dirty="0">
              <a:solidFill>
                <a:schemeClr val="tx1"/>
              </a:solidFill>
              <a:latin typeface="+mj-lt"/>
            </a:endParaRPr>
          </a:p>
        </p:txBody>
      </p:sp>
      <p:pic>
        <p:nvPicPr>
          <p:cNvPr id="6149" name="Picture 3"/>
          <p:cNvPicPr>
            <a:picLocks noChangeAspect="1" noChangeArrowheads="1"/>
          </p:cNvPicPr>
          <p:nvPr/>
        </p:nvPicPr>
        <p:blipFill>
          <a:blip r:embed="rId3" cstate="print"/>
          <a:srcRect/>
          <a:stretch>
            <a:fillRect/>
          </a:stretch>
        </p:blipFill>
        <p:spPr bwMode="auto">
          <a:xfrm>
            <a:off x="2268538" y="5229225"/>
            <a:ext cx="952500" cy="1057275"/>
          </a:xfrm>
          <a:prstGeom prst="rect">
            <a:avLst/>
          </a:prstGeom>
          <a:noFill/>
          <a:ln w="9525">
            <a:noFill/>
            <a:round/>
            <a:headEnd/>
            <a:tailEnd/>
          </a:ln>
        </p:spPr>
      </p:pic>
      <p:sp>
        <p:nvSpPr>
          <p:cNvPr id="6150" name="Text Box 4"/>
          <p:cNvSpPr txBox="1">
            <a:spLocks noChangeArrowheads="1"/>
          </p:cNvSpPr>
          <p:nvPr/>
        </p:nvSpPr>
        <p:spPr bwMode="auto">
          <a:xfrm>
            <a:off x="4142962" y="2276475"/>
            <a:ext cx="1991549" cy="386132"/>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dirty="0" smtClean="0">
                <a:solidFill>
                  <a:srgbClr val="000000"/>
                </a:solidFill>
                <a:latin typeface="Trebuchet MS" pitchFamily="32" charset="0"/>
              </a:rPr>
              <a:t>Die net.Console‏</a:t>
            </a:r>
            <a:endParaRPr lang="de-DE" sz="2000" dirty="0">
              <a:solidFill>
                <a:srgbClr val="000000"/>
              </a:solidFill>
              <a:latin typeface="Trebuchet MS" pitchFamily="32" charset="0"/>
            </a:endParaRPr>
          </a:p>
        </p:txBody>
      </p:sp>
      <p:sp>
        <p:nvSpPr>
          <p:cNvPr id="6152" name="Text Box 6"/>
          <p:cNvSpPr txBox="1">
            <a:spLocks noChangeArrowheads="1"/>
          </p:cNvSpPr>
          <p:nvPr/>
        </p:nvSpPr>
        <p:spPr bwMode="auto">
          <a:xfrm>
            <a:off x="3603625" y="5661025"/>
            <a:ext cx="2320925" cy="385763"/>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dirty="0" smtClean="0">
                <a:solidFill>
                  <a:srgbClr val="000000"/>
                </a:solidFill>
                <a:latin typeface="Trebuchet MS" pitchFamily="32" charset="0"/>
              </a:rPr>
              <a:t>Headset (optional)‏</a:t>
            </a:r>
            <a:endParaRPr lang="de-DE" sz="2000" dirty="0">
              <a:solidFill>
                <a:srgbClr val="000000"/>
              </a:solidFill>
              <a:latin typeface="Trebuchet MS" pitchFamily="32" charset="0"/>
            </a:endParaRPr>
          </a:p>
        </p:txBody>
      </p:sp>
      <p:pic>
        <p:nvPicPr>
          <p:cNvPr id="14" name="Picture 13"/>
          <p:cNvPicPr>
            <a:picLocks noChangeAspect="1"/>
          </p:cNvPicPr>
          <p:nvPr/>
        </p:nvPicPr>
        <p:blipFill>
          <a:blip r:embed="rId4" cstate="print"/>
          <a:srcRect/>
          <a:stretch>
            <a:fillRect/>
          </a:stretch>
        </p:blipFill>
        <p:spPr>
          <a:xfrm>
            <a:off x="4370598" y="3863851"/>
            <a:ext cx="1655758" cy="1201741"/>
          </a:xfrm>
          <a:prstGeom prst="rect">
            <a:avLst/>
          </a:prstGeom>
          <a:noFill/>
          <a:ln>
            <a:noFill/>
          </a:ln>
        </p:spPr>
      </p:pic>
      <p:sp>
        <p:nvSpPr>
          <p:cNvPr id="15" name="Text Box 6"/>
          <p:cNvSpPr txBox="1"/>
          <p:nvPr/>
        </p:nvSpPr>
        <p:spPr>
          <a:xfrm>
            <a:off x="4622286" y="3369502"/>
            <a:ext cx="1302264" cy="402287"/>
          </a:xfrm>
          <a:prstGeom prst="rect">
            <a:avLst/>
          </a:prstGeom>
          <a:noFill/>
          <a:ln>
            <a:noFill/>
          </a:ln>
        </p:spPr>
        <p:txBody>
          <a:bodyPr vert="horz" wrap="none" lIns="90004" tIns="46798" rIns="90004" bIns="46798" anchor="t" anchorCtr="1" compatLnSpc="1">
            <a:spAutoFit/>
          </a:bodyPr>
          <a:lstStyle/>
          <a:p>
            <a:pPr marL="0" marR="0" lvl="0" indent="0" algn="ctr"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de-DE" sz="2000" b="0" i="0" u="none" strike="noStrike" kern="1200" cap="none" spc="0" baseline="0" dirty="0" smtClean="0">
                <a:solidFill>
                  <a:srgbClr val="000000"/>
                </a:solidFill>
                <a:uFillTx/>
                <a:latin typeface="Trebuchet MS" pitchFamily="34" charset="0"/>
                <a:ea typeface="Microsoft YaHei"/>
              </a:rPr>
              <a:t>SNOM 320</a:t>
            </a:r>
          </a:p>
        </p:txBody>
      </p:sp>
      <p:sp>
        <p:nvSpPr>
          <p:cNvPr id="16" name="Text Box 6"/>
          <p:cNvSpPr txBox="1"/>
          <p:nvPr/>
        </p:nvSpPr>
        <p:spPr>
          <a:xfrm>
            <a:off x="6886234" y="3353025"/>
            <a:ext cx="1978365" cy="402287"/>
          </a:xfrm>
          <a:prstGeom prst="rect">
            <a:avLst/>
          </a:prstGeom>
          <a:noFill/>
          <a:ln>
            <a:noFill/>
          </a:ln>
        </p:spPr>
        <p:txBody>
          <a:bodyPr vert="horz" wrap="square" lIns="90004" tIns="46798" rIns="90004" bIns="46798" anchor="t" anchorCtr="1" compatLnSpc="1">
            <a:spAutoFit/>
          </a:bodyPr>
          <a:lstStyle/>
          <a:p>
            <a:pPr marL="0" marR="0" lvl="0" indent="0" algn="ctr"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de-DE" sz="2000" b="0" i="0" u="none" strike="noStrike" kern="1200" cap="none" spc="0" baseline="0" dirty="0" smtClean="0">
                <a:solidFill>
                  <a:srgbClr val="000000"/>
                </a:solidFill>
                <a:uFillTx/>
                <a:latin typeface="Trebuchet MS" pitchFamily="34" charset="0"/>
                <a:ea typeface="Microsoft YaHei"/>
              </a:rPr>
              <a:t>Polycom</a:t>
            </a:r>
            <a:r>
              <a:rPr lang="de-DE" sz="2000" dirty="0" smtClean="0">
                <a:solidFill>
                  <a:srgbClr val="000000"/>
                </a:solidFill>
                <a:latin typeface="Trebuchet MS" pitchFamily="34" charset="0"/>
                <a:ea typeface="Microsoft YaHei"/>
              </a:rPr>
              <a:t> </a:t>
            </a:r>
            <a:r>
              <a:rPr lang="de-DE" sz="2000" b="0" i="0" u="none" strike="noStrike" kern="1200" cap="none" spc="0" baseline="0" dirty="0" smtClean="0">
                <a:solidFill>
                  <a:srgbClr val="000000"/>
                </a:solidFill>
                <a:uFillTx/>
                <a:latin typeface="Trebuchet MS" pitchFamily="34" charset="0"/>
                <a:ea typeface="Microsoft YaHei"/>
              </a:rPr>
              <a:t>IP 650</a:t>
            </a:r>
            <a:endParaRPr lang="de-DE" sz="2000" b="0" i="0" u="none" strike="noStrike" kern="1200" cap="none" spc="0" baseline="0" dirty="0">
              <a:solidFill>
                <a:srgbClr val="000000"/>
              </a:solidFill>
              <a:uFillTx/>
              <a:latin typeface="Trebuchet MS" pitchFamily="34" charset="0"/>
              <a:ea typeface="Microsoft YaHei"/>
            </a:endParaRPr>
          </a:p>
        </p:txBody>
      </p:sp>
      <p:pic>
        <p:nvPicPr>
          <p:cNvPr id="17" name="Picture 16"/>
          <p:cNvPicPr>
            <a:picLocks noChangeAspect="1"/>
          </p:cNvPicPr>
          <p:nvPr/>
        </p:nvPicPr>
        <p:blipFill>
          <a:blip r:embed="rId5" cstate="print"/>
          <a:srcRect/>
          <a:stretch>
            <a:fillRect/>
          </a:stretch>
        </p:blipFill>
        <p:spPr>
          <a:xfrm>
            <a:off x="6750310" y="3863851"/>
            <a:ext cx="1815815" cy="1198440"/>
          </a:xfrm>
          <a:prstGeom prst="rect">
            <a:avLst/>
          </a:prstGeom>
          <a:noFill/>
          <a:ln>
            <a:noFill/>
          </a:ln>
        </p:spPr>
      </p:pic>
      <p:sp>
        <p:nvSpPr>
          <p:cNvPr id="18" name="TextBox 17"/>
          <p:cNvSpPr txBox="1"/>
          <p:nvPr/>
        </p:nvSpPr>
        <p:spPr>
          <a:xfrm>
            <a:off x="6182821" y="3403000"/>
            <a:ext cx="703414" cy="369332"/>
          </a:xfrm>
          <a:prstGeom prst="rect">
            <a:avLst/>
          </a:prstGeom>
          <a:noFill/>
          <a:ln>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dirty="0" smtClean="0">
                <a:solidFill>
                  <a:srgbClr val="000000"/>
                </a:solidFill>
                <a:uFillTx/>
                <a:latin typeface="Trebuchet MS" pitchFamily="34" charset="0"/>
                <a:ea typeface="Microsoft YaHei"/>
              </a:rPr>
              <a:t>oder</a:t>
            </a:r>
            <a:endParaRPr lang="de-DE" sz="1800" b="0" i="0" u="none" strike="noStrike" kern="1200" cap="none" spc="0" baseline="0" dirty="0">
              <a:solidFill>
                <a:srgbClr val="000000"/>
              </a:solidFill>
              <a:uFillTx/>
              <a:latin typeface="Trebuchet MS" pitchFamily="34" charset="0"/>
              <a:ea typeface="Microsoft YaHei"/>
            </a:endParaRPr>
          </a:p>
        </p:txBody>
      </p:sp>
      <p:pic>
        <p:nvPicPr>
          <p:cNvPr id="25" name="Picture 8"/>
          <p:cNvPicPr>
            <a:picLocks noChangeAspect="1" noChangeArrowheads="1"/>
          </p:cNvPicPr>
          <p:nvPr/>
        </p:nvPicPr>
        <p:blipFill>
          <a:blip r:embed="rId6" cstate="print"/>
          <a:srcRect/>
          <a:stretch>
            <a:fillRect/>
          </a:stretch>
        </p:blipFill>
        <p:spPr bwMode="auto">
          <a:xfrm>
            <a:off x="395288" y="1557338"/>
            <a:ext cx="2736850" cy="2736850"/>
          </a:xfrm>
          <a:prstGeom prst="rect">
            <a:avLst/>
          </a:prstGeom>
          <a:noFill/>
          <a:ln w="9525">
            <a:noFill/>
            <a:round/>
            <a:headEnd/>
            <a:tailEnd/>
          </a:ln>
          <a:effectLst/>
        </p:spPr>
      </p:pic>
      <p:grpSp>
        <p:nvGrpSpPr>
          <p:cNvPr id="26" name="Group 9"/>
          <p:cNvGrpSpPr>
            <a:grpSpLocks/>
          </p:cNvGrpSpPr>
          <p:nvPr/>
        </p:nvGrpSpPr>
        <p:grpSpPr bwMode="auto">
          <a:xfrm>
            <a:off x="741363" y="1662113"/>
            <a:ext cx="2097087" cy="1703387"/>
            <a:chOff x="467" y="1047"/>
            <a:chExt cx="1321" cy="1073"/>
          </a:xfrm>
        </p:grpSpPr>
        <p:pic>
          <p:nvPicPr>
            <p:cNvPr id="27" name="Picture 10"/>
            <p:cNvPicPr>
              <a:picLocks noChangeAspect="1" noChangeArrowheads="1"/>
            </p:cNvPicPr>
            <p:nvPr/>
          </p:nvPicPr>
          <p:blipFill>
            <a:blip r:embed="rId7" cstate="print"/>
            <a:srcRect/>
            <a:stretch>
              <a:fillRect/>
            </a:stretch>
          </p:blipFill>
          <p:spPr bwMode="auto">
            <a:xfrm>
              <a:off x="467" y="1047"/>
              <a:ext cx="1321" cy="1073"/>
            </a:xfrm>
            <a:prstGeom prst="rect">
              <a:avLst/>
            </a:prstGeom>
            <a:noFill/>
            <a:ln w="9525">
              <a:noFill/>
              <a:round/>
              <a:headEnd/>
              <a:tailEnd/>
            </a:ln>
            <a:effectLst/>
          </p:spPr>
        </p:pic>
        <p:pic>
          <p:nvPicPr>
            <p:cNvPr id="28" name="Picture 11"/>
            <p:cNvPicPr>
              <a:picLocks noChangeAspect="1" noChangeArrowheads="1"/>
            </p:cNvPicPr>
            <p:nvPr/>
          </p:nvPicPr>
          <p:blipFill>
            <a:blip r:embed="rId8" cstate="print"/>
            <a:srcRect/>
            <a:stretch>
              <a:fillRect/>
            </a:stretch>
          </p:blipFill>
          <p:spPr bwMode="auto">
            <a:xfrm>
              <a:off x="1116" y="1200"/>
              <a:ext cx="655" cy="566"/>
            </a:xfrm>
            <a:prstGeom prst="rect">
              <a:avLst/>
            </a:prstGeom>
            <a:noFill/>
            <a:ln w="9525">
              <a:noFill/>
              <a:round/>
              <a:headEnd/>
              <a:tailEnd/>
            </a:ln>
            <a:effectLst/>
          </p:spPr>
        </p:pic>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de-DE" dirty="0" smtClean="0"/>
              <a:t>Anruf annehmen</a:t>
            </a:r>
            <a:endParaRPr lang="de-DE" dirty="0"/>
          </a:p>
        </p:txBody>
      </p:sp>
      <p:sp>
        <p:nvSpPr>
          <p:cNvPr id="6" name="Content Placeholder 5"/>
          <p:cNvSpPr>
            <a:spLocks noGrp="1"/>
          </p:cNvSpPr>
          <p:nvPr>
            <p:ph idx="1"/>
          </p:nvPr>
        </p:nvSpPr>
        <p:spPr>
          <a:xfrm>
            <a:off x="457200" y="1214422"/>
            <a:ext cx="6106438" cy="5000660"/>
          </a:xfrm>
        </p:spPr>
        <p:txBody>
          <a:bodyPr>
            <a:normAutofit/>
          </a:bodyPr>
          <a:lstStyle/>
          <a:p>
            <a:pPr marL="514350" indent="-514350">
              <a:buFont typeface="+mj-lt"/>
              <a:buAutoNum type="arabicPeriod"/>
            </a:pPr>
            <a:r>
              <a:rPr lang="de-DE" sz="2200" dirty="0" smtClean="0"/>
              <a:t>Anruf kommt in allgemeine Warteschlange</a:t>
            </a:r>
          </a:p>
          <a:p>
            <a:pPr marL="514350" indent="-514350">
              <a:buFont typeface="+mj-lt"/>
              <a:buAutoNum type="arabicPeriod"/>
            </a:pPr>
            <a:r>
              <a:rPr lang="de-DE" sz="2200" dirty="0" smtClean="0"/>
              <a:t>Warteschlangenzähler erhöht sich</a:t>
            </a:r>
          </a:p>
          <a:p>
            <a:pPr marL="514350" indent="-514350">
              <a:buFont typeface="+mj-lt"/>
              <a:buAutoNum type="arabicPeriod"/>
            </a:pPr>
            <a:r>
              <a:rPr lang="de-DE" sz="2200" dirty="0" smtClean="0"/>
              <a:t>Telefon klingelt</a:t>
            </a:r>
          </a:p>
          <a:p>
            <a:pPr marL="514350" indent="-514350">
              <a:buFont typeface="+mj-lt"/>
              <a:buAutoNum type="arabicPeriod"/>
            </a:pPr>
            <a:r>
              <a:rPr lang="de-DE" sz="2200" dirty="0" smtClean="0"/>
              <a:t>Leitung 1 zeigt eingehenden Anruf an</a:t>
            </a:r>
          </a:p>
          <a:p>
            <a:pPr marL="514350" indent="-514350">
              <a:buFont typeface="+mj-lt"/>
              <a:buAutoNum type="arabicPeriod"/>
            </a:pPr>
            <a:r>
              <a:rPr lang="de-DE" sz="2200" dirty="0" smtClean="0"/>
              <a:t>Knopf „Annehmen” leuchtet auf</a:t>
            </a:r>
          </a:p>
          <a:p>
            <a:pPr marL="514350" indent="-514350">
              <a:buFont typeface="+mj-lt"/>
              <a:buAutoNum type="arabicPeriod"/>
            </a:pPr>
            <a:r>
              <a:rPr lang="de-DE" sz="2200" dirty="0" smtClean="0"/>
              <a:t>Anruf entgegennehmen</a:t>
            </a:r>
          </a:p>
          <a:p>
            <a:pPr marL="914400" lvl="1" indent="-514350">
              <a:buFont typeface="+mj-lt"/>
              <a:buAutoNum type="arabicPeriod"/>
            </a:pPr>
            <a:r>
              <a:rPr lang="de-DE" sz="2200" dirty="0" smtClean="0"/>
              <a:t>Per Mausklick auf Knopf „Annehmen”</a:t>
            </a:r>
          </a:p>
          <a:p>
            <a:pPr marL="914400" lvl="1" indent="-514350">
              <a:buFont typeface="+mj-lt"/>
              <a:buAutoNum type="arabicPeriod"/>
            </a:pPr>
            <a:r>
              <a:rPr lang="de-DE" sz="2200" dirty="0" smtClean="0"/>
              <a:t>Oder per Taste </a:t>
            </a:r>
            <a:r>
              <a:rPr lang="de-DE" sz="2200" dirty="0"/>
              <a:t>„</a:t>
            </a:r>
            <a:r>
              <a:rPr lang="de-DE" sz="2200" dirty="0" err="1" smtClean="0"/>
              <a:t>Enter</a:t>
            </a:r>
            <a:r>
              <a:rPr lang="de-DE" sz="2200" dirty="0" smtClean="0"/>
              <a:t>”</a:t>
            </a:r>
          </a:p>
          <a:p>
            <a:pPr marL="514350" indent="-514350">
              <a:buFont typeface="+mj-lt"/>
              <a:buAutoNum type="arabicPeriod"/>
            </a:pPr>
            <a:r>
              <a:rPr lang="de-DE" sz="2200" dirty="0" smtClean="0"/>
              <a:t>Statusicon Leitung 1 springt auf Konversation</a:t>
            </a:r>
          </a:p>
          <a:p>
            <a:pPr marL="514350" indent="-514350">
              <a:buFont typeface="+mj-lt"/>
              <a:buAutoNum type="arabicPeriod"/>
            </a:pPr>
            <a:r>
              <a:rPr lang="de-DE" sz="2200" dirty="0" smtClean="0"/>
              <a:t>Kontrollknöpfe spiegeln Gesprächsstatus wider</a:t>
            </a:r>
          </a:p>
        </p:txBody>
      </p:sp>
      <p:pic>
        <p:nvPicPr>
          <p:cNvPr id="104452" name="Picture 4"/>
          <p:cNvPicPr>
            <a:picLocks noChangeAspect="1" noChangeArrowheads="1"/>
          </p:cNvPicPr>
          <p:nvPr/>
        </p:nvPicPr>
        <p:blipFill>
          <a:blip r:embed="rId2" cstate="print"/>
          <a:srcRect/>
          <a:stretch>
            <a:fillRect/>
          </a:stretch>
        </p:blipFill>
        <p:spPr bwMode="auto">
          <a:xfrm>
            <a:off x="6491087" y="2441271"/>
            <a:ext cx="533400" cy="647700"/>
          </a:xfrm>
          <a:prstGeom prst="rect">
            <a:avLst/>
          </a:prstGeom>
          <a:noFill/>
          <a:ln w="9525">
            <a:noFill/>
            <a:miter lim="800000"/>
            <a:headEnd/>
            <a:tailEnd/>
          </a:ln>
        </p:spPr>
      </p:pic>
      <p:pic>
        <p:nvPicPr>
          <p:cNvPr id="104453" name="Picture 5"/>
          <p:cNvPicPr>
            <a:picLocks noChangeAspect="1" noChangeArrowheads="1"/>
          </p:cNvPicPr>
          <p:nvPr/>
        </p:nvPicPr>
        <p:blipFill>
          <a:blip r:embed="rId3" cstate="print"/>
          <a:srcRect/>
          <a:stretch>
            <a:fillRect/>
          </a:stretch>
        </p:blipFill>
        <p:spPr bwMode="auto">
          <a:xfrm>
            <a:off x="6491087" y="3023991"/>
            <a:ext cx="514350" cy="609600"/>
          </a:xfrm>
          <a:prstGeom prst="rect">
            <a:avLst/>
          </a:prstGeom>
          <a:noFill/>
          <a:ln w="9525">
            <a:noFill/>
            <a:miter lim="800000"/>
            <a:headEnd/>
            <a:tailEnd/>
          </a:ln>
        </p:spPr>
      </p:pic>
      <p:pic>
        <p:nvPicPr>
          <p:cNvPr id="104454" name="Picture 6"/>
          <p:cNvPicPr>
            <a:picLocks noChangeAspect="1" noChangeArrowheads="1"/>
          </p:cNvPicPr>
          <p:nvPr/>
        </p:nvPicPr>
        <p:blipFill>
          <a:blip r:embed="rId4" cstate="print"/>
          <a:srcRect/>
          <a:stretch>
            <a:fillRect/>
          </a:stretch>
        </p:blipFill>
        <p:spPr bwMode="auto">
          <a:xfrm>
            <a:off x="6517838" y="4314607"/>
            <a:ext cx="533400" cy="638175"/>
          </a:xfrm>
          <a:prstGeom prst="rect">
            <a:avLst/>
          </a:prstGeom>
          <a:noFill/>
          <a:ln w="9525">
            <a:noFill/>
            <a:miter lim="800000"/>
            <a:headEnd/>
            <a:tailEnd/>
          </a:ln>
        </p:spPr>
      </p:pic>
      <p:pic>
        <p:nvPicPr>
          <p:cNvPr id="104455" name="Picture 7"/>
          <p:cNvPicPr>
            <a:picLocks noChangeAspect="1" noChangeArrowheads="1"/>
          </p:cNvPicPr>
          <p:nvPr/>
        </p:nvPicPr>
        <p:blipFill>
          <a:blip r:embed="rId5" cstate="print"/>
          <a:srcRect/>
          <a:stretch>
            <a:fillRect/>
          </a:stretch>
        </p:blipFill>
        <p:spPr bwMode="auto">
          <a:xfrm>
            <a:off x="4224383" y="5543516"/>
            <a:ext cx="4248150" cy="609600"/>
          </a:xfrm>
          <a:prstGeom prst="rect">
            <a:avLst/>
          </a:prstGeom>
          <a:noFill/>
          <a:ln w="9525">
            <a:noFill/>
            <a:miter lim="800000"/>
            <a:headEnd/>
            <a:tailEnd/>
          </a:ln>
        </p:spPr>
      </p:pic>
      <p:grpSp>
        <p:nvGrpSpPr>
          <p:cNvPr id="10" name="Group 9"/>
          <p:cNvGrpSpPr>
            <a:grpSpLocks noChangeAspect="1"/>
          </p:cNvGrpSpPr>
          <p:nvPr/>
        </p:nvGrpSpPr>
        <p:grpSpPr>
          <a:xfrm>
            <a:off x="6491087" y="1593976"/>
            <a:ext cx="1422262" cy="608204"/>
            <a:chOff x="5476483" y="3022405"/>
            <a:chExt cx="2201971" cy="941632"/>
          </a:xfrm>
        </p:grpSpPr>
        <p:pic>
          <p:nvPicPr>
            <p:cNvPr id="11" name="Picture 4"/>
            <p:cNvPicPr>
              <a:picLocks noChangeAspect="1" noChangeArrowheads="1"/>
            </p:cNvPicPr>
            <p:nvPr/>
          </p:nvPicPr>
          <p:blipFill>
            <a:blip r:embed="rId6" cstate="print"/>
            <a:srcRect/>
            <a:stretch>
              <a:fillRect/>
            </a:stretch>
          </p:blipFill>
          <p:spPr bwMode="auto">
            <a:xfrm>
              <a:off x="5476483" y="3022405"/>
              <a:ext cx="2201971" cy="941632"/>
            </a:xfrm>
            <a:prstGeom prst="rect">
              <a:avLst/>
            </a:prstGeom>
            <a:noFill/>
            <a:ln w="9525">
              <a:noFill/>
              <a:miter lim="800000"/>
              <a:headEnd/>
              <a:tailEnd/>
            </a:ln>
          </p:spPr>
        </p:pic>
        <p:pic>
          <p:nvPicPr>
            <p:cNvPr id="1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69144" y="3035892"/>
              <a:ext cx="1991595" cy="9146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14" name="Rectangle 9"/>
          <p:cNvSpPr>
            <a:spLocks noChangeArrowheads="1"/>
          </p:cNvSpPr>
          <p:nvPr/>
        </p:nvSpPr>
        <p:spPr bwMode="auto">
          <a:xfrm>
            <a:off x="4754336" y="5560185"/>
            <a:ext cx="503238" cy="576262"/>
          </a:xfrm>
          <a:prstGeom prst="rect">
            <a:avLst/>
          </a:prstGeom>
          <a:noFill/>
          <a:ln w="38160">
            <a:solidFill>
              <a:srgbClr val="FC7404"/>
            </a:solidFill>
            <a:miter lim="800000"/>
            <a:headEnd/>
            <a:tailEnd/>
          </a:ln>
        </p:spPr>
        <p:txBody>
          <a:bodyPr wrap="none" anchor="ctr"/>
          <a:lstStyle/>
          <a:p>
            <a:endParaRPr lang="de-DE"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de-DE" dirty="0" smtClean="0"/>
              <a:t>Anruf beenden</a:t>
            </a:r>
            <a:endParaRPr lang="de-DE" dirty="0"/>
          </a:p>
        </p:txBody>
      </p:sp>
      <p:sp>
        <p:nvSpPr>
          <p:cNvPr id="6" name="Content Placeholder 5"/>
          <p:cNvSpPr>
            <a:spLocks noGrp="1"/>
          </p:cNvSpPr>
          <p:nvPr>
            <p:ph idx="1"/>
          </p:nvPr>
        </p:nvSpPr>
        <p:spPr>
          <a:xfrm>
            <a:off x="457199" y="1214422"/>
            <a:ext cx="8198285" cy="5000660"/>
          </a:xfrm>
        </p:spPr>
        <p:txBody>
          <a:bodyPr>
            <a:normAutofit lnSpcReduction="10000"/>
          </a:bodyPr>
          <a:lstStyle/>
          <a:p>
            <a:pPr marL="514350" indent="-514350">
              <a:buFont typeface="+mj-lt"/>
              <a:buAutoNum type="arabicPeriod"/>
            </a:pPr>
            <a:r>
              <a:rPr lang="de-DE" sz="2400" dirty="0" smtClean="0"/>
              <a:t>Knopf „Auflegen” leuchtet</a:t>
            </a:r>
          </a:p>
          <a:p>
            <a:pPr marL="514350" indent="-514350">
              <a:buFont typeface="+mj-lt"/>
              <a:buAutoNum type="arabicPeriod"/>
            </a:pPr>
            <a:r>
              <a:rPr lang="de-DE" sz="2400" dirty="0" smtClean="0"/>
              <a:t>Anruf beenden</a:t>
            </a:r>
          </a:p>
          <a:p>
            <a:pPr marL="914400" lvl="1" indent="-514350">
              <a:buFont typeface="+mj-lt"/>
              <a:buAutoNum type="arabicPeriod"/>
            </a:pPr>
            <a:r>
              <a:rPr lang="de-DE" sz="2000" dirty="0" smtClean="0"/>
              <a:t>Per Mausklick auf Knopf „Auflegen”</a:t>
            </a:r>
          </a:p>
          <a:p>
            <a:pPr marL="914400" lvl="1" indent="-514350">
              <a:buFont typeface="+mj-lt"/>
              <a:buAutoNum type="arabicPeriod"/>
            </a:pPr>
            <a:r>
              <a:rPr lang="de-DE" sz="2000" dirty="0" smtClean="0"/>
              <a:t>Oder per „F2”-Taste</a:t>
            </a:r>
          </a:p>
          <a:p>
            <a:pPr marL="514350" indent="-514350">
              <a:buFont typeface="+mj-lt"/>
              <a:buAutoNum type="arabicPeriod"/>
            </a:pPr>
            <a:r>
              <a:rPr lang="de-DE" sz="2400" dirty="0" smtClean="0"/>
              <a:t>Statusicon Leitung 1 springt auf inaktiv</a:t>
            </a:r>
          </a:p>
          <a:p>
            <a:pPr marL="514350" indent="-514350">
              <a:buFont typeface="+mj-lt"/>
              <a:buAutoNum type="arabicPeriod"/>
            </a:pPr>
            <a:r>
              <a:rPr lang="de-DE" sz="2400" dirty="0" smtClean="0"/>
              <a:t>Kontrollknöpfe spiegeln inaktiven Status</a:t>
            </a:r>
            <a:br>
              <a:rPr lang="de-DE" sz="2400" dirty="0" smtClean="0"/>
            </a:br>
            <a:r>
              <a:rPr lang="de-DE" sz="2400" dirty="0" smtClean="0"/>
              <a:t>wider</a:t>
            </a:r>
          </a:p>
          <a:p>
            <a:pPr marL="514350" indent="-514350">
              <a:buFont typeface="+mj-lt"/>
              <a:buAutoNum type="arabicPeriod"/>
            </a:pPr>
            <a:endParaRPr lang="de-DE" sz="2400" dirty="0" smtClean="0"/>
          </a:p>
          <a:p>
            <a:pPr marL="514350" indent="-514350">
              <a:buFont typeface="+mj-lt"/>
              <a:buAutoNum type="arabicPeriod"/>
            </a:pPr>
            <a:endParaRPr lang="de-DE" sz="2400" dirty="0" smtClean="0"/>
          </a:p>
          <a:p>
            <a:pPr marL="514350" indent="-514350"/>
            <a:r>
              <a:rPr lang="de-DE" sz="2400" dirty="0" smtClean="0"/>
              <a:t>Bitte beachten Sie, dass im inaktiven Status der Knopf „Auflegen” immer noch leuchtet. Dadurch können Sie Anrufe beenden, die aus irgendeinem Grund auf dem Telefon der Rezeption verblieben sind.</a:t>
            </a:r>
          </a:p>
        </p:txBody>
      </p:sp>
      <p:pic>
        <p:nvPicPr>
          <p:cNvPr id="105474" name="Picture 2"/>
          <p:cNvPicPr>
            <a:picLocks noChangeAspect="1" noChangeArrowheads="1"/>
          </p:cNvPicPr>
          <p:nvPr/>
        </p:nvPicPr>
        <p:blipFill>
          <a:blip r:embed="rId2" cstate="print"/>
          <a:srcRect/>
          <a:stretch>
            <a:fillRect/>
          </a:stretch>
        </p:blipFill>
        <p:spPr bwMode="auto">
          <a:xfrm>
            <a:off x="6690008" y="1165377"/>
            <a:ext cx="600075" cy="619125"/>
          </a:xfrm>
          <a:prstGeom prst="rect">
            <a:avLst/>
          </a:prstGeom>
          <a:noFill/>
          <a:ln w="9525">
            <a:noFill/>
            <a:miter lim="800000"/>
            <a:headEnd/>
            <a:tailEnd/>
          </a:ln>
        </p:spPr>
      </p:pic>
      <p:pic>
        <p:nvPicPr>
          <p:cNvPr id="105475" name="Picture 3"/>
          <p:cNvPicPr>
            <a:picLocks noChangeAspect="1" noChangeArrowheads="1"/>
          </p:cNvPicPr>
          <p:nvPr/>
        </p:nvPicPr>
        <p:blipFill>
          <a:blip r:embed="rId3" cstate="print"/>
          <a:srcRect/>
          <a:stretch>
            <a:fillRect/>
          </a:stretch>
        </p:blipFill>
        <p:spPr bwMode="auto">
          <a:xfrm>
            <a:off x="6690008" y="2709081"/>
            <a:ext cx="523875" cy="638175"/>
          </a:xfrm>
          <a:prstGeom prst="rect">
            <a:avLst/>
          </a:prstGeom>
          <a:noFill/>
          <a:ln w="9525">
            <a:noFill/>
            <a:miter lim="800000"/>
            <a:headEnd/>
            <a:tailEnd/>
          </a:ln>
        </p:spPr>
      </p:pic>
      <p:pic>
        <p:nvPicPr>
          <p:cNvPr id="105476" name="Picture 4"/>
          <p:cNvPicPr>
            <a:picLocks noChangeAspect="1" noChangeArrowheads="1"/>
          </p:cNvPicPr>
          <p:nvPr/>
        </p:nvPicPr>
        <p:blipFill>
          <a:blip r:embed="rId4" cstate="print"/>
          <a:srcRect/>
          <a:stretch>
            <a:fillRect/>
          </a:stretch>
        </p:blipFill>
        <p:spPr bwMode="auto">
          <a:xfrm>
            <a:off x="2234983" y="3888288"/>
            <a:ext cx="424815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
          <p:cNvSpPr>
            <a:spLocks noGrp="1" noChangeArrowheads="1"/>
          </p:cNvSpPr>
          <p:nvPr>
            <p:ph type="title"/>
          </p:nvPr>
        </p:nvSpPr>
        <p:spPr>
          <a:xfrm>
            <a:off x="2786050" y="274638"/>
            <a:ext cx="5900750" cy="796908"/>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dirty="0" smtClean="0"/>
              <a:t>Anrufen</a:t>
            </a:r>
          </a:p>
        </p:txBody>
      </p:sp>
      <p:sp>
        <p:nvSpPr>
          <p:cNvPr id="20484" name="Rectangle 2"/>
          <p:cNvSpPr>
            <a:spLocks noGrp="1" noChangeArrowheads="1"/>
          </p:cNvSpPr>
          <p:nvPr>
            <p:ph idx="1"/>
          </p:nvPr>
        </p:nvSpPr>
        <p:spPr/>
        <p:txBody>
          <a:bodyPr>
            <a:normAutofit/>
          </a:bodyPr>
          <a:lstStyle/>
          <a:p>
            <a:pPr marL="376238" indent="-376238" eaLnBrk="1" hangingPunct="1">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r>
              <a:rPr lang="de-DE" dirty="0" smtClean="0"/>
              <a:t>Mehrere Möglichkeiten, anzurufen:</a:t>
            </a:r>
          </a:p>
          <a:p>
            <a:pPr marL="914400" lvl="1" indent="-514350">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r>
              <a:rPr lang="de-DE" dirty="0" smtClean="0"/>
              <a:t>Nummer auf Telefon wählen</a:t>
            </a:r>
          </a:p>
          <a:p>
            <a:pPr marL="914400" lvl="1" indent="-514350">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r>
              <a:rPr lang="de-DE" dirty="0" smtClean="0"/>
              <a:t>Doppelklick auf Eintrag im Verzeichnis</a:t>
            </a:r>
          </a:p>
          <a:p>
            <a:pPr marL="914400" lvl="1" indent="-514350">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r>
              <a:rPr lang="de-DE" dirty="0" smtClean="0"/>
              <a:t>Eintrag im Verzeichnis mit Maus auswählen und „</a:t>
            </a:r>
            <a:r>
              <a:rPr lang="de-DE" dirty="0" err="1" smtClean="0"/>
              <a:t>Enter</a:t>
            </a:r>
            <a:r>
              <a:rPr lang="de-DE" dirty="0" smtClean="0"/>
              <a:t>” drücken</a:t>
            </a:r>
          </a:p>
          <a:p>
            <a:pPr marL="914400" lvl="1" indent="-514350">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r>
              <a:rPr lang="de-DE" dirty="0" smtClean="0"/>
              <a:t>Klick auf Icon „Wählen”, „Telefon” oder „Mobil” bei Eintrag im Verzeichnis</a:t>
            </a:r>
          </a:p>
          <a:p>
            <a:pPr marL="914400" lvl="1" indent="-514350">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r>
              <a:rPr lang="de-DE" dirty="0" smtClean="0"/>
              <a:t>Nummer in Nummernfeld eingeben und „</a:t>
            </a:r>
            <a:r>
              <a:rPr lang="de-DE" dirty="0" err="1" smtClean="0"/>
              <a:t>Enter</a:t>
            </a:r>
            <a:r>
              <a:rPr lang="de-DE" dirty="0" smtClean="0"/>
              <a:t>” drücken</a:t>
            </a:r>
          </a:p>
          <a:p>
            <a:pPr marL="914400" lvl="1" indent="-514350">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r>
              <a:rPr lang="de-DE" dirty="0" smtClean="0"/>
              <a:t>Schnellwahltaste drücken</a:t>
            </a:r>
            <a:endParaRPr lang="de-DE" sz="1800" dirty="0" smtClean="0"/>
          </a:p>
          <a:p>
            <a:pPr marL="795338" lvl="1" indent="-338138" eaLnBrk="1" hangingPunct="1">
              <a:buFont typeface="Arial Black" pitchFamily="32" charset="0"/>
              <a:buNone/>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endParaRPr lang="de-DE" sz="1000" dirty="0" smtClean="0"/>
          </a:p>
          <a:p>
            <a:pPr marL="795338" lvl="1" indent="-338138" eaLnBrk="1" hangingPunct="1">
              <a:buFont typeface="Arial Black" pitchFamily="32" charset="0"/>
              <a:buNone/>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endParaRPr lang="de-DE" sz="1000"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de-DE" dirty="0" smtClean="0"/>
              <a:t>Anrufe halten und zurückholen</a:t>
            </a:r>
            <a:endParaRPr lang="de-DE" dirty="0"/>
          </a:p>
        </p:txBody>
      </p:sp>
      <p:sp>
        <p:nvSpPr>
          <p:cNvPr id="6" name="Content Placeholder 5"/>
          <p:cNvSpPr>
            <a:spLocks noGrp="1"/>
          </p:cNvSpPr>
          <p:nvPr>
            <p:ph idx="1"/>
          </p:nvPr>
        </p:nvSpPr>
        <p:spPr>
          <a:xfrm>
            <a:off x="457200" y="1214422"/>
            <a:ext cx="6106438" cy="5000660"/>
          </a:xfrm>
        </p:spPr>
        <p:txBody>
          <a:bodyPr>
            <a:normAutofit/>
          </a:bodyPr>
          <a:lstStyle/>
          <a:p>
            <a:pPr marL="514350" indent="-514350">
              <a:buFont typeface="+mj-lt"/>
              <a:buAutoNum type="arabicPeriod"/>
            </a:pPr>
            <a:r>
              <a:rPr lang="de-DE" sz="2400" dirty="0" smtClean="0"/>
              <a:t>Anruf ist in Status Konversation</a:t>
            </a:r>
          </a:p>
          <a:p>
            <a:pPr marL="514350" indent="-514350">
              <a:buFont typeface="+mj-lt"/>
              <a:buAutoNum type="arabicPeriod"/>
            </a:pPr>
            <a:r>
              <a:rPr lang="de-DE" sz="2400" dirty="0" smtClean="0"/>
              <a:t>Knopf „Halten” leuchtet</a:t>
            </a:r>
          </a:p>
          <a:p>
            <a:pPr marL="514350" indent="-514350">
              <a:buFont typeface="+mj-lt"/>
              <a:buAutoNum type="arabicPeriod"/>
            </a:pPr>
            <a:r>
              <a:rPr lang="de-DE" sz="2400" dirty="0" smtClean="0"/>
              <a:t>Anruf halten</a:t>
            </a:r>
          </a:p>
          <a:p>
            <a:pPr marL="914400" lvl="1" indent="-514350">
              <a:buFont typeface="+mj-lt"/>
              <a:buAutoNum type="arabicPeriod"/>
            </a:pPr>
            <a:r>
              <a:rPr lang="de-DE" sz="2000" dirty="0" smtClean="0"/>
              <a:t>Per Mausklick auf Knopf „Halten”</a:t>
            </a:r>
          </a:p>
          <a:p>
            <a:pPr marL="914400" lvl="1" indent="-514350">
              <a:buFont typeface="+mj-lt"/>
              <a:buAutoNum type="arabicPeriod"/>
            </a:pPr>
            <a:r>
              <a:rPr lang="de-DE" sz="2000" dirty="0" smtClean="0"/>
              <a:t>Oder per Taste „</a:t>
            </a:r>
            <a:r>
              <a:rPr lang="de-DE" sz="2000" dirty="0" err="1" smtClean="0"/>
              <a:t>Enter</a:t>
            </a:r>
            <a:r>
              <a:rPr lang="de-DE" sz="2000" dirty="0" smtClean="0"/>
              <a:t>”</a:t>
            </a:r>
          </a:p>
          <a:p>
            <a:pPr marL="514350" indent="-514350">
              <a:buFont typeface="+mj-lt"/>
              <a:buAutoNum type="arabicPeriod"/>
            </a:pPr>
            <a:r>
              <a:rPr lang="de-DE" sz="2400" dirty="0" smtClean="0"/>
              <a:t>Statusicon Leitung 1 springt auf Halten</a:t>
            </a:r>
          </a:p>
          <a:p>
            <a:pPr marL="514350" indent="-514350">
              <a:buFont typeface="+mj-lt"/>
              <a:buAutoNum type="arabicPeriod"/>
            </a:pPr>
            <a:r>
              <a:rPr lang="de-DE" sz="2400" dirty="0" smtClean="0"/>
              <a:t>Knopf „Halten” ist gedrückt</a:t>
            </a:r>
          </a:p>
          <a:p>
            <a:pPr marL="514350" indent="-514350">
              <a:buFont typeface="+mj-lt"/>
              <a:buAutoNum type="arabicPeriod"/>
            </a:pPr>
            <a:r>
              <a:rPr lang="de-DE" sz="2400" dirty="0" smtClean="0"/>
              <a:t>Anruf zurückholen</a:t>
            </a:r>
          </a:p>
          <a:p>
            <a:pPr marL="914400" lvl="1" indent="-514350">
              <a:buFont typeface="+mj-lt"/>
              <a:buAutoNum type="arabicPeriod"/>
            </a:pPr>
            <a:r>
              <a:rPr lang="de-DE" sz="2000" dirty="0" smtClean="0"/>
              <a:t>Per Mausklick auf Knopf „Halten”</a:t>
            </a:r>
          </a:p>
          <a:p>
            <a:pPr marL="914400" lvl="1" indent="-514350">
              <a:buFont typeface="+mj-lt"/>
              <a:buAutoNum type="arabicPeriod"/>
            </a:pPr>
            <a:r>
              <a:rPr lang="de-DE" sz="2000" dirty="0" smtClean="0"/>
              <a:t>Oder per Taste „</a:t>
            </a:r>
            <a:r>
              <a:rPr lang="de-DE" sz="2000" dirty="0" err="1" smtClean="0"/>
              <a:t>Enter</a:t>
            </a:r>
            <a:r>
              <a:rPr lang="de-DE" sz="2000" dirty="0" smtClean="0"/>
              <a:t>”</a:t>
            </a:r>
          </a:p>
          <a:p>
            <a:pPr marL="514350" indent="-514350">
              <a:buFont typeface="+mj-lt"/>
              <a:buAutoNum type="arabicPeriod"/>
            </a:pPr>
            <a:r>
              <a:rPr lang="de-DE" sz="2400" dirty="0" smtClean="0"/>
              <a:t>Statusicon Leitung 1 springt zurück auf Konversation</a:t>
            </a:r>
          </a:p>
          <a:p>
            <a:pPr marL="514350" indent="-514350">
              <a:buFont typeface="+mj-lt"/>
              <a:buAutoNum type="arabicPeriod"/>
            </a:pPr>
            <a:endParaRPr lang="de-DE" sz="2400" dirty="0" smtClean="0"/>
          </a:p>
          <a:p>
            <a:pPr marL="514350" indent="-514350">
              <a:buFont typeface="+mj-lt"/>
              <a:buAutoNum type="arabicPeriod"/>
            </a:pPr>
            <a:endParaRPr lang="de-DE" sz="2400" dirty="0" smtClean="0"/>
          </a:p>
        </p:txBody>
      </p:sp>
      <p:pic>
        <p:nvPicPr>
          <p:cNvPr id="5" name="Picture 6"/>
          <p:cNvPicPr>
            <a:picLocks noChangeAspect="1" noChangeArrowheads="1"/>
          </p:cNvPicPr>
          <p:nvPr/>
        </p:nvPicPr>
        <p:blipFill>
          <a:blip r:embed="rId2" cstate="print"/>
          <a:srcRect/>
          <a:stretch>
            <a:fillRect/>
          </a:stretch>
        </p:blipFill>
        <p:spPr bwMode="auto">
          <a:xfrm>
            <a:off x="6597563" y="1118274"/>
            <a:ext cx="533400" cy="638175"/>
          </a:xfrm>
          <a:prstGeom prst="rect">
            <a:avLst/>
          </a:prstGeom>
          <a:noFill/>
          <a:ln w="9525">
            <a:noFill/>
            <a:miter lim="800000"/>
            <a:headEnd/>
            <a:tailEnd/>
          </a:ln>
        </p:spPr>
      </p:pic>
      <p:pic>
        <p:nvPicPr>
          <p:cNvPr id="106498" name="Picture 2"/>
          <p:cNvPicPr>
            <a:picLocks noChangeAspect="1" noChangeArrowheads="1"/>
          </p:cNvPicPr>
          <p:nvPr/>
        </p:nvPicPr>
        <p:blipFill>
          <a:blip r:embed="rId3" cstate="print"/>
          <a:srcRect/>
          <a:stretch>
            <a:fillRect/>
          </a:stretch>
        </p:blipFill>
        <p:spPr bwMode="auto">
          <a:xfrm>
            <a:off x="6597563" y="1658654"/>
            <a:ext cx="600075" cy="609600"/>
          </a:xfrm>
          <a:prstGeom prst="rect">
            <a:avLst/>
          </a:prstGeom>
          <a:noFill/>
          <a:ln w="9525">
            <a:noFill/>
            <a:miter lim="800000"/>
            <a:headEnd/>
            <a:tailEnd/>
          </a:ln>
        </p:spPr>
      </p:pic>
      <p:pic>
        <p:nvPicPr>
          <p:cNvPr id="106500" name="Picture 4"/>
          <p:cNvPicPr>
            <a:picLocks noChangeAspect="1" noChangeArrowheads="1"/>
          </p:cNvPicPr>
          <p:nvPr/>
        </p:nvPicPr>
        <p:blipFill>
          <a:blip r:embed="rId4" cstate="print"/>
          <a:srcRect/>
          <a:stretch>
            <a:fillRect/>
          </a:stretch>
        </p:blipFill>
        <p:spPr bwMode="auto">
          <a:xfrm>
            <a:off x="6597563" y="3725449"/>
            <a:ext cx="619125" cy="609600"/>
          </a:xfrm>
          <a:prstGeom prst="rect">
            <a:avLst/>
          </a:prstGeom>
          <a:noFill/>
          <a:ln w="9525">
            <a:noFill/>
            <a:miter lim="800000"/>
            <a:headEnd/>
            <a:tailEnd/>
          </a:ln>
        </p:spPr>
      </p:pic>
      <p:pic>
        <p:nvPicPr>
          <p:cNvPr id="106501" name="Picture 5"/>
          <p:cNvPicPr>
            <a:picLocks noChangeAspect="1" noChangeArrowheads="1"/>
          </p:cNvPicPr>
          <p:nvPr/>
        </p:nvPicPr>
        <p:blipFill>
          <a:blip r:embed="rId5" cstate="print"/>
          <a:srcRect/>
          <a:stretch>
            <a:fillRect/>
          </a:stretch>
        </p:blipFill>
        <p:spPr bwMode="auto">
          <a:xfrm>
            <a:off x="6597563" y="3106912"/>
            <a:ext cx="514350" cy="619125"/>
          </a:xfrm>
          <a:prstGeom prst="rect">
            <a:avLst/>
          </a:prstGeom>
          <a:noFill/>
          <a:ln w="9525">
            <a:noFill/>
            <a:miter lim="800000"/>
            <a:headEnd/>
            <a:tailEnd/>
          </a:ln>
        </p:spPr>
      </p:pic>
      <p:pic>
        <p:nvPicPr>
          <p:cNvPr id="10" name="Picture 6"/>
          <p:cNvPicPr>
            <a:picLocks noChangeAspect="1" noChangeArrowheads="1"/>
          </p:cNvPicPr>
          <p:nvPr/>
        </p:nvPicPr>
        <p:blipFill>
          <a:blip r:embed="rId2" cstate="print"/>
          <a:srcRect/>
          <a:stretch>
            <a:fillRect/>
          </a:stretch>
        </p:blipFill>
        <p:spPr bwMode="auto">
          <a:xfrm>
            <a:off x="6597563" y="5516998"/>
            <a:ext cx="533400" cy="63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de-DE" dirty="0" smtClean="0"/>
              <a:t>Vermittlung ohne Rücksprache</a:t>
            </a:r>
            <a:endParaRPr lang="de-DE" dirty="0"/>
          </a:p>
        </p:txBody>
      </p:sp>
      <p:sp>
        <p:nvSpPr>
          <p:cNvPr id="6" name="Content Placeholder 5"/>
          <p:cNvSpPr>
            <a:spLocks noGrp="1"/>
          </p:cNvSpPr>
          <p:nvPr>
            <p:ph idx="1"/>
          </p:nvPr>
        </p:nvSpPr>
        <p:spPr>
          <a:xfrm>
            <a:off x="457199" y="1214422"/>
            <a:ext cx="8210811" cy="5293954"/>
          </a:xfrm>
        </p:spPr>
        <p:txBody>
          <a:bodyPr>
            <a:normAutofit fontScale="85000" lnSpcReduction="10000"/>
          </a:bodyPr>
          <a:lstStyle/>
          <a:p>
            <a:pPr marL="514350" indent="-514350">
              <a:buFont typeface="+mj-lt"/>
              <a:buAutoNum type="arabicPeriod"/>
            </a:pPr>
            <a:r>
              <a:rPr lang="de-DE" sz="2400" dirty="0" smtClean="0"/>
              <a:t>Anruf ist in Status Konversation</a:t>
            </a:r>
          </a:p>
          <a:p>
            <a:pPr marL="514350" indent="-514350">
              <a:buFont typeface="+mj-lt"/>
              <a:buAutoNum type="arabicPeriod"/>
            </a:pPr>
            <a:r>
              <a:rPr lang="de-DE" sz="2400" dirty="0" smtClean="0"/>
              <a:t>Kontakt im Verzeichnis suchen</a:t>
            </a:r>
          </a:p>
          <a:p>
            <a:pPr marL="914400" lvl="1" indent="-514350">
              <a:buFont typeface="+mj-lt"/>
              <a:buAutoNum type="arabicPeriod"/>
            </a:pPr>
            <a:r>
              <a:rPr lang="de-DE" sz="2000" dirty="0" smtClean="0"/>
              <a:t>Wenn die Suche nur ein Ergebnis liefert, wird die Vermittlung ohne Rücksprache sofort eingeleitet (optionales Verhalten)</a:t>
            </a:r>
          </a:p>
          <a:p>
            <a:pPr marL="914400" lvl="1" indent="-514350">
              <a:buFont typeface="+mj-lt"/>
              <a:buAutoNum type="arabicPeriod"/>
            </a:pPr>
            <a:r>
              <a:rPr lang="de-DE" sz="2000" dirty="0" smtClean="0"/>
              <a:t>Wenn die Suche mehrere Ergebnisse liefert, wird die Vermittlung ohne Rücksprache erst nach manuellem Anruf eines Eintrags ausgeführt</a:t>
            </a:r>
          </a:p>
          <a:p>
            <a:pPr marL="514350" indent="-514350">
              <a:buFont typeface="+mj-lt"/>
              <a:buAutoNum type="arabicPeriod"/>
            </a:pPr>
            <a:r>
              <a:rPr lang="de-DE" sz="2400" dirty="0" smtClean="0"/>
              <a:t>Anruf „in Vermittlung” wird im Überwachungsbereich angezeigt</a:t>
            </a:r>
          </a:p>
          <a:p>
            <a:pPr marL="514350" indent="-514350">
              <a:buFont typeface="+mj-lt"/>
              <a:buAutoNum type="arabicPeriod"/>
            </a:pPr>
            <a:endParaRPr lang="de-DE" sz="2400" dirty="0" smtClean="0"/>
          </a:p>
          <a:p>
            <a:pPr marL="514350" indent="-514350">
              <a:buFont typeface="+mj-lt"/>
              <a:buAutoNum type="arabicPeriod"/>
            </a:pPr>
            <a:endParaRPr lang="de-DE" sz="2400" dirty="0" smtClean="0"/>
          </a:p>
          <a:p>
            <a:pPr marL="514350" indent="-514350">
              <a:buFont typeface="+mj-lt"/>
              <a:buAutoNum type="arabicPeriod"/>
            </a:pPr>
            <a:endParaRPr lang="de-DE" sz="2400" dirty="0" smtClean="0"/>
          </a:p>
          <a:p>
            <a:pPr marL="514350" indent="-514350">
              <a:buFont typeface="+mj-lt"/>
              <a:buAutoNum type="arabicPeriod"/>
            </a:pPr>
            <a:r>
              <a:rPr lang="de-DE" sz="2400" dirty="0" smtClean="0"/>
              <a:t>Wenn der Angerufene den Anruf annimmt, verschwindet die Leitung aus dem Überwachungsbereich.</a:t>
            </a:r>
          </a:p>
          <a:p>
            <a:pPr marL="514350" indent="-514350">
              <a:buFont typeface="+mj-lt"/>
              <a:buAutoNum type="arabicPeriod"/>
            </a:pPr>
            <a:r>
              <a:rPr lang="de-DE" sz="2400" dirty="0" smtClean="0"/>
              <a:t>Wenn der Angerufene den Anruf nicht annimmt:</a:t>
            </a:r>
          </a:p>
          <a:p>
            <a:pPr marL="914400" lvl="1" indent="-514350">
              <a:buFont typeface="+mj-lt"/>
              <a:buAutoNum type="arabicPeriod"/>
            </a:pPr>
            <a:r>
              <a:rPr lang="de-DE" sz="2000" dirty="0" smtClean="0"/>
              <a:t>Ein manuelles Zurücknehmen kann durchgeführt werden, um die Vermittlung abzubrechen (siehe unten)</a:t>
            </a:r>
          </a:p>
          <a:p>
            <a:pPr marL="914400" lvl="1" indent="-514350">
              <a:buFont typeface="+mj-lt"/>
              <a:buAutoNum type="arabicPeriod"/>
            </a:pPr>
            <a:r>
              <a:rPr lang="de-DE" sz="2000" dirty="0" smtClean="0"/>
              <a:t>Nach einer bestimmten Zeitspanne wird der Anruf automatisch zurückgenommen (Anruf kommt in persönliche Warteschlange)</a:t>
            </a:r>
            <a:endParaRPr lang="de-DE" sz="2000" dirty="0"/>
          </a:p>
        </p:txBody>
      </p:sp>
      <p:pic>
        <p:nvPicPr>
          <p:cNvPr id="107524" name="Picture 4"/>
          <p:cNvPicPr>
            <a:picLocks noChangeAspect="1" noChangeArrowheads="1"/>
          </p:cNvPicPr>
          <p:nvPr/>
        </p:nvPicPr>
        <p:blipFill>
          <a:blip r:embed="rId2" cstate="print"/>
          <a:srcRect/>
          <a:stretch>
            <a:fillRect/>
          </a:stretch>
        </p:blipFill>
        <p:spPr bwMode="auto">
          <a:xfrm>
            <a:off x="1188146" y="3420780"/>
            <a:ext cx="6667500" cy="74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de-DE" dirty="0" smtClean="0"/>
              <a:t>Vermittlung ohne Rücksprache zu besetzter Nummer</a:t>
            </a:r>
            <a:endParaRPr lang="de-DE" dirty="0"/>
          </a:p>
        </p:txBody>
      </p:sp>
      <p:sp>
        <p:nvSpPr>
          <p:cNvPr id="6" name="Content Placeholder 5"/>
          <p:cNvSpPr>
            <a:spLocks noGrp="1"/>
          </p:cNvSpPr>
          <p:nvPr>
            <p:ph idx="1"/>
          </p:nvPr>
        </p:nvSpPr>
        <p:spPr>
          <a:xfrm>
            <a:off x="457199" y="1214422"/>
            <a:ext cx="8210811" cy="5000660"/>
          </a:xfrm>
        </p:spPr>
        <p:txBody>
          <a:bodyPr>
            <a:normAutofit/>
          </a:bodyPr>
          <a:lstStyle/>
          <a:p>
            <a:pPr marL="514350" indent="-514350"/>
            <a:r>
              <a:rPr lang="de-DE" sz="2400" dirty="0" smtClean="0"/>
              <a:t>In den meisten Vermittlungsanwendungen führt eine Vermittlung ohne Rücksprache zu einer besetzten Nummer zum Anrufabbruch.</a:t>
            </a:r>
          </a:p>
          <a:p>
            <a:pPr marL="514350" indent="-514350"/>
            <a:r>
              <a:rPr lang="de-DE" sz="2400" dirty="0" smtClean="0"/>
              <a:t>Unter net.Console wird der ausgehende Anruf abgebrochen und der ursprüngliche Anruf gehalten, wenn die angerufene Nummer besetzt ist.</a:t>
            </a:r>
          </a:p>
          <a:p>
            <a:pPr marL="514350" indent="-514350"/>
            <a:r>
              <a:rPr lang="de-DE" sz="2400" dirty="0" smtClean="0"/>
              <a:t>Das gibt dem Nutzer der Vermittlungsanwendung die Möglichkeit, den Anruf zurückzunehmen.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812" y="274638"/>
            <a:ext cx="6225988" cy="796908"/>
          </a:xfrm>
        </p:spPr>
        <p:txBody>
          <a:bodyPr/>
          <a:lstStyle/>
          <a:p>
            <a:r>
              <a:rPr lang="de-DE" noProof="0" dirty="0" smtClean="0"/>
              <a:t>Vermittlung mit Rücksprache (1)</a:t>
            </a:r>
            <a:endParaRPr lang="de-DE" noProof="0" dirty="0"/>
          </a:p>
        </p:txBody>
      </p:sp>
      <p:sp>
        <p:nvSpPr>
          <p:cNvPr id="5" name="Content Placeholder 5"/>
          <p:cNvSpPr>
            <a:spLocks noGrp="1"/>
          </p:cNvSpPr>
          <p:nvPr>
            <p:ph idx="1"/>
          </p:nvPr>
        </p:nvSpPr>
        <p:spPr>
          <a:xfrm>
            <a:off x="457199" y="1214422"/>
            <a:ext cx="8210811" cy="5000660"/>
          </a:xfrm>
        </p:spPr>
        <p:txBody>
          <a:bodyPr>
            <a:normAutofit/>
          </a:bodyPr>
          <a:lstStyle/>
          <a:p>
            <a:pPr marL="514350" indent="-514350">
              <a:buFont typeface="+mj-lt"/>
              <a:buAutoNum type="arabicPeriod"/>
            </a:pPr>
            <a:r>
              <a:rPr lang="de-DE" sz="2400" noProof="0" dirty="0" smtClean="0"/>
              <a:t>Anruf ist in Status Konversation</a:t>
            </a:r>
          </a:p>
          <a:p>
            <a:pPr marL="514350" indent="-514350">
              <a:buFont typeface="+mj-lt"/>
              <a:buAutoNum type="arabicPeriod"/>
            </a:pPr>
            <a:r>
              <a:rPr lang="de-DE" sz="2400" noProof="0" dirty="0" smtClean="0"/>
              <a:t>Anruf auf Halten setzen</a:t>
            </a:r>
          </a:p>
          <a:p>
            <a:pPr marL="514350" indent="-514350">
              <a:buFont typeface="+mj-lt"/>
              <a:buAutoNum type="arabicPeriod"/>
            </a:pPr>
            <a:r>
              <a:rPr lang="de-DE" sz="2400" noProof="0" dirty="0" smtClean="0"/>
              <a:t>Kontakt im Verzeichnis suchen</a:t>
            </a:r>
          </a:p>
          <a:p>
            <a:pPr marL="914400" lvl="1" indent="-514350">
              <a:buFont typeface="+mj-lt"/>
              <a:buAutoNum type="arabicPeriod"/>
            </a:pPr>
            <a:r>
              <a:rPr lang="de-DE" sz="2000" noProof="0" dirty="0" smtClean="0"/>
              <a:t>Wenn die Suche nur ein Ergebnis liefert, wird die Vermittlung ohne Rücksprache sofort eingeleitet (optionales Verhalten).</a:t>
            </a:r>
          </a:p>
          <a:p>
            <a:pPr marL="914400" lvl="1" indent="-514350">
              <a:buFont typeface="+mj-lt"/>
              <a:buAutoNum type="arabicPeriod"/>
            </a:pPr>
            <a:r>
              <a:rPr lang="de-DE" sz="2000" noProof="0" dirty="0" smtClean="0"/>
              <a:t>Wenn die Suche mehrere Ergebnisse liefert, wird die Vermittlung ohne Rücksprache erst nach manuellem Anruf eines Eintrags ausgeführt</a:t>
            </a:r>
          </a:p>
          <a:p>
            <a:pPr marL="514350" indent="-514350">
              <a:buFont typeface="+mj-lt"/>
              <a:buAutoNum type="arabicPeriod"/>
            </a:pPr>
            <a:r>
              <a:rPr lang="de-DE" sz="2400" noProof="0" dirty="0" smtClean="0"/>
              <a:t>Leitung 2 ist im Status Klingelt</a:t>
            </a:r>
          </a:p>
          <a:p>
            <a:pPr marL="514350" indent="-514350">
              <a:buFont typeface="+mj-lt"/>
              <a:buAutoNum type="arabicPeriod"/>
            </a:pPr>
            <a:endParaRPr lang="de-DE" sz="2400" noProof="0" dirty="0" smtClean="0"/>
          </a:p>
          <a:p>
            <a:pPr marL="514350" indent="-514350">
              <a:buFont typeface="+mj-lt"/>
              <a:buAutoNum type="arabicPeriod"/>
            </a:pPr>
            <a:endParaRPr lang="de-DE" sz="2400" noProof="0" dirty="0" smtClean="0"/>
          </a:p>
          <a:p>
            <a:pPr marL="514350" indent="-514350">
              <a:buFont typeface="+mj-lt"/>
              <a:buAutoNum type="arabicPeriod"/>
            </a:pPr>
            <a:endParaRPr lang="de-DE" sz="2400" noProof="0" dirty="0" smtClean="0"/>
          </a:p>
          <a:p>
            <a:pPr marL="514350" indent="-514350">
              <a:buFont typeface="+mj-lt"/>
              <a:buAutoNum type="arabicPeriod"/>
            </a:pPr>
            <a:endParaRPr lang="de-DE" sz="2400" noProof="0" dirty="0" smtClean="0"/>
          </a:p>
          <a:p>
            <a:pPr marL="514350" indent="-514350">
              <a:buNone/>
            </a:pPr>
            <a:endParaRPr lang="de-DE" sz="2400" noProof="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1495" y="274638"/>
            <a:ext cx="6145306" cy="796908"/>
          </a:xfrm>
        </p:spPr>
        <p:txBody>
          <a:bodyPr/>
          <a:lstStyle/>
          <a:p>
            <a:r>
              <a:rPr lang="de-DE" dirty="0" smtClean="0"/>
              <a:t>Vermittlung mit Rücksprache (2)</a:t>
            </a:r>
            <a:endParaRPr lang="de-DE" dirty="0"/>
          </a:p>
        </p:txBody>
      </p:sp>
      <p:sp>
        <p:nvSpPr>
          <p:cNvPr id="5" name="Content Placeholder 5"/>
          <p:cNvSpPr>
            <a:spLocks noGrp="1"/>
          </p:cNvSpPr>
          <p:nvPr>
            <p:ph idx="1"/>
          </p:nvPr>
        </p:nvSpPr>
        <p:spPr>
          <a:xfrm>
            <a:off x="457199" y="1214422"/>
            <a:ext cx="8210811" cy="5000660"/>
          </a:xfrm>
        </p:spPr>
        <p:txBody>
          <a:bodyPr>
            <a:normAutofit/>
          </a:bodyPr>
          <a:lstStyle/>
          <a:p>
            <a:pPr marL="514350" indent="-514350">
              <a:buFont typeface="+mj-lt"/>
              <a:buAutoNum type="arabicPeriod" startAt="5"/>
            </a:pPr>
            <a:r>
              <a:rPr lang="de-DE" sz="2400" dirty="0" smtClean="0"/>
              <a:t>Die Kontrollknöpfe zeigen zu diesem Zeitpunkt folgende Optionen:</a:t>
            </a:r>
          </a:p>
          <a:p>
            <a:pPr marL="514350" indent="-514350">
              <a:buFont typeface="+mj-lt"/>
              <a:buAutoNum type="arabicPeriod" startAt="5"/>
            </a:pPr>
            <a:endParaRPr lang="de-DE" sz="2400" dirty="0" smtClean="0"/>
          </a:p>
          <a:p>
            <a:pPr marL="514350" indent="-514350">
              <a:buFont typeface="+mj-lt"/>
              <a:buAutoNum type="arabicPeriod" startAt="5"/>
            </a:pPr>
            <a:endParaRPr lang="de-DE" sz="2400" dirty="0" smtClean="0"/>
          </a:p>
          <a:p>
            <a:pPr marL="514350" indent="-514350">
              <a:buFont typeface="+mj-lt"/>
              <a:buAutoNum type="arabicPeriod" startAt="5"/>
            </a:pPr>
            <a:endParaRPr lang="de-DE" sz="2400" dirty="0" smtClean="0"/>
          </a:p>
          <a:p>
            <a:pPr marL="914400" lvl="1" indent="-514350">
              <a:buFont typeface="+mj-lt"/>
              <a:buAutoNum type="arabicPeriod"/>
            </a:pPr>
            <a:endParaRPr lang="de-DE" sz="2000" dirty="0" smtClean="0"/>
          </a:p>
          <a:p>
            <a:pPr marL="514350" indent="-514350">
              <a:buFont typeface="+mj-lt"/>
              <a:buAutoNum type="arabicPeriod" startAt="5"/>
            </a:pPr>
            <a:endParaRPr lang="de-DE" sz="2400" dirty="0" smtClean="0"/>
          </a:p>
          <a:p>
            <a:pPr marL="514350" indent="-514350">
              <a:buFont typeface="+mj-lt"/>
              <a:buAutoNum type="arabicPeriod" startAt="5"/>
            </a:pPr>
            <a:endParaRPr lang="de-DE" sz="2400" dirty="0" smtClean="0"/>
          </a:p>
          <a:p>
            <a:pPr marL="514350" indent="-514350">
              <a:buFont typeface="+mj-lt"/>
              <a:buAutoNum type="arabicPeriod" startAt="5"/>
            </a:pPr>
            <a:endParaRPr lang="de-DE" sz="2400" dirty="0" smtClean="0"/>
          </a:p>
          <a:p>
            <a:pPr marL="514350" indent="-514350">
              <a:buFont typeface="+mj-lt"/>
              <a:buAutoNum type="arabicPeriod" startAt="5"/>
            </a:pPr>
            <a:endParaRPr lang="de-DE" sz="2400" dirty="0" smtClean="0"/>
          </a:p>
          <a:p>
            <a:pPr marL="514350" indent="-514350">
              <a:buNone/>
            </a:pPr>
            <a:endParaRPr lang="de-DE" sz="2400" dirty="0" smtClean="0"/>
          </a:p>
        </p:txBody>
      </p:sp>
      <p:pic>
        <p:nvPicPr>
          <p:cNvPr id="6" name="Picture 2"/>
          <p:cNvPicPr>
            <a:picLocks noChangeAspect="1" noChangeArrowheads="1"/>
          </p:cNvPicPr>
          <p:nvPr/>
        </p:nvPicPr>
        <p:blipFill>
          <a:blip r:embed="rId2" cstate="print"/>
          <a:srcRect/>
          <a:stretch>
            <a:fillRect/>
          </a:stretch>
        </p:blipFill>
        <p:spPr bwMode="auto">
          <a:xfrm>
            <a:off x="1495945" y="3557848"/>
            <a:ext cx="5927265" cy="863839"/>
          </a:xfrm>
          <a:prstGeom prst="rect">
            <a:avLst/>
          </a:prstGeom>
          <a:noFill/>
          <a:ln w="9525">
            <a:noFill/>
            <a:miter lim="800000"/>
            <a:headEnd/>
            <a:tailEnd/>
          </a:ln>
        </p:spPr>
      </p:pic>
      <p:sp>
        <p:nvSpPr>
          <p:cNvPr id="7" name="Rectangular Callout 6"/>
          <p:cNvSpPr/>
          <p:nvPr/>
        </p:nvSpPr>
        <p:spPr>
          <a:xfrm>
            <a:off x="994678" y="4628367"/>
            <a:ext cx="1786100" cy="486426"/>
          </a:xfrm>
          <a:prstGeom prst="wedgeRectCallout">
            <a:avLst>
              <a:gd name="adj1" fmla="val 34066"/>
              <a:gd name="adj2" fmla="val -13345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Leitung 2 auflegen</a:t>
            </a:r>
            <a:endParaRPr lang="de-DE" dirty="0"/>
          </a:p>
        </p:txBody>
      </p:sp>
      <p:sp>
        <p:nvSpPr>
          <p:cNvPr id="8" name="Rectangular Callout 7"/>
          <p:cNvSpPr/>
          <p:nvPr/>
        </p:nvSpPr>
        <p:spPr>
          <a:xfrm>
            <a:off x="1495945" y="5342351"/>
            <a:ext cx="2186707" cy="732772"/>
          </a:xfrm>
          <a:prstGeom prst="wedgeRectCallout">
            <a:avLst>
              <a:gd name="adj1" fmla="val 36538"/>
              <a:gd name="adj2" fmla="val -21062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Leitung 2 auflegen und Leitung 1 zurückholen</a:t>
            </a:r>
            <a:endParaRPr lang="de-DE" dirty="0"/>
          </a:p>
        </p:txBody>
      </p:sp>
      <p:sp>
        <p:nvSpPr>
          <p:cNvPr id="9" name="Rectangular Callout 8"/>
          <p:cNvSpPr/>
          <p:nvPr/>
        </p:nvSpPr>
        <p:spPr>
          <a:xfrm>
            <a:off x="2662519" y="2077356"/>
            <a:ext cx="2698622" cy="993731"/>
          </a:xfrm>
          <a:prstGeom prst="wedgeRectCallout">
            <a:avLst>
              <a:gd name="adj1" fmla="val 6511"/>
              <a:gd name="adj2" fmla="val 11496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Vermittlung mit Rücksprache bestätigen, bevor angerufene Person akzeptiert</a:t>
            </a:r>
            <a:endParaRPr lang="de-DE" dirty="0"/>
          </a:p>
        </p:txBody>
      </p:sp>
      <p:sp>
        <p:nvSpPr>
          <p:cNvPr id="10" name="Rectangular Callout 9"/>
          <p:cNvSpPr/>
          <p:nvPr/>
        </p:nvSpPr>
        <p:spPr>
          <a:xfrm>
            <a:off x="3904892" y="5158636"/>
            <a:ext cx="1543929" cy="653441"/>
          </a:xfrm>
          <a:prstGeom prst="wedgeRectCallout">
            <a:avLst>
              <a:gd name="adj1" fmla="val 11354"/>
              <a:gd name="adj2" fmla="val -20099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Leitung 1 parken</a:t>
            </a:r>
            <a:endParaRPr lang="de-DE" dirty="0"/>
          </a:p>
        </p:txBody>
      </p:sp>
      <p:sp>
        <p:nvSpPr>
          <p:cNvPr id="11" name="Rectangular Callout 10"/>
          <p:cNvSpPr/>
          <p:nvPr/>
        </p:nvSpPr>
        <p:spPr>
          <a:xfrm>
            <a:off x="5610519" y="2267211"/>
            <a:ext cx="2672869" cy="878910"/>
          </a:xfrm>
          <a:prstGeom prst="wedgeRectCallout">
            <a:avLst>
              <a:gd name="adj1" fmla="val -48526"/>
              <a:gd name="adj2" fmla="val 11928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Gezieltes Parken von Leitung 1 zur Durchwahl von Leitung 2</a:t>
            </a:r>
            <a:endParaRPr lang="de-DE" dirty="0"/>
          </a:p>
        </p:txBody>
      </p:sp>
      <p:sp>
        <p:nvSpPr>
          <p:cNvPr id="12" name="Rectangular Callout 11"/>
          <p:cNvSpPr/>
          <p:nvPr/>
        </p:nvSpPr>
        <p:spPr>
          <a:xfrm>
            <a:off x="5795683" y="5210827"/>
            <a:ext cx="2937686" cy="864296"/>
          </a:xfrm>
          <a:prstGeom prst="wedgeRectCallout">
            <a:avLst>
              <a:gd name="adj1" fmla="val -10222"/>
              <a:gd name="adj2" fmla="val -16843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Anklopf-Vermittlung von Leitung 1 zur Durchwahl von Leitung 2</a:t>
            </a:r>
            <a:endParaRPr lang="de-DE"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2" cstate="print"/>
          <a:srcRect/>
          <a:stretch>
            <a:fillRect/>
          </a:stretch>
        </p:blipFill>
        <p:spPr bwMode="auto">
          <a:xfrm>
            <a:off x="1696363" y="3041527"/>
            <a:ext cx="5070197" cy="727562"/>
          </a:xfrm>
          <a:prstGeom prst="rect">
            <a:avLst/>
          </a:prstGeom>
          <a:noFill/>
          <a:ln w="9525">
            <a:noFill/>
            <a:miter lim="800000"/>
            <a:headEnd/>
            <a:tailEnd/>
          </a:ln>
        </p:spPr>
      </p:pic>
      <p:sp>
        <p:nvSpPr>
          <p:cNvPr id="2" name="Title 1"/>
          <p:cNvSpPr>
            <a:spLocks noGrp="1"/>
          </p:cNvSpPr>
          <p:nvPr>
            <p:ph type="title"/>
          </p:nvPr>
        </p:nvSpPr>
        <p:spPr>
          <a:xfrm>
            <a:off x="2501153" y="274638"/>
            <a:ext cx="6185647" cy="796908"/>
          </a:xfrm>
        </p:spPr>
        <p:txBody>
          <a:bodyPr/>
          <a:lstStyle/>
          <a:p>
            <a:r>
              <a:rPr lang="de-DE" dirty="0" smtClean="0"/>
              <a:t>Vermittlung mit Rücksprache (3)</a:t>
            </a:r>
            <a:endParaRPr lang="de-DE" dirty="0"/>
          </a:p>
        </p:txBody>
      </p:sp>
      <p:sp>
        <p:nvSpPr>
          <p:cNvPr id="5" name="Content Placeholder 5"/>
          <p:cNvSpPr>
            <a:spLocks noGrp="1"/>
          </p:cNvSpPr>
          <p:nvPr>
            <p:ph idx="1"/>
          </p:nvPr>
        </p:nvSpPr>
        <p:spPr>
          <a:xfrm>
            <a:off x="457199" y="1214422"/>
            <a:ext cx="8210811" cy="5000660"/>
          </a:xfrm>
        </p:spPr>
        <p:txBody>
          <a:bodyPr>
            <a:normAutofit/>
          </a:bodyPr>
          <a:lstStyle/>
          <a:p>
            <a:pPr marL="514350" indent="-514350">
              <a:buFont typeface="+mj-lt"/>
              <a:buAutoNum type="arabicPeriod" startAt="6"/>
            </a:pPr>
            <a:r>
              <a:rPr lang="de-DE" sz="2400" dirty="0" smtClean="0"/>
              <a:t>Wenn die angerufene Person den Anruf annimmt, zeigen die Kontrollknöpfe folgende Optionen:</a:t>
            </a:r>
          </a:p>
          <a:p>
            <a:pPr marL="514350" indent="-514350">
              <a:buFont typeface="+mj-lt"/>
              <a:buAutoNum type="arabicPeriod" startAt="6"/>
            </a:pPr>
            <a:endParaRPr lang="de-DE" sz="2400" dirty="0" smtClean="0"/>
          </a:p>
          <a:p>
            <a:pPr marL="514350" indent="-514350">
              <a:buFont typeface="+mj-lt"/>
              <a:buAutoNum type="arabicPeriod" startAt="6"/>
            </a:pPr>
            <a:endParaRPr lang="de-DE" sz="2400" dirty="0" smtClean="0"/>
          </a:p>
          <a:p>
            <a:pPr marL="514350" indent="-514350">
              <a:buFont typeface="+mj-lt"/>
              <a:buAutoNum type="arabicPeriod" startAt="6"/>
            </a:pPr>
            <a:endParaRPr lang="de-DE" sz="2400" dirty="0" smtClean="0"/>
          </a:p>
          <a:p>
            <a:pPr marL="514350" indent="-514350">
              <a:buFont typeface="+mj-lt"/>
              <a:buAutoNum type="arabicPeriod" startAt="6"/>
            </a:pPr>
            <a:endParaRPr lang="de-DE" sz="2400" dirty="0" smtClean="0"/>
          </a:p>
          <a:p>
            <a:pPr marL="514350" indent="-514350">
              <a:buFont typeface="+mj-lt"/>
              <a:buAutoNum type="arabicPeriod" startAt="6"/>
            </a:pPr>
            <a:endParaRPr lang="de-DE" sz="2400" dirty="0" smtClean="0"/>
          </a:p>
          <a:p>
            <a:pPr marL="514350" indent="-514350">
              <a:buFont typeface="+mj-lt"/>
              <a:buAutoNum type="arabicPeriod" startAt="6"/>
            </a:pPr>
            <a:endParaRPr lang="de-DE" sz="2400" dirty="0" smtClean="0"/>
          </a:p>
          <a:p>
            <a:pPr marL="514350" indent="-514350">
              <a:buFont typeface="+mj-lt"/>
              <a:buAutoNum type="arabicPeriod" startAt="6"/>
            </a:pPr>
            <a:r>
              <a:rPr lang="de-DE" sz="2400" dirty="0" smtClean="0"/>
              <a:t>Nachdem die Vermittlung mit Rücksprache bestätigt wurde, verschwindet der Anruf aus net.Console. Sie können den Anrufer auch zurückholen, indem Sie Leitung 2 auflegen und dann Leitung 1 zurückholen.</a:t>
            </a:r>
          </a:p>
          <a:p>
            <a:pPr marL="514350" indent="-514350">
              <a:buFont typeface="+mj-lt"/>
              <a:buAutoNum type="arabicPeriod" startAt="6"/>
            </a:pPr>
            <a:endParaRPr lang="de-DE" sz="2400" dirty="0" smtClean="0"/>
          </a:p>
          <a:p>
            <a:pPr marL="514350" indent="-514350">
              <a:buFont typeface="+mj-lt"/>
              <a:buAutoNum type="arabicPeriod" startAt="6"/>
            </a:pPr>
            <a:endParaRPr lang="de-DE" sz="2400" dirty="0" smtClean="0"/>
          </a:p>
          <a:p>
            <a:pPr marL="514350" indent="-514350">
              <a:buFont typeface="+mj-lt"/>
              <a:buAutoNum type="arabicPeriod" startAt="6"/>
            </a:pPr>
            <a:endParaRPr lang="de-DE" sz="2400" dirty="0" smtClean="0"/>
          </a:p>
          <a:p>
            <a:pPr marL="914400" lvl="1" indent="-514350">
              <a:buFont typeface="+mj-lt"/>
              <a:buAutoNum type="arabicPeriod"/>
            </a:pPr>
            <a:endParaRPr lang="de-DE" sz="2000" dirty="0" smtClean="0"/>
          </a:p>
          <a:p>
            <a:pPr marL="514350" indent="-514350">
              <a:buFont typeface="+mj-lt"/>
              <a:buAutoNum type="arabicPeriod" startAt="6"/>
            </a:pPr>
            <a:endParaRPr lang="de-DE" sz="2400" dirty="0" smtClean="0"/>
          </a:p>
          <a:p>
            <a:pPr marL="514350" indent="-514350">
              <a:buFont typeface="+mj-lt"/>
              <a:buAutoNum type="arabicPeriod" startAt="6"/>
            </a:pPr>
            <a:endParaRPr lang="de-DE" sz="2400" dirty="0" smtClean="0"/>
          </a:p>
          <a:p>
            <a:pPr marL="514350" indent="-514350">
              <a:buFont typeface="+mj-lt"/>
              <a:buAutoNum type="arabicPeriod" startAt="6"/>
            </a:pPr>
            <a:endParaRPr lang="de-DE" sz="2400" dirty="0" smtClean="0"/>
          </a:p>
          <a:p>
            <a:pPr marL="514350" indent="-514350">
              <a:buFont typeface="+mj-lt"/>
              <a:buAutoNum type="arabicPeriod" startAt="6"/>
            </a:pPr>
            <a:endParaRPr lang="de-DE" sz="2400" dirty="0" smtClean="0"/>
          </a:p>
          <a:p>
            <a:pPr marL="514350" indent="-514350">
              <a:buNone/>
            </a:pPr>
            <a:endParaRPr lang="de-DE" sz="2400" dirty="0" smtClean="0"/>
          </a:p>
        </p:txBody>
      </p:sp>
      <p:sp>
        <p:nvSpPr>
          <p:cNvPr id="7" name="Rectangular Callout 6"/>
          <p:cNvSpPr/>
          <p:nvPr/>
        </p:nvSpPr>
        <p:spPr>
          <a:xfrm>
            <a:off x="1245198" y="3999020"/>
            <a:ext cx="1786100" cy="486426"/>
          </a:xfrm>
          <a:prstGeom prst="wedgeRectCallout">
            <a:avLst>
              <a:gd name="adj1" fmla="val 26021"/>
              <a:gd name="adj2" fmla="val -11734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sz="1600" dirty="0" smtClean="0"/>
              <a:t>Leitung 2 auflegen</a:t>
            </a:r>
            <a:endParaRPr lang="de-DE" sz="1600" dirty="0"/>
          </a:p>
        </p:txBody>
      </p:sp>
      <p:sp>
        <p:nvSpPr>
          <p:cNvPr id="9" name="Rectangular Callout 8"/>
          <p:cNvSpPr/>
          <p:nvPr/>
        </p:nvSpPr>
        <p:spPr>
          <a:xfrm>
            <a:off x="2316597" y="2246810"/>
            <a:ext cx="3869050" cy="467580"/>
          </a:xfrm>
          <a:prstGeom prst="wedgeRectCallout">
            <a:avLst>
              <a:gd name="adj1" fmla="val -8053"/>
              <a:gd name="adj2" fmla="val 13670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sz="1600" dirty="0" smtClean="0"/>
              <a:t>Vermittlung mit Rücksprache bestätigen</a:t>
            </a:r>
            <a:endParaRPr lang="de-DE" sz="1600" dirty="0"/>
          </a:p>
        </p:txBody>
      </p:sp>
      <p:sp>
        <p:nvSpPr>
          <p:cNvPr id="12" name="Rectangular Callout 11"/>
          <p:cNvSpPr/>
          <p:nvPr/>
        </p:nvSpPr>
        <p:spPr>
          <a:xfrm>
            <a:off x="5075032" y="4036780"/>
            <a:ext cx="2925968" cy="456841"/>
          </a:xfrm>
          <a:prstGeom prst="wedgeRectCallout">
            <a:avLst>
              <a:gd name="adj1" fmla="val -25839"/>
              <a:gd name="adj2" fmla="val -13641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sz="1600" dirty="0" smtClean="0"/>
              <a:t>Anruf verketten (siehe unten)</a:t>
            </a:r>
            <a:endParaRPr lang="de-DE" sz="1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8388" y="274638"/>
            <a:ext cx="6118412" cy="796908"/>
          </a:xfrm>
        </p:spPr>
        <p:txBody>
          <a:bodyPr/>
          <a:lstStyle/>
          <a:p>
            <a:r>
              <a:rPr lang="de-DE" noProof="0" dirty="0" smtClean="0"/>
              <a:t>Vermittlung mit Rücksprache (4)</a:t>
            </a:r>
            <a:endParaRPr lang="de-DE" noProof="0" dirty="0"/>
          </a:p>
        </p:txBody>
      </p:sp>
      <p:sp>
        <p:nvSpPr>
          <p:cNvPr id="3" name="Content Placeholder 2"/>
          <p:cNvSpPr>
            <a:spLocks noGrp="1"/>
          </p:cNvSpPr>
          <p:nvPr>
            <p:ph idx="1"/>
          </p:nvPr>
        </p:nvSpPr>
        <p:spPr/>
        <p:txBody>
          <a:bodyPr>
            <a:normAutofit fontScale="92500"/>
          </a:bodyPr>
          <a:lstStyle/>
          <a:p>
            <a:r>
              <a:rPr lang="de-DE" noProof="0" dirty="0" smtClean="0"/>
              <a:t>Die Nutzung von Tastaturkürzeln kann Ihre Leistung enorm erhöhen.</a:t>
            </a:r>
          </a:p>
          <a:p>
            <a:r>
              <a:rPr lang="de-DE" noProof="0" dirty="0" smtClean="0"/>
              <a:t>Beispiel: Vermittlung mit Rücksprache</a:t>
            </a:r>
          </a:p>
          <a:p>
            <a:pPr lvl="1"/>
            <a:r>
              <a:rPr lang="de-DE" dirty="0"/>
              <a:t>„</a:t>
            </a:r>
            <a:r>
              <a:rPr lang="de-DE" noProof="0" dirty="0" err="1" smtClean="0"/>
              <a:t>Enter</a:t>
            </a:r>
            <a:r>
              <a:rPr lang="de-DE" noProof="0" dirty="0" smtClean="0"/>
              <a:t>”, um eingehenden Anruf anzunehmen</a:t>
            </a:r>
          </a:p>
          <a:p>
            <a:pPr lvl="1"/>
            <a:r>
              <a:rPr lang="de-DE" dirty="0"/>
              <a:t>„</a:t>
            </a:r>
            <a:r>
              <a:rPr lang="de-DE" noProof="0" dirty="0" err="1" smtClean="0"/>
              <a:t>Enter</a:t>
            </a:r>
            <a:r>
              <a:rPr lang="de-DE" noProof="0" dirty="0" smtClean="0"/>
              <a:t>”, um Anruf zu halten</a:t>
            </a:r>
          </a:p>
          <a:p>
            <a:pPr lvl="1"/>
            <a:r>
              <a:rPr lang="de-DE" noProof="0" dirty="0" smtClean="0"/>
              <a:t>Tippen, um Verzeichnis zu durchsuchen, bis Sie nur ein Ergebnis erhalten</a:t>
            </a:r>
          </a:p>
          <a:p>
            <a:pPr lvl="1"/>
            <a:r>
              <a:rPr lang="de-DE" dirty="0"/>
              <a:t>„</a:t>
            </a:r>
            <a:r>
              <a:rPr lang="de-DE" noProof="0" dirty="0" err="1" smtClean="0"/>
              <a:t>Enter</a:t>
            </a:r>
            <a:r>
              <a:rPr lang="de-DE" noProof="0" dirty="0" smtClean="0"/>
              <a:t>”, um die Vermittlung zu bestätigen (nachdem der Kontakt den Anruf annimmt)</a:t>
            </a:r>
          </a:p>
          <a:p>
            <a:pPr algn="ctr">
              <a:buNone/>
            </a:pPr>
            <a:r>
              <a:rPr lang="de-DE" noProof="0" dirty="0" smtClean="0"/>
              <a:t>Zusammenfassung: Enter, Enter, Suche, Enter</a:t>
            </a:r>
            <a:endParaRPr lang="de-DE" noProof="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86050" y="274638"/>
            <a:ext cx="5900750" cy="796908"/>
          </a:xfrm>
        </p:spPr>
        <p:txBody>
          <a:bodyPr/>
          <a:lstStyle/>
          <a:p>
            <a:endParaRPr lang="de-DE" noProof="0" dirty="0" smtClean="0"/>
          </a:p>
        </p:txBody>
      </p:sp>
      <p:sp>
        <p:nvSpPr>
          <p:cNvPr id="2" name="Content Placeholder 1"/>
          <p:cNvSpPr>
            <a:spLocks noGrp="1"/>
          </p:cNvSpPr>
          <p:nvPr>
            <p:ph idx="1"/>
          </p:nvPr>
        </p:nvSpPr>
        <p:spPr>
          <a:xfrm>
            <a:off x="538843" y="2604407"/>
            <a:ext cx="8229600" cy="2263568"/>
          </a:xfrm>
        </p:spPr>
        <p:txBody>
          <a:bodyPr/>
          <a:lstStyle/>
          <a:p>
            <a:pPr marL="0" indent="0" algn="ctr">
              <a:buNone/>
            </a:pPr>
            <a:r>
              <a:rPr lang="de-DE" noProof="0" dirty="0" smtClean="0"/>
              <a:t>Starten, </a:t>
            </a:r>
            <a:r>
              <a:rPr lang="de-DE" noProof="0" dirty="0" smtClean="0"/>
              <a:t>Einloggen, Ausloggen</a:t>
            </a:r>
            <a:endParaRPr lang="de-DE" noProof="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de-DE" dirty="0" smtClean="0"/>
              <a:t>Anruf zurücknehmen</a:t>
            </a:r>
            <a:endParaRPr lang="de-DE" dirty="0"/>
          </a:p>
        </p:txBody>
      </p:sp>
      <p:sp>
        <p:nvSpPr>
          <p:cNvPr id="5" name="Content Placeholder 4"/>
          <p:cNvSpPr>
            <a:spLocks noGrp="1"/>
          </p:cNvSpPr>
          <p:nvPr>
            <p:ph idx="1"/>
          </p:nvPr>
        </p:nvSpPr>
        <p:spPr/>
        <p:txBody>
          <a:bodyPr>
            <a:normAutofit/>
          </a:bodyPr>
          <a:lstStyle/>
          <a:p>
            <a:r>
              <a:rPr lang="de-DE" sz="2400" dirty="0" smtClean="0"/>
              <a:t>Wenn Sie nicht im Gespräch sind, können Anrufe aus Überwachungsliste oder persönlicher Warteschlange zurückgenommen werden.</a:t>
            </a:r>
          </a:p>
          <a:p>
            <a:r>
              <a:rPr lang="de-DE" sz="2400" dirty="0" smtClean="0"/>
              <a:t>Durch das Zurücknehmen eines Anrufs werden alle eingehenden Anrufe zurück in die Warteschlange geschickt.</a:t>
            </a:r>
          </a:p>
          <a:p>
            <a:r>
              <a:rPr lang="de-DE" sz="2400" dirty="0" smtClean="0"/>
              <a:t>Um einen Anruf zurückzunehmen, wählen Sie die Leitung und drücken den Knopf „Zurücknehmen”.</a:t>
            </a:r>
            <a:endParaRPr lang="de-DE" sz="2400" dirty="0"/>
          </a:p>
        </p:txBody>
      </p:sp>
      <p:pic>
        <p:nvPicPr>
          <p:cNvPr id="109572" name="Picture 4"/>
          <p:cNvPicPr>
            <a:picLocks noChangeAspect="1" noChangeArrowheads="1"/>
          </p:cNvPicPr>
          <p:nvPr/>
        </p:nvPicPr>
        <p:blipFill>
          <a:blip r:embed="rId2" cstate="print"/>
          <a:srcRect/>
          <a:stretch>
            <a:fillRect/>
          </a:stretch>
        </p:blipFill>
        <p:spPr bwMode="auto">
          <a:xfrm>
            <a:off x="689428" y="5047990"/>
            <a:ext cx="6753225" cy="1000125"/>
          </a:xfrm>
          <a:prstGeom prst="rect">
            <a:avLst/>
          </a:prstGeom>
          <a:noFill/>
          <a:ln w="9525">
            <a:solidFill>
              <a:schemeClr val="bg1">
                <a:lumMod val="50000"/>
              </a:schemeClr>
            </a:solidFill>
            <a:miter lim="800000"/>
            <a:headEnd/>
            <a:tailEnd/>
          </a:ln>
        </p:spPr>
      </p:pic>
      <p:sp>
        <p:nvSpPr>
          <p:cNvPr id="9" name="Rectangular Callout 8"/>
          <p:cNvSpPr/>
          <p:nvPr/>
        </p:nvSpPr>
        <p:spPr>
          <a:xfrm>
            <a:off x="6952226" y="4366494"/>
            <a:ext cx="1784012" cy="538620"/>
          </a:xfrm>
          <a:prstGeom prst="wedgeRectCallout">
            <a:avLst>
              <a:gd name="adj1" fmla="val -41846"/>
              <a:gd name="adj2" fmla="val 9317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Knopf „Zurück-nehmen”</a:t>
            </a:r>
            <a:endParaRPr lang="de-DE"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796908"/>
          </a:xfrm>
        </p:spPr>
        <p:txBody>
          <a:bodyPr/>
          <a:lstStyle/>
          <a:p>
            <a:r>
              <a:rPr lang="de-DE" dirty="0" smtClean="0"/>
              <a:t>Automatisches Zurücknehmen eines Anrufs </a:t>
            </a:r>
            <a:endParaRPr lang="de-DE" dirty="0"/>
          </a:p>
        </p:txBody>
      </p:sp>
      <p:sp>
        <p:nvSpPr>
          <p:cNvPr id="5" name="Content Placeholder 4"/>
          <p:cNvSpPr>
            <a:spLocks noGrp="1"/>
          </p:cNvSpPr>
          <p:nvPr>
            <p:ph idx="1"/>
          </p:nvPr>
        </p:nvSpPr>
        <p:spPr/>
        <p:txBody>
          <a:bodyPr>
            <a:normAutofit/>
          </a:bodyPr>
          <a:lstStyle/>
          <a:p>
            <a:r>
              <a:rPr lang="de-DE" sz="2400" dirty="0" smtClean="0"/>
              <a:t>Anrufe im Überwachungsbereich werden nach einer bestimmten Zeitspanne ohne Antwort (fragen Sie Ihren Administrator) automatisch zurückgenommen.</a:t>
            </a:r>
          </a:p>
          <a:p>
            <a:r>
              <a:rPr lang="de-DE" sz="2400" dirty="0" smtClean="0"/>
              <a:t>Dieser Anruf kommt in die persönliche Warteschlange des Vermittlers.</a:t>
            </a:r>
            <a:endParaRPr lang="de-DE" sz="2400" dirty="0"/>
          </a:p>
        </p:txBody>
      </p:sp>
      <p:pic>
        <p:nvPicPr>
          <p:cNvPr id="111618" name="Picture 2"/>
          <p:cNvPicPr>
            <a:picLocks noChangeAspect="1" noChangeArrowheads="1"/>
          </p:cNvPicPr>
          <p:nvPr/>
        </p:nvPicPr>
        <p:blipFill>
          <a:blip r:embed="rId2" cstate="print"/>
          <a:srcRect/>
          <a:stretch>
            <a:fillRect/>
          </a:stretch>
        </p:blipFill>
        <p:spPr bwMode="auto">
          <a:xfrm>
            <a:off x="1933575" y="3348039"/>
            <a:ext cx="6753225" cy="733425"/>
          </a:xfrm>
          <a:prstGeom prst="rect">
            <a:avLst/>
          </a:prstGeom>
          <a:noFill/>
          <a:ln w="9525">
            <a:noFill/>
            <a:miter lim="800000"/>
            <a:headEnd/>
            <a:tailEnd/>
          </a:ln>
        </p:spPr>
      </p:pic>
      <p:pic>
        <p:nvPicPr>
          <p:cNvPr id="111619" name="Picture 3"/>
          <p:cNvPicPr>
            <a:picLocks noChangeAspect="1" noChangeArrowheads="1"/>
          </p:cNvPicPr>
          <p:nvPr/>
        </p:nvPicPr>
        <p:blipFill>
          <a:blip r:embed="rId3" cstate="print"/>
          <a:srcRect/>
          <a:stretch>
            <a:fillRect/>
          </a:stretch>
        </p:blipFill>
        <p:spPr bwMode="auto">
          <a:xfrm>
            <a:off x="1924050" y="4332787"/>
            <a:ext cx="6762750" cy="752475"/>
          </a:xfrm>
          <a:prstGeom prst="rect">
            <a:avLst/>
          </a:prstGeom>
          <a:noFill/>
          <a:ln w="9525">
            <a:noFill/>
            <a:miter lim="800000"/>
            <a:headEnd/>
            <a:tailEnd/>
          </a:ln>
        </p:spPr>
      </p:pic>
      <p:pic>
        <p:nvPicPr>
          <p:cNvPr id="111620" name="Picture 4"/>
          <p:cNvPicPr>
            <a:picLocks noChangeAspect="1" noChangeArrowheads="1"/>
          </p:cNvPicPr>
          <p:nvPr/>
        </p:nvPicPr>
        <p:blipFill>
          <a:blip r:embed="rId4" cstate="print"/>
          <a:srcRect/>
          <a:stretch>
            <a:fillRect/>
          </a:stretch>
        </p:blipFill>
        <p:spPr bwMode="auto">
          <a:xfrm>
            <a:off x="1933575" y="5234053"/>
            <a:ext cx="6753225" cy="742950"/>
          </a:xfrm>
          <a:prstGeom prst="rect">
            <a:avLst/>
          </a:prstGeom>
          <a:noFill/>
          <a:ln w="9525">
            <a:noFill/>
            <a:miter lim="800000"/>
            <a:headEnd/>
            <a:tailEnd/>
          </a:ln>
        </p:spPr>
      </p:pic>
      <p:sp>
        <p:nvSpPr>
          <p:cNvPr id="9" name="TextBox 8"/>
          <p:cNvSpPr txBox="1"/>
          <p:nvPr/>
        </p:nvSpPr>
        <p:spPr>
          <a:xfrm>
            <a:off x="939834" y="3539767"/>
            <a:ext cx="756938" cy="349968"/>
          </a:xfrm>
          <a:prstGeom prst="rect">
            <a:avLst/>
          </a:prstGeom>
          <a:noFill/>
        </p:spPr>
        <p:txBody>
          <a:bodyPr wrap="none" rtlCol="0">
            <a:spAutoFit/>
          </a:bodyPr>
          <a:lstStyle/>
          <a:p>
            <a:r>
              <a:rPr lang="de-DE" dirty="0" smtClean="0">
                <a:solidFill>
                  <a:srgbClr val="000000"/>
                </a:solidFill>
                <a:latin typeface="+mj-lt"/>
              </a:rPr>
              <a:t>&lt; 60%</a:t>
            </a:r>
            <a:endParaRPr lang="de-DE" dirty="0">
              <a:solidFill>
                <a:srgbClr val="000000"/>
              </a:solidFill>
              <a:latin typeface="+mj-lt"/>
            </a:endParaRPr>
          </a:p>
        </p:txBody>
      </p:sp>
      <p:sp>
        <p:nvSpPr>
          <p:cNvPr id="10" name="TextBox 9"/>
          <p:cNvSpPr txBox="1"/>
          <p:nvPr/>
        </p:nvSpPr>
        <p:spPr>
          <a:xfrm>
            <a:off x="522829" y="4476696"/>
            <a:ext cx="1170513" cy="349968"/>
          </a:xfrm>
          <a:prstGeom prst="rect">
            <a:avLst/>
          </a:prstGeom>
          <a:noFill/>
        </p:spPr>
        <p:txBody>
          <a:bodyPr wrap="none" rtlCol="0">
            <a:spAutoFit/>
          </a:bodyPr>
          <a:lstStyle/>
          <a:p>
            <a:r>
              <a:rPr lang="de-DE" dirty="0" smtClean="0">
                <a:solidFill>
                  <a:srgbClr val="000000"/>
                </a:solidFill>
                <a:latin typeface="+mj-lt"/>
              </a:rPr>
              <a:t>60% - 80%</a:t>
            </a:r>
            <a:endParaRPr lang="de-DE" dirty="0">
              <a:solidFill>
                <a:srgbClr val="000000"/>
              </a:solidFill>
              <a:latin typeface="+mj-lt"/>
            </a:endParaRPr>
          </a:p>
        </p:txBody>
      </p:sp>
      <p:sp>
        <p:nvSpPr>
          <p:cNvPr id="11" name="TextBox 10"/>
          <p:cNvSpPr txBox="1"/>
          <p:nvPr/>
        </p:nvSpPr>
        <p:spPr>
          <a:xfrm>
            <a:off x="939833" y="5430544"/>
            <a:ext cx="756938" cy="349968"/>
          </a:xfrm>
          <a:prstGeom prst="rect">
            <a:avLst/>
          </a:prstGeom>
          <a:noFill/>
        </p:spPr>
        <p:txBody>
          <a:bodyPr wrap="none" rtlCol="0">
            <a:spAutoFit/>
          </a:bodyPr>
          <a:lstStyle/>
          <a:p>
            <a:r>
              <a:rPr lang="de-DE" dirty="0" smtClean="0">
                <a:solidFill>
                  <a:srgbClr val="000000"/>
                </a:solidFill>
                <a:latin typeface="+mj-lt"/>
              </a:rPr>
              <a:t>&gt; 80%</a:t>
            </a:r>
            <a:endParaRPr lang="de-DE" dirty="0">
              <a:solidFill>
                <a:srgbClr val="000000"/>
              </a:solidFill>
              <a:latin typeface="+mj-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de-DE" dirty="0" smtClean="0"/>
              <a:t>Anrufe parken</a:t>
            </a:r>
            <a:endParaRPr lang="de-DE" dirty="0"/>
          </a:p>
        </p:txBody>
      </p:sp>
      <p:sp>
        <p:nvSpPr>
          <p:cNvPr id="5" name="Content Placeholder 4"/>
          <p:cNvSpPr>
            <a:spLocks noGrp="1"/>
          </p:cNvSpPr>
          <p:nvPr>
            <p:ph idx="1"/>
          </p:nvPr>
        </p:nvSpPr>
        <p:spPr>
          <a:xfrm>
            <a:off x="457200" y="1214422"/>
            <a:ext cx="5918548" cy="3275935"/>
          </a:xfrm>
        </p:spPr>
        <p:txBody>
          <a:bodyPr>
            <a:normAutofit lnSpcReduction="10000"/>
          </a:bodyPr>
          <a:lstStyle/>
          <a:p>
            <a:r>
              <a:rPr lang="de-DE" sz="2400" dirty="0" smtClean="0"/>
              <a:t>Zum Parken eines Anrufs gehen Sie wie folgt vor:</a:t>
            </a:r>
          </a:p>
          <a:p>
            <a:pPr marL="971550" lvl="1" indent="-514350">
              <a:buFont typeface="+mj-lt"/>
              <a:buAutoNum type="arabicPeriod"/>
            </a:pPr>
            <a:r>
              <a:rPr lang="de-DE" sz="2400" dirty="0" smtClean="0"/>
              <a:t>Drücken Sie den Knopf „Parken” oder die „F7”-Taste</a:t>
            </a:r>
          </a:p>
          <a:p>
            <a:pPr marL="971550" lvl="1" indent="-514350">
              <a:buFont typeface="+mj-lt"/>
              <a:buAutoNum type="arabicPeriod"/>
            </a:pPr>
            <a:r>
              <a:rPr lang="de-DE" sz="2400" dirty="0" smtClean="0"/>
              <a:t>Ein Fenster öffnet sich, in dem Sie eine Nachricht hinterlegen können</a:t>
            </a:r>
          </a:p>
          <a:p>
            <a:pPr marL="971550" lvl="1" indent="-514350">
              <a:buFont typeface="+mj-lt"/>
              <a:buAutoNum type="arabicPeriod"/>
            </a:pPr>
            <a:r>
              <a:rPr lang="de-DE" sz="2400" dirty="0" smtClean="0"/>
              <a:t>Der Anruf einschließlich der Nachricht wird im Überwachungs-bereich angezeigt</a:t>
            </a:r>
            <a:endParaRPr lang="de-DE" sz="2400" dirty="0"/>
          </a:p>
        </p:txBody>
      </p:sp>
      <p:pic>
        <p:nvPicPr>
          <p:cNvPr id="112642" name="Picture 2"/>
          <p:cNvPicPr>
            <a:picLocks noChangeAspect="1" noChangeArrowheads="1"/>
          </p:cNvPicPr>
          <p:nvPr/>
        </p:nvPicPr>
        <p:blipFill>
          <a:blip r:embed="rId2" cstate="print"/>
          <a:srcRect/>
          <a:stretch>
            <a:fillRect/>
          </a:stretch>
        </p:blipFill>
        <p:spPr bwMode="auto">
          <a:xfrm>
            <a:off x="7288257" y="2264667"/>
            <a:ext cx="504825" cy="600075"/>
          </a:xfrm>
          <a:prstGeom prst="rect">
            <a:avLst/>
          </a:prstGeom>
          <a:noFill/>
          <a:ln w="9525">
            <a:noFill/>
            <a:miter lim="800000"/>
            <a:headEnd/>
            <a:tailEnd/>
          </a:ln>
        </p:spPr>
      </p:pic>
      <p:pic>
        <p:nvPicPr>
          <p:cNvPr id="112643" name="Picture 3"/>
          <p:cNvPicPr>
            <a:picLocks noChangeAspect="1" noChangeArrowheads="1"/>
          </p:cNvPicPr>
          <p:nvPr/>
        </p:nvPicPr>
        <p:blipFill>
          <a:blip r:embed="rId3" cstate="print"/>
          <a:srcRect/>
          <a:stretch>
            <a:fillRect/>
          </a:stretch>
        </p:blipFill>
        <p:spPr bwMode="auto">
          <a:xfrm>
            <a:off x="6439683" y="3118785"/>
            <a:ext cx="2552700" cy="1171575"/>
          </a:xfrm>
          <a:prstGeom prst="rect">
            <a:avLst/>
          </a:prstGeom>
          <a:noFill/>
          <a:ln w="9525">
            <a:noFill/>
            <a:miter lim="800000"/>
            <a:headEnd/>
            <a:tailEnd/>
          </a:ln>
        </p:spPr>
      </p:pic>
      <p:pic>
        <p:nvPicPr>
          <p:cNvPr id="112644" name="Picture 4"/>
          <p:cNvPicPr>
            <a:picLocks noChangeAspect="1" noChangeArrowheads="1"/>
          </p:cNvPicPr>
          <p:nvPr/>
        </p:nvPicPr>
        <p:blipFill>
          <a:blip r:embed="rId4" cstate="print"/>
          <a:srcRect/>
          <a:stretch>
            <a:fillRect/>
          </a:stretch>
        </p:blipFill>
        <p:spPr bwMode="auto">
          <a:xfrm>
            <a:off x="1478007" y="5175925"/>
            <a:ext cx="6753225" cy="752475"/>
          </a:xfrm>
          <a:prstGeom prst="rect">
            <a:avLst/>
          </a:prstGeom>
          <a:noFill/>
          <a:ln w="9525">
            <a:noFill/>
            <a:miter lim="800000"/>
            <a:headEnd/>
            <a:tailEnd/>
          </a:ln>
        </p:spPr>
      </p:pic>
      <p:sp>
        <p:nvSpPr>
          <p:cNvPr id="9" name="Rectangular Callout 8"/>
          <p:cNvSpPr/>
          <p:nvPr/>
        </p:nvSpPr>
        <p:spPr>
          <a:xfrm>
            <a:off x="257172" y="4535270"/>
            <a:ext cx="1948145" cy="395746"/>
          </a:xfrm>
          <a:prstGeom prst="wedgeRectCallout">
            <a:avLst>
              <a:gd name="adj1" fmla="val 18720"/>
              <a:gd name="adj2" fmla="val 16868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“Parken”-Symbol</a:t>
            </a:r>
            <a:endParaRPr lang="de-DE"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de-DE" dirty="0" smtClean="0"/>
              <a:t>Anrufe verbinden</a:t>
            </a:r>
            <a:endParaRPr lang="de-DE" dirty="0"/>
          </a:p>
        </p:txBody>
      </p:sp>
      <p:sp>
        <p:nvSpPr>
          <p:cNvPr id="5" name="Content Placeholder 4"/>
          <p:cNvSpPr>
            <a:spLocks noGrp="1"/>
          </p:cNvSpPr>
          <p:nvPr>
            <p:ph idx="1"/>
          </p:nvPr>
        </p:nvSpPr>
        <p:spPr/>
        <p:txBody>
          <a:bodyPr/>
          <a:lstStyle/>
          <a:p>
            <a:r>
              <a:rPr lang="de-DE" dirty="0" smtClean="0"/>
              <a:t>Um einen eingehenden Anruf mit einem geparkten Anruf zu verbinden, gehen Sie wie folgt vor:</a:t>
            </a:r>
          </a:p>
          <a:p>
            <a:pPr marL="971550" lvl="1" indent="-514350">
              <a:buFont typeface="+mj-lt"/>
              <a:buAutoNum type="arabicPeriod"/>
            </a:pPr>
            <a:r>
              <a:rPr lang="de-DE" dirty="0" smtClean="0"/>
              <a:t>Nehmen Sie den eingehenden Anruf an</a:t>
            </a:r>
          </a:p>
          <a:p>
            <a:pPr marL="971550" lvl="1" indent="-514350">
              <a:buFont typeface="+mj-lt"/>
              <a:buAutoNum type="arabicPeriod"/>
            </a:pPr>
            <a:r>
              <a:rPr lang="de-DE" dirty="0" smtClean="0"/>
              <a:t>Geparkten Anruf auswählen</a:t>
            </a:r>
          </a:p>
          <a:p>
            <a:pPr marL="971550" lvl="1" indent="-514350">
              <a:buFont typeface="+mj-lt"/>
              <a:buAutoNum type="arabicPeriod"/>
            </a:pPr>
            <a:r>
              <a:rPr lang="de-DE" dirty="0" smtClean="0"/>
              <a:t>Knopf „Verbinden” drücken</a:t>
            </a:r>
            <a:endParaRPr lang="de-DE" dirty="0"/>
          </a:p>
        </p:txBody>
      </p:sp>
      <p:pic>
        <p:nvPicPr>
          <p:cNvPr id="113666" name="Picture 2"/>
          <p:cNvPicPr>
            <a:picLocks noChangeAspect="1" noChangeArrowheads="1"/>
          </p:cNvPicPr>
          <p:nvPr/>
        </p:nvPicPr>
        <p:blipFill>
          <a:blip r:embed="rId2" cstate="print"/>
          <a:srcRect/>
          <a:stretch>
            <a:fillRect/>
          </a:stretch>
        </p:blipFill>
        <p:spPr bwMode="auto">
          <a:xfrm>
            <a:off x="1295597" y="4920576"/>
            <a:ext cx="6753225" cy="1000125"/>
          </a:xfrm>
          <a:prstGeom prst="rect">
            <a:avLst/>
          </a:prstGeom>
          <a:noFill/>
          <a:ln w="9525">
            <a:noFill/>
            <a:miter lim="800000"/>
            <a:headEnd/>
            <a:tailEnd/>
          </a:ln>
        </p:spPr>
      </p:pic>
      <p:sp>
        <p:nvSpPr>
          <p:cNvPr id="7" name="Rectangular Callout 6"/>
          <p:cNvSpPr/>
          <p:nvPr/>
        </p:nvSpPr>
        <p:spPr>
          <a:xfrm>
            <a:off x="6144964" y="3707704"/>
            <a:ext cx="2111529" cy="538620"/>
          </a:xfrm>
          <a:prstGeom prst="wedgeRectCallout">
            <a:avLst>
              <a:gd name="adj1" fmla="val 33006"/>
              <a:gd name="adj2" fmla="val 18524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Knopf “Verbinden”</a:t>
            </a:r>
            <a:endParaRPr lang="de-DE"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65664"/>
            <a:ext cx="8229600" cy="1085850"/>
          </a:xfrm>
        </p:spPr>
        <p:txBody>
          <a:bodyPr/>
          <a:lstStyle/>
          <a:p>
            <a:pPr marL="0" indent="0" algn="ctr">
              <a:buNone/>
            </a:pPr>
            <a:r>
              <a:rPr lang="de-DE" noProof="0" dirty="0" smtClean="0"/>
              <a:t>Erweiterte Funktionen – nur X900</a:t>
            </a:r>
            <a:endParaRPr lang="de-DE" noProof="0" dirty="0"/>
          </a:p>
        </p:txBody>
      </p:sp>
      <p:sp>
        <p:nvSpPr>
          <p:cNvPr id="2" name="Title 1"/>
          <p:cNvSpPr>
            <a:spLocks noGrp="1"/>
          </p:cNvSpPr>
          <p:nvPr>
            <p:ph type="title"/>
          </p:nvPr>
        </p:nvSpPr>
        <p:spPr/>
        <p:txBody>
          <a:bodyPr/>
          <a:lstStyle/>
          <a:p>
            <a:endParaRPr lang="de-DE" noProof="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de-DE" dirty="0" smtClean="0"/>
              <a:t>Gezieltes Parken</a:t>
            </a:r>
            <a:endParaRPr lang="de-DE" dirty="0"/>
          </a:p>
        </p:txBody>
      </p:sp>
      <p:sp>
        <p:nvSpPr>
          <p:cNvPr id="5" name="Content Placeholder 4"/>
          <p:cNvSpPr>
            <a:spLocks noGrp="1"/>
          </p:cNvSpPr>
          <p:nvPr>
            <p:ph idx="1"/>
          </p:nvPr>
        </p:nvSpPr>
        <p:spPr>
          <a:xfrm>
            <a:off x="457199" y="1214422"/>
            <a:ext cx="7371567" cy="2965692"/>
          </a:xfrm>
        </p:spPr>
        <p:txBody>
          <a:bodyPr>
            <a:normAutofit lnSpcReduction="10000"/>
          </a:bodyPr>
          <a:lstStyle/>
          <a:p>
            <a:r>
              <a:rPr lang="de-DE" sz="2400" dirty="0" smtClean="0"/>
              <a:t>Um das gezielte Parken eines Anrufs auf der Durchwahl eines bestimmten Teilnehmers durchzuführen, gehen Sie wie folgt vor:</a:t>
            </a:r>
          </a:p>
          <a:p>
            <a:pPr marL="971550" lvl="1" indent="-514350">
              <a:buFont typeface="+mj-lt"/>
              <a:buAutoNum type="arabicPeriod"/>
            </a:pPr>
            <a:r>
              <a:rPr lang="de-DE" sz="2400" dirty="0" smtClean="0"/>
              <a:t>Drücken Sie den Knopf „Gezieltes Parken”  oder die „F8”-Taste</a:t>
            </a:r>
          </a:p>
          <a:p>
            <a:pPr marL="971550" lvl="1" indent="-514350">
              <a:buFont typeface="+mj-lt"/>
              <a:buAutoNum type="arabicPeriod"/>
            </a:pPr>
            <a:r>
              <a:rPr lang="de-DE" sz="2400" dirty="0" smtClean="0"/>
              <a:t>Wählen Sie die Durchwahl des Teilnehmers mit einer beliebigen Methode</a:t>
            </a:r>
          </a:p>
          <a:p>
            <a:pPr marL="971550" lvl="1" indent="-514350">
              <a:buFont typeface="+mj-lt"/>
              <a:buAutoNum type="arabicPeriod"/>
            </a:pPr>
            <a:r>
              <a:rPr lang="de-DE" sz="2400" dirty="0" smtClean="0"/>
              <a:t>Der Anruf erscheint im Überwachungsbereich</a:t>
            </a:r>
            <a:endParaRPr lang="de-DE" sz="2400" dirty="0"/>
          </a:p>
        </p:txBody>
      </p:sp>
      <p:pic>
        <p:nvPicPr>
          <p:cNvPr id="114690" name="Picture 2"/>
          <p:cNvPicPr>
            <a:picLocks noChangeAspect="1" noChangeArrowheads="1"/>
          </p:cNvPicPr>
          <p:nvPr/>
        </p:nvPicPr>
        <p:blipFill>
          <a:blip r:embed="rId2" cstate="print"/>
          <a:srcRect/>
          <a:stretch>
            <a:fillRect/>
          </a:stretch>
        </p:blipFill>
        <p:spPr bwMode="auto">
          <a:xfrm>
            <a:off x="7967494" y="2116955"/>
            <a:ext cx="485775" cy="609600"/>
          </a:xfrm>
          <a:prstGeom prst="rect">
            <a:avLst/>
          </a:prstGeom>
          <a:noFill/>
          <a:ln w="9525">
            <a:noFill/>
            <a:miter lim="800000"/>
            <a:headEnd/>
            <a:tailEnd/>
          </a:ln>
        </p:spPr>
      </p:pic>
      <p:pic>
        <p:nvPicPr>
          <p:cNvPr id="114691" name="Picture 3"/>
          <p:cNvPicPr>
            <a:picLocks noChangeAspect="1" noChangeArrowheads="1"/>
          </p:cNvPicPr>
          <p:nvPr/>
        </p:nvPicPr>
        <p:blipFill>
          <a:blip r:embed="rId3" cstate="print"/>
          <a:srcRect/>
          <a:stretch>
            <a:fillRect/>
          </a:stretch>
        </p:blipFill>
        <p:spPr bwMode="auto">
          <a:xfrm>
            <a:off x="1447632" y="4991165"/>
            <a:ext cx="6762750" cy="752475"/>
          </a:xfrm>
          <a:prstGeom prst="rect">
            <a:avLst/>
          </a:prstGeom>
          <a:noFill/>
          <a:ln w="9525">
            <a:noFill/>
            <a:miter lim="800000"/>
            <a:headEnd/>
            <a:tailEnd/>
          </a:ln>
        </p:spPr>
      </p:pic>
      <p:sp>
        <p:nvSpPr>
          <p:cNvPr id="9" name="Rectangular Callout 8"/>
          <p:cNvSpPr/>
          <p:nvPr/>
        </p:nvSpPr>
        <p:spPr>
          <a:xfrm>
            <a:off x="591908" y="4322990"/>
            <a:ext cx="2985009" cy="538620"/>
          </a:xfrm>
          <a:prstGeom prst="wedgeRectCallout">
            <a:avLst>
              <a:gd name="adj1" fmla="val -15761"/>
              <a:gd name="adj2" fmla="val 11730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a:t>„</a:t>
            </a:r>
            <a:r>
              <a:rPr lang="de-DE" dirty="0" smtClean="0"/>
              <a:t>Gezieltes Parken”-Symbol</a:t>
            </a:r>
            <a:endParaRPr lang="de-DE"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3235" y="274638"/>
            <a:ext cx="6333565" cy="796908"/>
          </a:xfrm>
        </p:spPr>
        <p:txBody>
          <a:bodyPr/>
          <a:lstStyle/>
          <a:p>
            <a:r>
              <a:rPr lang="de-DE" noProof="0" dirty="0" smtClean="0"/>
              <a:t>Gezielt geparkten Anruf abrufen</a:t>
            </a:r>
            <a:endParaRPr lang="de-DE" noProof="0" dirty="0"/>
          </a:p>
        </p:txBody>
      </p:sp>
      <p:sp>
        <p:nvSpPr>
          <p:cNvPr id="5" name="Content Placeholder 4"/>
          <p:cNvSpPr>
            <a:spLocks noGrp="1"/>
          </p:cNvSpPr>
          <p:nvPr>
            <p:ph idx="1"/>
          </p:nvPr>
        </p:nvSpPr>
        <p:spPr>
          <a:xfrm>
            <a:off x="457199" y="1214422"/>
            <a:ext cx="7371567" cy="5000660"/>
          </a:xfrm>
        </p:spPr>
        <p:txBody>
          <a:bodyPr>
            <a:normAutofit/>
          </a:bodyPr>
          <a:lstStyle/>
          <a:p>
            <a:r>
              <a:rPr lang="de-DE" sz="2800" noProof="0" dirty="0" smtClean="0"/>
              <a:t>Um einen gezielt geparkten Anruf abzurufen, muss der Nutzer nur *55&lt;ext&gt; von einem beliebigen Telefon wählen</a:t>
            </a:r>
            <a:br>
              <a:rPr lang="de-DE" sz="2800" noProof="0" dirty="0" smtClean="0"/>
            </a:br>
            <a:r>
              <a:rPr lang="de-DE" sz="2800" noProof="0" dirty="0" smtClean="0"/>
              <a:t>(&lt;ext&gt; ist die Durchwahl des Teilnehmers).</a:t>
            </a:r>
          </a:p>
          <a:p>
            <a:r>
              <a:rPr lang="de-DE" sz="2800" noProof="0" dirty="0" smtClean="0"/>
              <a:t>Im Ergebnis verschwindet der gezielt geparkte Anruf aus dem Überwachungs-bereich.</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2247" y="274638"/>
            <a:ext cx="6844553" cy="796908"/>
          </a:xfrm>
        </p:spPr>
        <p:txBody>
          <a:bodyPr/>
          <a:lstStyle/>
          <a:p>
            <a:r>
              <a:rPr lang="de-DE" sz="2400" noProof="0" dirty="0" smtClean="0"/>
              <a:t>Vermittlung mit Rücksprache</a:t>
            </a:r>
            <a:br>
              <a:rPr lang="de-DE" sz="2400" noProof="0" dirty="0" smtClean="0"/>
            </a:br>
            <a:r>
              <a:rPr lang="de-DE" sz="2400" noProof="0" dirty="0" smtClean="0"/>
              <a:t>in Anklopfen umwandeln</a:t>
            </a:r>
            <a:endParaRPr lang="de-DE" sz="2400" noProof="0" dirty="0"/>
          </a:p>
        </p:txBody>
      </p:sp>
      <p:sp>
        <p:nvSpPr>
          <p:cNvPr id="5" name="Content Placeholder 4"/>
          <p:cNvSpPr>
            <a:spLocks noGrp="1"/>
          </p:cNvSpPr>
          <p:nvPr>
            <p:ph idx="1"/>
          </p:nvPr>
        </p:nvSpPr>
        <p:spPr/>
        <p:txBody>
          <a:bodyPr/>
          <a:lstStyle/>
          <a:p>
            <a:r>
              <a:rPr lang="de-DE" noProof="0" dirty="0" smtClean="0"/>
              <a:t>Falls das Ziel während einer Vermittlung mit Rücksprache besetzt ist, kann die Vermittlung auf der angerufenen Nummer zum Anklopfen hinterlassen werden.</a:t>
            </a:r>
          </a:p>
          <a:p>
            <a:pPr marL="971550" lvl="1" indent="-514350">
              <a:buFont typeface="+mj-lt"/>
              <a:buAutoNum type="arabicPeriod"/>
            </a:pPr>
            <a:r>
              <a:rPr lang="de-DE" noProof="0" dirty="0" smtClean="0"/>
              <a:t>Drücken Sie den Knopf „Anklopfen” oder die „F10”-Taste</a:t>
            </a:r>
          </a:p>
          <a:p>
            <a:pPr marL="971550" lvl="1" indent="-514350">
              <a:buFont typeface="+mj-lt"/>
              <a:buAutoNum type="arabicPeriod"/>
            </a:pPr>
            <a:r>
              <a:rPr lang="de-DE" noProof="0" dirty="0" smtClean="0"/>
              <a:t>Der Anruf erscheint im Überwachungs-bereich.</a:t>
            </a:r>
            <a:endParaRPr lang="de-DE" noProof="0" dirty="0"/>
          </a:p>
        </p:txBody>
      </p:sp>
      <p:pic>
        <p:nvPicPr>
          <p:cNvPr id="115715" name="Picture 3"/>
          <p:cNvPicPr>
            <a:picLocks noChangeAspect="1" noChangeArrowheads="1"/>
          </p:cNvPicPr>
          <p:nvPr/>
        </p:nvPicPr>
        <p:blipFill>
          <a:blip r:embed="rId2" cstate="print"/>
          <a:srcRect/>
          <a:stretch>
            <a:fillRect/>
          </a:stretch>
        </p:blipFill>
        <p:spPr bwMode="auto">
          <a:xfrm>
            <a:off x="7609170" y="2690551"/>
            <a:ext cx="514350" cy="60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de-DE" noProof="0" dirty="0" smtClean="0"/>
              <a:t>Anruf verketten (1)</a:t>
            </a:r>
            <a:endParaRPr lang="de-DE" noProof="0" dirty="0"/>
          </a:p>
        </p:txBody>
      </p:sp>
      <p:sp>
        <p:nvSpPr>
          <p:cNvPr id="5" name="Content Placeholder 4"/>
          <p:cNvSpPr>
            <a:spLocks noGrp="1"/>
          </p:cNvSpPr>
          <p:nvPr>
            <p:ph idx="1"/>
          </p:nvPr>
        </p:nvSpPr>
        <p:spPr/>
        <p:txBody>
          <a:bodyPr>
            <a:normAutofit/>
          </a:bodyPr>
          <a:lstStyle/>
          <a:p>
            <a:r>
              <a:rPr lang="de-DE" sz="2800" noProof="0" dirty="0" smtClean="0"/>
              <a:t>Das Verketten eines Anrufs ist ähnlich der Vermittlung mit Rücksprache. Der einzige Unterschied liegt darin, dass nach Ende des Gesprächs zwischen Anrufer und Angerufenem der Anruf zurück zum Vermittler durchgestellt wird.</a:t>
            </a:r>
          </a:p>
          <a:p>
            <a:r>
              <a:rPr lang="de-DE" sz="2800" noProof="0" dirty="0" smtClean="0"/>
              <a:t>Die Anrufverkettung gibt dem Vermittler die Möglichkeit, den Anrufer mit verschiedenen Leuten zu verbinden, ohne dass der Anrufer die Nummer der Vermittlungsstelle erneut anrufen muss.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de-DE" dirty="0" smtClean="0"/>
              <a:t>Anruf verketten (2)</a:t>
            </a:r>
            <a:endParaRPr lang="de-DE" dirty="0"/>
          </a:p>
        </p:txBody>
      </p:sp>
      <p:sp>
        <p:nvSpPr>
          <p:cNvPr id="5" name="Content Placeholder 5"/>
          <p:cNvSpPr>
            <a:spLocks noGrp="1"/>
          </p:cNvSpPr>
          <p:nvPr>
            <p:ph idx="1"/>
          </p:nvPr>
        </p:nvSpPr>
        <p:spPr>
          <a:xfrm>
            <a:off x="457199" y="1214422"/>
            <a:ext cx="8210811" cy="5000660"/>
          </a:xfrm>
        </p:spPr>
        <p:txBody>
          <a:bodyPr>
            <a:normAutofit fontScale="92500" lnSpcReduction="20000"/>
          </a:bodyPr>
          <a:lstStyle/>
          <a:p>
            <a:pPr marL="514350" indent="-514350">
              <a:buFont typeface="+mj-lt"/>
              <a:buAutoNum type="arabicPeriod"/>
            </a:pPr>
            <a:r>
              <a:rPr lang="de-DE" sz="2400" dirty="0" smtClean="0"/>
              <a:t>Um einen Anruf zu verketten, folgen Sie den Schritten für eine Vermittlung mit Rücksprache, nur wenn die angerufene Person den Anruf annimmt, bestätigen Sie den Anruf mit dem Knopf „Verketten” anstelle mit dem Knopf „Vermitteln”.</a:t>
            </a:r>
          </a:p>
          <a:p>
            <a:pPr marL="514350" indent="-514350">
              <a:buFont typeface="+mj-lt"/>
              <a:buAutoNum type="arabicPeriod"/>
            </a:pPr>
            <a:endParaRPr lang="de-DE" sz="2400" dirty="0" smtClean="0"/>
          </a:p>
          <a:p>
            <a:pPr marL="514350" indent="-514350">
              <a:buFont typeface="+mj-lt"/>
              <a:buAutoNum type="arabicPeriod"/>
            </a:pPr>
            <a:endParaRPr lang="de-DE" sz="2400" dirty="0" smtClean="0"/>
          </a:p>
          <a:p>
            <a:pPr marL="514350" indent="-514350">
              <a:buFont typeface="+mj-lt"/>
              <a:buAutoNum type="arabicPeriod"/>
            </a:pPr>
            <a:endParaRPr lang="de-DE" sz="2400" dirty="0" smtClean="0"/>
          </a:p>
          <a:p>
            <a:pPr marL="514350" indent="-514350">
              <a:buFont typeface="+mj-lt"/>
              <a:buAutoNum type="arabicPeriod"/>
            </a:pPr>
            <a:endParaRPr lang="de-DE" sz="2400" dirty="0" smtClean="0"/>
          </a:p>
          <a:p>
            <a:pPr marL="514350" indent="-514350">
              <a:buFont typeface="+mj-lt"/>
              <a:buAutoNum type="arabicPeriod"/>
            </a:pPr>
            <a:r>
              <a:rPr lang="de-DE" sz="2400" dirty="0" smtClean="0"/>
              <a:t>Nach dem Verketten eines Anrufs erscheint dieser im Überwachungsbereich</a:t>
            </a:r>
          </a:p>
          <a:p>
            <a:pPr marL="514350" indent="-514350">
              <a:buFont typeface="+mj-lt"/>
              <a:buAutoNum type="arabicPeriod"/>
            </a:pPr>
            <a:r>
              <a:rPr lang="de-DE" sz="2400" dirty="0" smtClean="0"/>
              <a:t>Wenn der Anruf beendet wurde, wird der Anrufer zurück in die persönliche Warteschlange des Vermittlers überstellt.</a:t>
            </a:r>
          </a:p>
          <a:p>
            <a:pPr marL="514350" indent="-514350">
              <a:buFont typeface="+mj-lt"/>
              <a:buAutoNum type="arabicPeriod"/>
            </a:pPr>
            <a:r>
              <a:rPr lang="de-DE" sz="2400" dirty="0" smtClean="0"/>
              <a:t>Damit haben Sie die Möglichkeit, den Anruf zu einem weiteren Kontakt zu vermitteln oder zu verketten.</a:t>
            </a:r>
          </a:p>
          <a:p>
            <a:pPr marL="514350" indent="-514350">
              <a:buFont typeface="+mj-lt"/>
              <a:buAutoNum type="arabicPeriod"/>
            </a:pPr>
            <a:endParaRPr lang="de-DE" sz="2400" dirty="0" smtClean="0"/>
          </a:p>
          <a:p>
            <a:pPr marL="514350" indent="-514350">
              <a:buFont typeface="+mj-lt"/>
              <a:buAutoNum type="arabicPeriod"/>
            </a:pPr>
            <a:endParaRPr lang="de-DE" sz="2400" dirty="0" smtClean="0"/>
          </a:p>
          <a:p>
            <a:pPr marL="514350" indent="-514350">
              <a:buFont typeface="+mj-lt"/>
              <a:buAutoNum type="arabicPeriod"/>
            </a:pPr>
            <a:endParaRPr lang="de-DE" sz="2400" dirty="0" smtClean="0"/>
          </a:p>
          <a:p>
            <a:pPr marL="914400" lvl="1" indent="-514350">
              <a:buFont typeface="+mj-lt"/>
              <a:buAutoNum type="arabicPeriod"/>
            </a:pPr>
            <a:endParaRPr lang="de-DE" sz="2000" dirty="0" smtClean="0"/>
          </a:p>
          <a:p>
            <a:pPr marL="514350" indent="-514350">
              <a:buFont typeface="+mj-lt"/>
              <a:buAutoNum type="arabicPeriod"/>
            </a:pPr>
            <a:endParaRPr lang="de-DE" sz="2400" dirty="0" smtClean="0"/>
          </a:p>
          <a:p>
            <a:pPr marL="514350" indent="-514350">
              <a:buFont typeface="+mj-lt"/>
              <a:buAutoNum type="arabicPeriod"/>
            </a:pPr>
            <a:endParaRPr lang="de-DE" sz="2400" dirty="0" smtClean="0"/>
          </a:p>
          <a:p>
            <a:pPr marL="514350" indent="-514350">
              <a:buFont typeface="+mj-lt"/>
              <a:buAutoNum type="arabicPeriod"/>
            </a:pPr>
            <a:endParaRPr lang="de-DE" sz="2400" dirty="0" smtClean="0"/>
          </a:p>
          <a:p>
            <a:pPr marL="514350" indent="-514350">
              <a:buFont typeface="+mj-lt"/>
              <a:buAutoNum type="arabicPeriod"/>
            </a:pPr>
            <a:endParaRPr lang="de-DE" sz="2400" dirty="0" smtClean="0"/>
          </a:p>
          <a:p>
            <a:pPr marL="514350" indent="-514350">
              <a:buNone/>
            </a:pPr>
            <a:endParaRPr lang="de-DE" sz="2400" dirty="0" smtClean="0"/>
          </a:p>
        </p:txBody>
      </p:sp>
      <p:pic>
        <p:nvPicPr>
          <p:cNvPr id="110594" name="Picture 2"/>
          <p:cNvPicPr>
            <a:picLocks noChangeAspect="1" noChangeArrowheads="1"/>
          </p:cNvPicPr>
          <p:nvPr/>
        </p:nvPicPr>
        <p:blipFill>
          <a:blip r:embed="rId2" cstate="print"/>
          <a:srcRect/>
          <a:stretch>
            <a:fillRect/>
          </a:stretch>
        </p:blipFill>
        <p:spPr bwMode="auto">
          <a:xfrm>
            <a:off x="1696363" y="2735894"/>
            <a:ext cx="5899402" cy="846551"/>
          </a:xfrm>
          <a:prstGeom prst="rect">
            <a:avLst/>
          </a:prstGeom>
          <a:noFill/>
          <a:ln w="9525">
            <a:noFill/>
            <a:miter lim="800000"/>
            <a:headEnd/>
            <a:tailEnd/>
          </a:ln>
        </p:spPr>
      </p:pic>
      <p:sp>
        <p:nvSpPr>
          <p:cNvPr id="12" name="Rectangular Callout 11"/>
          <p:cNvSpPr/>
          <p:nvPr/>
        </p:nvSpPr>
        <p:spPr>
          <a:xfrm>
            <a:off x="6656294" y="3533125"/>
            <a:ext cx="2178635" cy="363253"/>
          </a:xfrm>
          <a:prstGeom prst="wedgeRectCallout">
            <a:avLst>
              <a:gd name="adj1" fmla="val -54265"/>
              <a:gd name="adj2" fmla="val -14704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Knopf „Verketten”</a:t>
            </a:r>
            <a:endParaRPr lang="de-D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1153" y="274638"/>
            <a:ext cx="6185647" cy="796908"/>
          </a:xfrm>
        </p:spPr>
        <p:txBody>
          <a:bodyPr/>
          <a:lstStyle/>
          <a:p>
            <a:r>
              <a:rPr lang="de-DE" noProof="0" dirty="0" smtClean="0"/>
              <a:t>Authentifizierung und </a:t>
            </a:r>
            <a:r>
              <a:rPr lang="de-DE" noProof="0" dirty="0" smtClean="0"/>
              <a:t>Einloggen</a:t>
            </a:r>
            <a:endParaRPr lang="de-DE" noProof="0" dirty="0"/>
          </a:p>
        </p:txBody>
      </p:sp>
      <p:sp>
        <p:nvSpPr>
          <p:cNvPr id="3" name="Content Placeholder 2"/>
          <p:cNvSpPr>
            <a:spLocks noGrp="1"/>
          </p:cNvSpPr>
          <p:nvPr>
            <p:ph idx="1"/>
          </p:nvPr>
        </p:nvSpPr>
        <p:spPr/>
        <p:txBody>
          <a:bodyPr/>
          <a:lstStyle/>
          <a:p>
            <a:r>
              <a:rPr lang="de-DE" noProof="0" dirty="0" smtClean="0"/>
              <a:t>Bevor Sie Anrufe annehmen können, müssen Sie sich authentifizieren und dann </a:t>
            </a:r>
            <a:r>
              <a:rPr lang="de-DE" noProof="0" dirty="0" smtClean="0"/>
              <a:t>einloggen.</a:t>
            </a:r>
            <a:endParaRPr lang="de-DE" noProof="0" dirty="0"/>
          </a:p>
        </p:txBody>
      </p:sp>
      <p:pic>
        <p:nvPicPr>
          <p:cNvPr id="103426" name="Picture 2"/>
          <p:cNvPicPr>
            <a:picLocks noChangeAspect="1" noChangeArrowheads="1"/>
          </p:cNvPicPr>
          <p:nvPr/>
        </p:nvPicPr>
        <p:blipFill>
          <a:blip r:embed="rId2" cstate="print"/>
          <a:srcRect/>
          <a:stretch>
            <a:fillRect/>
          </a:stretch>
        </p:blipFill>
        <p:spPr bwMode="auto">
          <a:xfrm>
            <a:off x="2996859" y="3471128"/>
            <a:ext cx="3200400" cy="2095500"/>
          </a:xfrm>
          <a:prstGeom prst="rect">
            <a:avLst/>
          </a:prstGeom>
          <a:noFill/>
          <a:ln w="9525">
            <a:noFill/>
            <a:miter lim="800000"/>
            <a:headEnd/>
            <a:tailEnd/>
          </a:ln>
        </p:spPr>
      </p:pic>
      <p:sp>
        <p:nvSpPr>
          <p:cNvPr id="6" name="TextBox 5"/>
          <p:cNvSpPr txBox="1"/>
          <p:nvPr/>
        </p:nvSpPr>
        <p:spPr>
          <a:xfrm>
            <a:off x="3296863" y="5673329"/>
            <a:ext cx="2872902" cy="349968"/>
          </a:xfrm>
          <a:prstGeom prst="rect">
            <a:avLst/>
          </a:prstGeom>
          <a:noFill/>
        </p:spPr>
        <p:txBody>
          <a:bodyPr wrap="none" rtlCol="0">
            <a:spAutoFit/>
          </a:bodyPr>
          <a:lstStyle/>
          <a:p>
            <a:r>
              <a:rPr lang="de-DE" i="1" dirty="0" smtClean="0">
                <a:solidFill>
                  <a:srgbClr val="000000"/>
                </a:solidFill>
                <a:latin typeface="Trebuchet MS" panose="020B0603020202020204" pitchFamily="34" charset="0"/>
              </a:rPr>
              <a:t>Authentifizierungsfenster</a:t>
            </a:r>
            <a:endParaRPr lang="de-DE" i="1" dirty="0">
              <a:solidFill>
                <a:srgbClr val="000000"/>
              </a:solidFill>
              <a:latin typeface="Trebuchet MS" panose="020B0603020202020204" pitchFamily="34" charset="0"/>
            </a:endParaRPr>
          </a:p>
        </p:txBody>
      </p:sp>
      <p:pic>
        <p:nvPicPr>
          <p:cNvPr id="7" name="Picture 5"/>
          <p:cNvPicPr>
            <a:picLocks noChangeAspect="1"/>
          </p:cNvPicPr>
          <p:nvPr/>
        </p:nvPicPr>
        <p:blipFill>
          <a:blip r:embed="rId3" cstate="print"/>
          <a:srcRect/>
          <a:stretch>
            <a:fillRect/>
          </a:stretch>
        </p:blipFill>
        <p:spPr>
          <a:xfrm>
            <a:off x="4056361" y="2402406"/>
            <a:ext cx="923928" cy="962021"/>
          </a:xfrm>
          <a:prstGeom prst="rect">
            <a:avLst/>
          </a:prstGeom>
          <a:noFill/>
          <a:ln>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575956"/>
            <a:ext cx="8229600" cy="1094015"/>
          </a:xfrm>
        </p:spPr>
        <p:txBody>
          <a:bodyPr/>
          <a:lstStyle/>
          <a:p>
            <a:pPr marL="0" indent="0" algn="ctr">
              <a:buNone/>
            </a:pPr>
            <a:r>
              <a:rPr lang="de-DE" noProof="0" dirty="0" smtClean="0"/>
              <a:t>Anpassen der Anwendung</a:t>
            </a:r>
            <a:endParaRPr lang="de-DE" noProof="0" dirty="0"/>
          </a:p>
        </p:txBody>
      </p:sp>
      <p:sp>
        <p:nvSpPr>
          <p:cNvPr id="4" name="Title 3"/>
          <p:cNvSpPr>
            <a:spLocks noGrp="1"/>
          </p:cNvSpPr>
          <p:nvPr>
            <p:ph type="title"/>
          </p:nvPr>
        </p:nvSpPr>
        <p:spPr/>
        <p:txBody>
          <a:bodyPr/>
          <a:lstStyle/>
          <a:p>
            <a:endParaRPr lang="de-DE" noProof="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de-DE" noProof="0" dirty="0" smtClean="0"/>
              <a:t>Einstellungsfenster</a:t>
            </a:r>
            <a:endParaRPr lang="de-DE" noProof="0" dirty="0"/>
          </a:p>
        </p:txBody>
      </p:sp>
      <p:sp>
        <p:nvSpPr>
          <p:cNvPr id="11" name="Content Placeholder 10"/>
          <p:cNvSpPr>
            <a:spLocks noGrp="1"/>
          </p:cNvSpPr>
          <p:nvPr>
            <p:ph idx="1"/>
          </p:nvPr>
        </p:nvSpPr>
        <p:spPr>
          <a:xfrm>
            <a:off x="4521896" y="1214422"/>
            <a:ext cx="4164904" cy="5000660"/>
          </a:xfrm>
        </p:spPr>
        <p:txBody>
          <a:bodyPr/>
          <a:lstStyle/>
          <a:p>
            <a:r>
              <a:rPr lang="de-DE" noProof="0" dirty="0" smtClean="0"/>
              <a:t>Allgemeines</a:t>
            </a:r>
          </a:p>
          <a:p>
            <a:r>
              <a:rPr lang="de-DE" noProof="0" dirty="0" smtClean="0"/>
              <a:t>Tastaturkürzel</a:t>
            </a:r>
          </a:p>
          <a:p>
            <a:r>
              <a:rPr lang="de-DE" noProof="0" dirty="0" smtClean="0"/>
              <a:t>Schnellwahlen</a:t>
            </a:r>
          </a:p>
          <a:p>
            <a:r>
              <a:rPr lang="de-DE" noProof="0" dirty="0" smtClean="0"/>
              <a:t>Schriftarten</a:t>
            </a:r>
          </a:p>
          <a:p>
            <a:r>
              <a:rPr lang="de-DE" noProof="0" dirty="0" smtClean="0"/>
              <a:t>Verzeichnis</a:t>
            </a:r>
          </a:p>
          <a:p>
            <a:r>
              <a:rPr lang="de-DE" noProof="0" dirty="0" smtClean="0"/>
              <a:t>Anrufbeantworter</a:t>
            </a:r>
            <a:endParaRPr lang="de-DE" noProof="0"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234" y="1343025"/>
            <a:ext cx="3848100" cy="4171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0807"/>
          <a:stretch/>
        </p:blipFill>
        <p:spPr bwMode="auto">
          <a:xfrm>
            <a:off x="542269" y="1916082"/>
            <a:ext cx="4200525" cy="16683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de-DE" dirty="0" smtClean="0"/>
              <a:t>Allgemeine Einstellungen</a:t>
            </a:r>
            <a:endParaRPr lang="de-DE" dirty="0"/>
          </a:p>
        </p:txBody>
      </p:sp>
      <p:sp>
        <p:nvSpPr>
          <p:cNvPr id="7" name="Rectangular Callout 6"/>
          <p:cNvSpPr/>
          <p:nvPr/>
        </p:nvSpPr>
        <p:spPr>
          <a:xfrm>
            <a:off x="710293" y="1347107"/>
            <a:ext cx="3861981" cy="436988"/>
          </a:xfrm>
          <a:prstGeom prst="wedgeRectCallout">
            <a:avLst>
              <a:gd name="adj1" fmla="val 33754"/>
              <a:gd name="adj2" fmla="val 21980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Sprache der Oberfläche auswählen</a:t>
            </a:r>
            <a:endParaRPr lang="de-DE" dirty="0"/>
          </a:p>
        </p:txBody>
      </p:sp>
      <p:sp>
        <p:nvSpPr>
          <p:cNvPr id="8" name="Rectangular Callout 7"/>
          <p:cNvSpPr/>
          <p:nvPr/>
        </p:nvSpPr>
        <p:spPr>
          <a:xfrm>
            <a:off x="4889865" y="1271777"/>
            <a:ext cx="2438782" cy="668483"/>
          </a:xfrm>
          <a:prstGeom prst="wedgeRectCallout">
            <a:avLst>
              <a:gd name="adj1" fmla="val -70323"/>
              <a:gd name="adj2" fmla="val 16778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Zeitformat in Historie von Leitung 1</a:t>
            </a:r>
            <a:endParaRPr lang="de-DE" dirty="0"/>
          </a:p>
        </p:txBody>
      </p:sp>
      <p:sp>
        <p:nvSpPr>
          <p:cNvPr id="12" name="Rectangular Callout 11"/>
          <p:cNvSpPr/>
          <p:nvPr/>
        </p:nvSpPr>
        <p:spPr>
          <a:xfrm>
            <a:off x="5825067" y="3649039"/>
            <a:ext cx="2619686" cy="672566"/>
          </a:xfrm>
          <a:prstGeom prst="wedgeRectCallout">
            <a:avLst>
              <a:gd name="adj1" fmla="val -123765"/>
              <a:gd name="adj2" fmla="val -13050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Verhalten des Fensters bei eingehendem Anruf</a:t>
            </a:r>
            <a:endParaRPr lang="de-DE" dirty="0"/>
          </a:p>
        </p:txBody>
      </p:sp>
      <p:pic>
        <p:nvPicPr>
          <p:cNvPr id="10245"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360328" y="4242659"/>
            <a:ext cx="1962150" cy="49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Rectangular Callout 13"/>
          <p:cNvSpPr/>
          <p:nvPr/>
        </p:nvSpPr>
        <p:spPr>
          <a:xfrm>
            <a:off x="542269" y="4056612"/>
            <a:ext cx="3608634" cy="1886988"/>
          </a:xfrm>
          <a:prstGeom prst="wedgeRectCallout">
            <a:avLst>
              <a:gd name="adj1" fmla="val 32542"/>
              <a:gd name="adj2" fmla="val -11168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Anrufe in der allgemeinen Warteschlange im Überwachungs-bereich anzeigen, in der selben Liste, in der auch Anrufe der persönlichen Warteschlange angezeigt werden. </a:t>
            </a:r>
            <a:endParaRPr lang="de-DE" dirty="0"/>
          </a:p>
        </p:txBody>
      </p:sp>
      <p:sp>
        <p:nvSpPr>
          <p:cNvPr id="15" name="Rectangular Callout 14"/>
          <p:cNvSpPr/>
          <p:nvPr/>
        </p:nvSpPr>
        <p:spPr>
          <a:xfrm>
            <a:off x="6093670" y="2207579"/>
            <a:ext cx="1943959" cy="668483"/>
          </a:xfrm>
          <a:prstGeom prst="wedgeRectCallout">
            <a:avLst>
              <a:gd name="adj1" fmla="val -144125"/>
              <a:gd name="adj2" fmla="val 5922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Signalton auf Computer</a:t>
            </a:r>
            <a:endParaRPr lang="de-DE" dirty="0"/>
          </a:p>
        </p:txBody>
      </p:sp>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729" t="14672" r="3323" b="20383"/>
          <a:stretch/>
        </p:blipFill>
        <p:spPr bwMode="auto">
          <a:xfrm>
            <a:off x="6383610" y="1649930"/>
            <a:ext cx="1938868" cy="4825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786050" y="274638"/>
            <a:ext cx="5900750" cy="796908"/>
          </a:xfrm>
        </p:spPr>
        <p:txBody>
          <a:bodyPr/>
          <a:lstStyle/>
          <a:p>
            <a:r>
              <a:rPr lang="de-DE" noProof="0" dirty="0" smtClean="0"/>
              <a:t>Tastaturkürzel</a:t>
            </a:r>
            <a:endParaRPr lang="de-DE" noProof="0" dirty="0"/>
          </a:p>
        </p:txBody>
      </p:sp>
      <p:sp>
        <p:nvSpPr>
          <p:cNvPr id="11" name="Content Placeholder 10"/>
          <p:cNvSpPr>
            <a:spLocks noGrp="1"/>
          </p:cNvSpPr>
          <p:nvPr>
            <p:ph idx="1"/>
          </p:nvPr>
        </p:nvSpPr>
        <p:spPr>
          <a:xfrm>
            <a:off x="4308952" y="1214422"/>
            <a:ext cx="4541134" cy="5000660"/>
          </a:xfrm>
        </p:spPr>
        <p:txBody>
          <a:bodyPr>
            <a:noAutofit/>
          </a:bodyPr>
          <a:lstStyle/>
          <a:p>
            <a:r>
              <a:rPr lang="de-DE" sz="2400" noProof="0" dirty="0" smtClean="0"/>
              <a:t>Statuskürzel</a:t>
            </a:r>
          </a:p>
          <a:p>
            <a:pPr lvl="1"/>
            <a:r>
              <a:rPr lang="de-DE" sz="2200" noProof="0" dirty="0" smtClean="0"/>
              <a:t>Die Definition eines Tastaturkürzels ist abhängig vom Statuskontext</a:t>
            </a:r>
          </a:p>
          <a:p>
            <a:pPr lvl="1"/>
            <a:r>
              <a:rPr lang="de-DE" sz="2200" noProof="0" dirty="0" smtClean="0"/>
              <a:t>Es gibt einen Satz vordefinierter Tastaturkürzel</a:t>
            </a:r>
          </a:p>
          <a:p>
            <a:r>
              <a:rPr lang="de-DE" sz="2400" noProof="0" dirty="0" smtClean="0"/>
              <a:t>Globale Kürzel</a:t>
            </a:r>
          </a:p>
          <a:p>
            <a:pPr lvl="1"/>
            <a:r>
              <a:rPr lang="de-DE" sz="2200" noProof="0" dirty="0" smtClean="0"/>
              <a:t>Globale Kürzel sind unabhängig vom Status und überschreiben die statusspezifischen Kürzel</a:t>
            </a:r>
          </a:p>
          <a:p>
            <a:pPr lvl="1"/>
            <a:r>
              <a:rPr lang="de-DE" sz="2200" noProof="0" dirty="0" smtClean="0"/>
              <a:t>Standardmäßig leer</a:t>
            </a:r>
            <a:endParaRPr lang="de-DE" sz="2400" noProof="0" dirty="0"/>
          </a:p>
        </p:txBody>
      </p:sp>
      <p:pic>
        <p:nvPicPr>
          <p:cNvPr id="96258" name="Picture 2"/>
          <p:cNvPicPr>
            <a:picLocks noChangeAspect="1" noChangeArrowheads="1"/>
          </p:cNvPicPr>
          <p:nvPr/>
        </p:nvPicPr>
        <p:blipFill>
          <a:blip r:embed="rId2" cstate="print"/>
          <a:srcRect/>
          <a:stretch>
            <a:fillRect/>
          </a:stretch>
        </p:blipFill>
        <p:spPr bwMode="auto">
          <a:xfrm>
            <a:off x="474815" y="1515650"/>
            <a:ext cx="3540559" cy="47207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de-DE" noProof="0" dirty="0" smtClean="0"/>
              <a:t>Schnellwahltasten</a:t>
            </a:r>
            <a:endParaRPr lang="de-DE" noProof="0" dirty="0"/>
          </a:p>
        </p:txBody>
      </p:sp>
      <p:sp>
        <p:nvSpPr>
          <p:cNvPr id="10" name="Content Placeholder 9"/>
          <p:cNvSpPr>
            <a:spLocks noGrp="1"/>
          </p:cNvSpPr>
          <p:nvPr>
            <p:ph idx="1"/>
          </p:nvPr>
        </p:nvSpPr>
        <p:spPr>
          <a:xfrm>
            <a:off x="457200" y="3732756"/>
            <a:ext cx="8229600" cy="2482326"/>
          </a:xfrm>
        </p:spPr>
        <p:txBody>
          <a:bodyPr>
            <a:normAutofit/>
          </a:bodyPr>
          <a:lstStyle/>
          <a:p>
            <a:r>
              <a:rPr lang="de-DE" sz="2800" noProof="0" dirty="0" smtClean="0"/>
              <a:t>Label 1: normalerweise Vorname</a:t>
            </a:r>
          </a:p>
          <a:p>
            <a:r>
              <a:rPr lang="de-DE" sz="2800" noProof="0" dirty="0" smtClean="0"/>
              <a:t>Label 2: normalerweise Nachname</a:t>
            </a:r>
          </a:p>
          <a:p>
            <a:r>
              <a:rPr lang="de-DE" sz="2800" noProof="0" dirty="0" smtClean="0"/>
              <a:t>Nr.: Telefonnummer</a:t>
            </a:r>
          </a:p>
          <a:p>
            <a:r>
              <a:rPr lang="de-DE" sz="2800" noProof="0" dirty="0" smtClean="0"/>
              <a:t>Farbe: Farbe des Knopfs </a:t>
            </a:r>
            <a:endParaRPr lang="de-DE" sz="2800" noProof="0" dirty="0"/>
          </a:p>
        </p:txBody>
      </p:sp>
      <p:pic>
        <p:nvPicPr>
          <p:cNvPr id="94212" name="Picture 4"/>
          <p:cNvPicPr>
            <a:picLocks noChangeAspect="1" noChangeArrowheads="1"/>
          </p:cNvPicPr>
          <p:nvPr/>
        </p:nvPicPr>
        <p:blipFill>
          <a:blip r:embed="rId2" cstate="print"/>
          <a:srcRect b="75808"/>
          <a:stretch>
            <a:fillRect/>
          </a:stretch>
        </p:blipFill>
        <p:spPr bwMode="auto">
          <a:xfrm>
            <a:off x="1627210" y="1573583"/>
            <a:ext cx="5723090" cy="1846024"/>
          </a:xfrm>
          <a:prstGeom prst="rect">
            <a:avLst/>
          </a:prstGeom>
          <a:noFill/>
          <a:ln w="9525">
            <a:noFill/>
            <a:miter lim="800000"/>
            <a:headEnd/>
            <a:tailEnd/>
          </a:ln>
        </p:spPr>
      </p:pic>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7699"/>
          <a:stretch/>
        </p:blipFill>
        <p:spPr bwMode="auto">
          <a:xfrm>
            <a:off x="1393130" y="1573583"/>
            <a:ext cx="6191250" cy="18460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9221" y="4988983"/>
            <a:ext cx="2867025" cy="1181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descr="C:\Users\mde\Desktop\nconsole screenshots\SpeedDialPrefWinDisabled.png"/>
          <p:cNvPicPr>
            <a:picLocks noChangeAspect="1" noChangeArrowheads="1"/>
          </p:cNvPicPr>
          <p:nvPr/>
        </p:nvPicPr>
        <p:blipFill>
          <a:blip r:embed="rId5" cstate="print"/>
          <a:srcRect l="443" r="465"/>
          <a:stretch>
            <a:fillRect/>
          </a:stretch>
        </p:blipFill>
        <p:spPr bwMode="auto">
          <a:xfrm>
            <a:off x="1143000" y="1167389"/>
            <a:ext cx="6553200" cy="2404346"/>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796908"/>
          </a:xfrm>
        </p:spPr>
        <p:txBody>
          <a:bodyPr/>
          <a:lstStyle/>
          <a:p>
            <a:r>
              <a:rPr lang="de-DE" dirty="0" smtClean="0"/>
              <a:t>Schnellwahltasten mit Telefonstatus</a:t>
            </a:r>
            <a:endParaRPr lang="de-DE" dirty="0"/>
          </a:p>
        </p:txBody>
      </p:sp>
      <p:sp>
        <p:nvSpPr>
          <p:cNvPr id="10" name="Content Placeholder 9"/>
          <p:cNvSpPr>
            <a:spLocks noGrp="1"/>
          </p:cNvSpPr>
          <p:nvPr>
            <p:ph idx="1"/>
          </p:nvPr>
        </p:nvSpPr>
        <p:spPr>
          <a:xfrm>
            <a:off x="330201" y="3715823"/>
            <a:ext cx="5828552" cy="2312444"/>
          </a:xfrm>
        </p:spPr>
        <p:txBody>
          <a:bodyPr>
            <a:noAutofit/>
          </a:bodyPr>
          <a:lstStyle/>
          <a:p>
            <a:r>
              <a:rPr lang="de-DE" sz="2200" dirty="0" smtClean="0"/>
              <a:t>Sie können die Anzeige des Telefonstatus auf den Schnellwahltasten einschalten</a:t>
            </a:r>
          </a:p>
          <a:p>
            <a:r>
              <a:rPr lang="de-DE" sz="2200" dirty="0" smtClean="0"/>
              <a:t>Der aktuelle Telefonstatus wird für interne Kontakte angezeigt (wie im Telefonverzeichnis)</a:t>
            </a:r>
          </a:p>
          <a:p>
            <a:r>
              <a:rPr lang="de-DE" sz="2200" dirty="0" smtClean="0"/>
              <a:t>Diese Option wird erst nach einem Neustart von net.Console aktiviert.</a:t>
            </a:r>
            <a:endParaRPr lang="de-DE" sz="2200" dirty="0"/>
          </a:p>
        </p:txBody>
      </p:sp>
      <p:pic>
        <p:nvPicPr>
          <p:cNvPr id="94212" name="Picture 4"/>
          <p:cNvPicPr>
            <a:picLocks noChangeAspect="1" noChangeArrowheads="1"/>
          </p:cNvPicPr>
          <p:nvPr/>
        </p:nvPicPr>
        <p:blipFill>
          <a:blip r:embed="rId2" cstate="print"/>
          <a:srcRect b="75808"/>
          <a:stretch>
            <a:fillRect/>
          </a:stretch>
        </p:blipFill>
        <p:spPr bwMode="auto">
          <a:xfrm>
            <a:off x="1627210" y="1573583"/>
            <a:ext cx="5723090" cy="1846024"/>
          </a:xfrm>
          <a:prstGeom prst="rect">
            <a:avLst/>
          </a:prstGeom>
          <a:noFill/>
          <a:ln w="9525">
            <a:noFill/>
            <a:miter lim="800000"/>
            <a:headEnd/>
            <a:tailEnd/>
          </a:ln>
        </p:spPr>
      </p:pic>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7699"/>
          <a:stretch/>
        </p:blipFill>
        <p:spPr bwMode="auto">
          <a:xfrm>
            <a:off x="1393130" y="1573583"/>
            <a:ext cx="6191250" cy="18460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8" name="Picture 2" descr="C:\Users\mde\Desktop\nconsole screenshots\SpeedDialPrefWin.png"/>
          <p:cNvPicPr>
            <a:picLocks noChangeAspect="1" noChangeArrowheads="1"/>
          </p:cNvPicPr>
          <p:nvPr/>
        </p:nvPicPr>
        <p:blipFill>
          <a:blip r:embed="rId4" cstate="print"/>
          <a:srcRect/>
          <a:stretch>
            <a:fillRect/>
          </a:stretch>
        </p:blipFill>
        <p:spPr bwMode="auto">
          <a:xfrm>
            <a:off x="723370" y="1332971"/>
            <a:ext cx="7949232" cy="2129895"/>
          </a:xfrm>
          <a:prstGeom prst="rect">
            <a:avLst/>
          </a:prstGeom>
          <a:noFill/>
        </p:spPr>
      </p:pic>
      <p:sp>
        <p:nvSpPr>
          <p:cNvPr id="11" name="Oval 10"/>
          <p:cNvSpPr/>
          <p:nvPr/>
        </p:nvSpPr>
        <p:spPr>
          <a:xfrm>
            <a:off x="533400" y="1744134"/>
            <a:ext cx="3310467" cy="601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099" name="Picture 3" descr="C:\Users\mde\Desktop\nconsole screenshots\SpeedDialWinIdle.png"/>
          <p:cNvPicPr>
            <a:picLocks noChangeAspect="1" noChangeArrowheads="1"/>
          </p:cNvPicPr>
          <p:nvPr/>
        </p:nvPicPr>
        <p:blipFill>
          <a:blip r:embed="rId5" cstate="print"/>
          <a:srcRect/>
          <a:stretch>
            <a:fillRect/>
          </a:stretch>
        </p:blipFill>
        <p:spPr bwMode="auto">
          <a:xfrm>
            <a:off x="5658382" y="4607982"/>
            <a:ext cx="3239092" cy="142875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dirty="0" smtClean="0"/>
              <a:t>Schriftgrößen festlegen</a:t>
            </a:r>
            <a:endParaRPr lang="de-DE" noProof="0" dirty="0"/>
          </a:p>
        </p:txBody>
      </p:sp>
      <p:pic>
        <p:nvPicPr>
          <p:cNvPr id="94213" name="Picture 5"/>
          <p:cNvPicPr>
            <a:picLocks noChangeAspect="1" noChangeArrowheads="1"/>
          </p:cNvPicPr>
          <p:nvPr/>
        </p:nvPicPr>
        <p:blipFill>
          <a:blip r:embed="rId2" cstate="print"/>
          <a:srcRect r="-17215" b="59151"/>
          <a:stretch>
            <a:fillRect/>
          </a:stretch>
        </p:blipFill>
        <p:spPr bwMode="auto">
          <a:xfrm>
            <a:off x="2053096" y="2074623"/>
            <a:ext cx="5024110" cy="23345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Suchfelder im Verzeichnis</a:t>
            </a:r>
            <a:endParaRPr lang="de-DE"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b="56297"/>
          <a:stretch/>
        </p:blipFill>
        <p:spPr bwMode="auto">
          <a:xfrm>
            <a:off x="431271" y="1241954"/>
            <a:ext cx="4352925" cy="25849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7319"/>
          <a:stretch/>
        </p:blipFill>
        <p:spPr bwMode="auto">
          <a:xfrm>
            <a:off x="4412517" y="2928710"/>
            <a:ext cx="4352925" cy="31612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Content Placeholder 5"/>
          <p:cNvSpPr txBox="1">
            <a:spLocks/>
          </p:cNvSpPr>
          <p:nvPr/>
        </p:nvSpPr>
        <p:spPr>
          <a:xfrm>
            <a:off x="4847572" y="1341422"/>
            <a:ext cx="3839227" cy="149491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200" dirty="0" smtClean="0">
                <a:solidFill>
                  <a:srgbClr val="000000"/>
                </a:solidFill>
              </a:rPr>
              <a:t>Felder auswählen, die bei „Alle durchsuchen” eingeschlossen werden</a:t>
            </a:r>
          </a:p>
        </p:txBody>
      </p:sp>
      <p:sp>
        <p:nvSpPr>
          <p:cNvPr id="10" name="Content Placeholder 5"/>
          <p:cNvSpPr txBox="1">
            <a:spLocks/>
          </p:cNvSpPr>
          <p:nvPr/>
        </p:nvSpPr>
        <p:spPr>
          <a:xfrm>
            <a:off x="366386" y="3928534"/>
            <a:ext cx="3839227" cy="267915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200" dirty="0" smtClean="0">
                <a:solidFill>
                  <a:srgbClr val="000000"/>
                </a:solidFill>
              </a:rPr>
              <a:t>Angezeigte Suchfelder auswählen und Standard festlegen</a:t>
            </a:r>
          </a:p>
          <a:p>
            <a:r>
              <a:rPr lang="de-DE" sz="2200" dirty="0" smtClean="0">
                <a:solidFill>
                  <a:srgbClr val="000000"/>
                </a:solidFill>
              </a:rPr>
              <a:t>Benutzerdefinierte Label für Nutzerfelder festlegen</a:t>
            </a:r>
            <a:endParaRPr lang="de-DE" sz="2200" dirty="0">
              <a:solidFill>
                <a:srgbClr val="000000"/>
              </a:solidFill>
            </a:endParaRPr>
          </a:p>
        </p:txBody>
      </p:sp>
    </p:spTree>
    <p:extLst>
      <p:ext uri="{BB962C8B-B14F-4D97-AF65-F5344CB8AC3E}">
        <p14:creationId xmlns:p14="http://schemas.microsoft.com/office/powerpoint/2010/main" val="31431373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Anrufbeantworter-Optionen</a:t>
            </a:r>
            <a:endParaRPr lang="de-DE" dirty="0"/>
          </a:p>
        </p:txBody>
      </p:sp>
      <p:sp>
        <p:nvSpPr>
          <p:cNvPr id="6" name="Content Placeholder 5"/>
          <p:cNvSpPr txBox="1">
            <a:spLocks/>
          </p:cNvSpPr>
          <p:nvPr/>
        </p:nvSpPr>
        <p:spPr>
          <a:xfrm>
            <a:off x="4402667" y="1380596"/>
            <a:ext cx="4445000" cy="509640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400" dirty="0" smtClean="0">
                <a:solidFill>
                  <a:srgbClr val="000000"/>
                </a:solidFill>
              </a:rPr>
              <a:t>Wählen Sie die Durchwahlen aus, für welche der Anrufbeantworter überwacht werden soll</a:t>
            </a:r>
          </a:p>
          <a:p>
            <a:endParaRPr lang="de-DE" sz="2400" dirty="0" smtClean="0">
              <a:solidFill>
                <a:srgbClr val="000000"/>
              </a:solidFill>
            </a:endParaRPr>
          </a:p>
          <a:p>
            <a:r>
              <a:rPr lang="de-DE" sz="2400" dirty="0" smtClean="0">
                <a:solidFill>
                  <a:srgbClr val="000000"/>
                </a:solidFill>
              </a:rPr>
              <a:t>Geben Sie die PIN für den Anrufbeantworter jeder Durchwahl ein</a:t>
            </a:r>
          </a:p>
          <a:p>
            <a:endParaRPr lang="de-DE" sz="2400" dirty="0" smtClean="0">
              <a:solidFill>
                <a:srgbClr val="000000"/>
              </a:solidFill>
            </a:endParaRPr>
          </a:p>
          <a:p>
            <a:r>
              <a:rPr lang="de-DE" sz="2400" dirty="0" smtClean="0">
                <a:solidFill>
                  <a:srgbClr val="000000"/>
                </a:solidFill>
              </a:rPr>
              <a:t>rot, falls PIN falsch; grün, falls PIN korrekt</a:t>
            </a:r>
            <a:endParaRPr lang="de-DE" sz="2400" dirty="0">
              <a:solidFill>
                <a:srgbClr val="000000"/>
              </a:solidFill>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071" y="1380596"/>
            <a:ext cx="3581400" cy="3571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00279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4543" y="3053443"/>
            <a:ext cx="8229600" cy="2622796"/>
          </a:xfrm>
        </p:spPr>
        <p:txBody>
          <a:bodyPr/>
          <a:lstStyle/>
          <a:p>
            <a:pPr marL="0" indent="0" algn="ctr">
              <a:buNone/>
            </a:pPr>
            <a:r>
              <a:rPr lang="de-DE" dirty="0" smtClean="0"/>
              <a:t>Bei Problemen</a:t>
            </a:r>
            <a:endParaRPr lang="de-DE" dirty="0"/>
          </a:p>
        </p:txBody>
      </p:sp>
      <p:sp>
        <p:nvSpPr>
          <p:cNvPr id="4" name="Title 3"/>
          <p:cNvSpPr>
            <a:spLocks noGrp="1"/>
          </p:cNvSpPr>
          <p:nvPr>
            <p:ph type="title"/>
          </p:nvPr>
        </p:nvSpPr>
        <p:spPr/>
        <p:txBody>
          <a:bodyPr/>
          <a:lstStyle/>
          <a:p>
            <a:endParaRPr lang="de-DE" dirty="0"/>
          </a:p>
        </p:txBody>
      </p:sp>
      <p:sp>
        <p:nvSpPr>
          <p:cNvPr id="5" name="Footer Placeholder 3"/>
          <p:cNvSpPr>
            <a:spLocks noGrp="1"/>
          </p:cNvSpPr>
          <p:nvPr>
            <p:ph type="ftr" sz="quarter" idx="4294967295"/>
          </p:nvPr>
        </p:nvSpPr>
        <p:spPr>
          <a:xfrm>
            <a:off x="0" y="6356350"/>
            <a:ext cx="3086100" cy="365125"/>
          </a:xfrm>
        </p:spPr>
        <p:txBody>
          <a:bodyPr/>
          <a:lstStyle/>
          <a:p>
            <a:pPr>
              <a:defRPr/>
            </a:pPr>
            <a:r>
              <a:rPr lang="de-DE" dirty="0" smtClean="0">
                <a:solidFill>
                  <a:schemeClr val="tx1"/>
                </a:solidFill>
              </a:rPr>
              <a:t>www.escaux.com</a:t>
            </a:r>
            <a:endParaRPr lang="de-DE"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p:cNvPicPr>
            <a:picLocks noChangeAspect="1"/>
          </p:cNvPicPr>
          <p:nvPr/>
        </p:nvPicPr>
        <p:blipFill>
          <a:blip r:embed="rId3" cstate="print"/>
          <a:srcRect/>
          <a:stretch>
            <a:fillRect/>
          </a:stretch>
        </p:blipFill>
        <p:spPr>
          <a:xfrm>
            <a:off x="6333998" y="4889922"/>
            <a:ext cx="2562221" cy="609603"/>
          </a:xfrm>
          <a:prstGeom prst="rect">
            <a:avLst/>
          </a:prstGeom>
          <a:noFill/>
          <a:ln>
            <a:noFill/>
          </a:ln>
        </p:spPr>
      </p:pic>
      <p:pic>
        <p:nvPicPr>
          <p:cNvPr id="12" name="Picture 7"/>
          <p:cNvPicPr>
            <a:picLocks noChangeAspect="1"/>
          </p:cNvPicPr>
          <p:nvPr/>
        </p:nvPicPr>
        <p:blipFill>
          <a:blip r:embed="rId4" cstate="print"/>
          <a:srcRect/>
          <a:stretch>
            <a:fillRect/>
          </a:stretch>
        </p:blipFill>
        <p:spPr>
          <a:xfrm>
            <a:off x="6445489" y="1435505"/>
            <a:ext cx="2486025" cy="542925"/>
          </a:xfrm>
          <a:prstGeom prst="rect">
            <a:avLst/>
          </a:prstGeom>
          <a:noFill/>
          <a:ln>
            <a:noFill/>
          </a:ln>
        </p:spPr>
      </p:pic>
      <p:pic>
        <p:nvPicPr>
          <p:cNvPr id="13" name="Picture 5"/>
          <p:cNvPicPr>
            <a:picLocks noChangeAspect="1"/>
          </p:cNvPicPr>
          <p:nvPr/>
        </p:nvPicPr>
        <p:blipFill rotWithShape="1">
          <a:blip r:embed="rId5" cstate="print"/>
          <a:srcRect t="4458" b="-4458"/>
          <a:stretch/>
        </p:blipFill>
        <p:spPr>
          <a:xfrm>
            <a:off x="6348286" y="2952000"/>
            <a:ext cx="2533646" cy="648000"/>
          </a:xfrm>
          <a:prstGeom prst="rect">
            <a:avLst/>
          </a:prstGeom>
          <a:noFill/>
          <a:ln>
            <a:noFill/>
          </a:ln>
        </p:spPr>
      </p:pic>
      <p:sp>
        <p:nvSpPr>
          <p:cNvPr id="16387" name="Rectangle 1"/>
          <p:cNvSpPr>
            <a:spLocks noGrp="1" noChangeArrowheads="1"/>
          </p:cNvSpPr>
          <p:nvPr>
            <p:ph type="title"/>
          </p:nvPr>
        </p:nvSpPr>
        <p:spPr>
          <a:xfrm>
            <a:off x="2786050" y="274638"/>
            <a:ext cx="5900750" cy="796908"/>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noProof="0" dirty="0" smtClean="0"/>
              <a:t>Ein- </a:t>
            </a:r>
            <a:r>
              <a:rPr lang="de-DE" noProof="0" dirty="0" smtClean="0"/>
              <a:t>&amp; </a:t>
            </a:r>
            <a:r>
              <a:rPr lang="de-DE" noProof="0" dirty="0" smtClean="0"/>
              <a:t>Ausloggen</a:t>
            </a:r>
            <a:endParaRPr lang="de-DE" noProof="0" dirty="0" smtClean="0"/>
          </a:p>
        </p:txBody>
      </p:sp>
      <p:sp>
        <p:nvSpPr>
          <p:cNvPr id="16388" name="Rectangle 2"/>
          <p:cNvSpPr>
            <a:spLocks noGrp="1" noChangeArrowheads="1"/>
          </p:cNvSpPr>
          <p:nvPr>
            <p:ph idx="1"/>
          </p:nvPr>
        </p:nvSpPr>
        <p:spPr>
          <a:xfrm>
            <a:off x="457200" y="1214422"/>
            <a:ext cx="5244353" cy="5000660"/>
          </a:xfrm>
        </p:spPr>
        <p:txBody>
          <a:bodyPr>
            <a:normAutofit/>
          </a:bodyPr>
          <a:lstStyle/>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de-DE" sz="2600" noProof="0" dirty="0" smtClean="0"/>
              <a:t>Eingeloggt: </a:t>
            </a:r>
            <a:r>
              <a:rPr lang="de-DE" sz="2600" noProof="0" dirty="0" smtClean="0"/>
              <a:t>keine allgemeinen oder persönlichen Anrufe.</a:t>
            </a:r>
          </a:p>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de-DE" sz="2600" noProof="0" dirty="0" smtClean="0"/>
          </a:p>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de-DE" sz="2600" noProof="0" dirty="0" smtClean="0"/>
              <a:t>Pausiert: keine allgemeinen, nur persönliche Anrufe. Sie können Ihre Anrufe abschließen, bevor Sie sich </a:t>
            </a:r>
            <a:r>
              <a:rPr lang="de-DE" sz="2600" noProof="0" dirty="0" smtClean="0"/>
              <a:t>ausloggen.</a:t>
            </a:r>
            <a:endParaRPr lang="de-DE" sz="2600" noProof="0" dirty="0" smtClean="0"/>
          </a:p>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de-DE" sz="2600" noProof="0" dirty="0" smtClean="0"/>
          </a:p>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de-DE" sz="2600" noProof="0" dirty="0" smtClean="0"/>
              <a:t>Ausgeloggt: </a:t>
            </a:r>
            <a:r>
              <a:rPr lang="de-DE" sz="2600" noProof="0" dirty="0" smtClean="0"/>
              <a:t>allgemeine und persönliche Anrufe.</a:t>
            </a:r>
          </a:p>
          <a:p>
            <a:pPr lvl="1">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de-DE" sz="3200" noProof="0" dirty="0" smtClean="0"/>
          </a:p>
        </p:txBody>
      </p:sp>
      <p:sp>
        <p:nvSpPr>
          <p:cNvPr id="14" name="Rectangular Callout 13"/>
          <p:cNvSpPr/>
          <p:nvPr/>
        </p:nvSpPr>
        <p:spPr>
          <a:xfrm>
            <a:off x="6564585" y="2231721"/>
            <a:ext cx="2216159" cy="486426"/>
          </a:xfrm>
          <a:prstGeom prst="wedgeRectCallout">
            <a:avLst>
              <a:gd name="adj1" fmla="val -41405"/>
              <a:gd name="adj2" fmla="val -12573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sz="1500" dirty="0" smtClean="0"/>
              <a:t>Klick zum Pausieren</a:t>
            </a:r>
            <a:endParaRPr lang="de-DE" sz="1500" dirty="0"/>
          </a:p>
        </p:txBody>
      </p:sp>
      <p:sp>
        <p:nvSpPr>
          <p:cNvPr id="15" name="Rectangular Callout 14"/>
          <p:cNvSpPr/>
          <p:nvPr/>
        </p:nvSpPr>
        <p:spPr>
          <a:xfrm>
            <a:off x="7005083" y="3874854"/>
            <a:ext cx="1575245" cy="486426"/>
          </a:xfrm>
          <a:prstGeom prst="wedgeRectCallout">
            <a:avLst>
              <a:gd name="adj1" fmla="val -37178"/>
              <a:gd name="adj2" fmla="val -18663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sz="1500" dirty="0" smtClean="0"/>
              <a:t>Klick zum </a:t>
            </a:r>
            <a:r>
              <a:rPr lang="de-DE" sz="1500" dirty="0" smtClean="0"/>
              <a:t>Einloggen</a:t>
            </a:r>
            <a:endParaRPr lang="de-DE" sz="1500" dirty="0"/>
          </a:p>
        </p:txBody>
      </p:sp>
      <p:sp>
        <p:nvSpPr>
          <p:cNvPr id="16" name="Rectangular Callout 15"/>
          <p:cNvSpPr/>
          <p:nvPr/>
        </p:nvSpPr>
        <p:spPr>
          <a:xfrm>
            <a:off x="5090688" y="5651202"/>
            <a:ext cx="1598209" cy="706756"/>
          </a:xfrm>
          <a:prstGeom prst="wedgeRectCallout">
            <a:avLst>
              <a:gd name="adj1" fmla="val 75439"/>
              <a:gd name="adj2" fmla="val -12290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sz="1500" dirty="0" smtClean="0"/>
              <a:t>Klick, um wieder zu pausieren</a:t>
            </a:r>
            <a:endParaRPr lang="de-DE" sz="1500" dirty="0"/>
          </a:p>
        </p:txBody>
      </p:sp>
      <p:sp>
        <p:nvSpPr>
          <p:cNvPr id="17" name="Rectangular Callout 16"/>
          <p:cNvSpPr/>
          <p:nvPr/>
        </p:nvSpPr>
        <p:spPr>
          <a:xfrm>
            <a:off x="5078164" y="3874854"/>
            <a:ext cx="1610734" cy="486426"/>
          </a:xfrm>
          <a:prstGeom prst="wedgeRectCallout">
            <a:avLst>
              <a:gd name="adj1" fmla="val 46690"/>
              <a:gd name="adj2" fmla="val -12573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sz="1500" dirty="0" smtClean="0"/>
              <a:t>Klick zum </a:t>
            </a:r>
            <a:r>
              <a:rPr lang="de-DE" sz="1500" dirty="0" smtClean="0"/>
              <a:t>Ausloggen</a:t>
            </a:r>
            <a:endParaRPr lang="de-DE" sz="1500" dirty="0"/>
          </a:p>
        </p:txBody>
      </p:sp>
      <p:sp>
        <p:nvSpPr>
          <p:cNvPr id="19" name="Rectangular Callout 18"/>
          <p:cNvSpPr/>
          <p:nvPr/>
        </p:nvSpPr>
        <p:spPr>
          <a:xfrm>
            <a:off x="7005083" y="5710850"/>
            <a:ext cx="1598209" cy="486426"/>
          </a:xfrm>
          <a:prstGeom prst="wedgeRectCallout">
            <a:avLst>
              <a:gd name="adj1" fmla="val 16409"/>
              <a:gd name="adj2" fmla="val -10655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sz="1500" dirty="0" smtClean="0"/>
              <a:t>Anzahl der Rezeptionisten</a:t>
            </a:r>
            <a:endParaRPr lang="de-DE" sz="15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Einloggen nicht </a:t>
            </a:r>
            <a:r>
              <a:rPr lang="de-DE" dirty="0" smtClean="0"/>
              <a:t>möglich</a:t>
            </a:r>
            <a:endParaRPr lang="de-DE" dirty="0"/>
          </a:p>
        </p:txBody>
      </p:sp>
      <p:pic>
        <p:nvPicPr>
          <p:cNvPr id="4" name="Picture 3"/>
          <p:cNvPicPr>
            <a:picLocks noChangeAspect="1" noChangeArrowheads="1"/>
          </p:cNvPicPr>
          <p:nvPr/>
        </p:nvPicPr>
        <p:blipFill>
          <a:blip r:embed="rId2" cstate="print"/>
          <a:srcRect/>
          <a:stretch>
            <a:fillRect/>
          </a:stretch>
        </p:blipFill>
        <p:spPr bwMode="auto">
          <a:xfrm>
            <a:off x="2397579" y="2296874"/>
            <a:ext cx="3981450" cy="1285875"/>
          </a:xfrm>
          <a:prstGeom prst="rect">
            <a:avLst/>
          </a:prstGeom>
          <a:noFill/>
          <a:ln w="9525">
            <a:noFill/>
            <a:miter lim="800000"/>
            <a:headEnd/>
            <a:tailEnd/>
          </a:ln>
        </p:spPr>
      </p:pic>
      <p:sp>
        <p:nvSpPr>
          <p:cNvPr id="5" name="Content Placeholder 10"/>
          <p:cNvSpPr txBox="1">
            <a:spLocks/>
          </p:cNvSpPr>
          <p:nvPr/>
        </p:nvSpPr>
        <p:spPr>
          <a:xfrm>
            <a:off x="188472" y="1538100"/>
            <a:ext cx="8223337" cy="44958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DE" sz="2200" b="0" i="0" u="none" strike="noStrike" kern="1200" cap="none" spc="0" normalizeH="0" baseline="0" dirty="0" smtClean="0">
                <a:ln>
                  <a:noFill/>
                </a:ln>
                <a:solidFill>
                  <a:srgbClr val="000000"/>
                </a:solidFill>
                <a:effectLst/>
                <a:uLnTx/>
                <a:uFillTx/>
                <a:latin typeface="+mn-lt"/>
                <a:cs typeface="+mn-cs"/>
              </a:rPr>
              <a:t>Wenn Sie beim Start von net.Console diese Nachricht sehen: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de-DE" sz="2200" dirty="0" smtClean="0">
              <a:solidFill>
                <a:srgbClr val="000000"/>
              </a:solidFill>
              <a:latin typeface="+mn-lt"/>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de-DE" sz="2200" b="0" i="0" u="none" strike="noStrike" kern="1200" cap="none" spc="0" normalizeH="0" dirty="0" smtClean="0">
              <a:ln>
                <a:noFill/>
              </a:ln>
              <a:solidFill>
                <a:srgbClr val="000000"/>
              </a:solidFill>
              <a:effectLst/>
              <a:uLnTx/>
              <a:uFillTx/>
              <a:latin typeface="+mn-lt"/>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de-DE" sz="2200" b="0" i="0" u="none" strike="noStrike" kern="1200" cap="none" spc="0" normalizeH="0" dirty="0" smtClean="0">
              <a:ln>
                <a:noFill/>
              </a:ln>
              <a:solidFill>
                <a:srgbClr val="000000"/>
              </a:solidFill>
              <a:effectLst/>
              <a:uLnTx/>
              <a:uFillTx/>
              <a:latin typeface="+mn-lt"/>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de-DE" sz="2200" b="0" i="0" u="none" strike="noStrike" kern="1200" cap="none" spc="0" normalizeH="0" dirty="0" smtClean="0">
              <a:ln>
                <a:noFill/>
              </a:ln>
              <a:solidFill>
                <a:srgbClr val="000000"/>
              </a:solidFill>
              <a:effectLst/>
              <a:uLnTx/>
              <a:uFillTx/>
              <a:latin typeface="+mn-lt"/>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DE" sz="2200" b="0" i="0" u="none" strike="noStrike" kern="1200" cap="none" spc="0" normalizeH="0" dirty="0" smtClean="0">
                <a:ln>
                  <a:noFill/>
                </a:ln>
                <a:solidFill>
                  <a:srgbClr val="000000"/>
                </a:solidFill>
                <a:effectLst/>
                <a:uLnTx/>
                <a:uFillTx/>
                <a:latin typeface="+mn-lt"/>
                <a:cs typeface="+mn-cs"/>
              </a:rPr>
              <a:t>Oder diese Nachricht, wenn net.Console bereits gestartet wurde und Sie sich bei Ihren Warteschlangen </a:t>
            </a:r>
            <a:r>
              <a:rPr kumimoji="0" lang="de-DE" sz="2200" b="0" i="0" u="none" strike="noStrike" kern="1200" cap="none" spc="0" normalizeH="0" dirty="0" smtClean="0">
                <a:ln>
                  <a:noFill/>
                </a:ln>
                <a:solidFill>
                  <a:srgbClr val="000000"/>
                </a:solidFill>
                <a:effectLst/>
                <a:uLnTx/>
                <a:uFillTx/>
                <a:latin typeface="+mn-lt"/>
                <a:cs typeface="+mn-cs"/>
              </a:rPr>
              <a:t>einloggen wollen</a:t>
            </a:r>
            <a:endParaRPr kumimoji="0" lang="de-DE" sz="2200" b="0" i="0" u="none" strike="noStrike" kern="1200" cap="none" spc="0" normalizeH="0" dirty="0" smtClean="0">
              <a:ln>
                <a:noFill/>
              </a:ln>
              <a:solidFill>
                <a:srgbClr val="000000"/>
              </a:solidFill>
              <a:effectLst/>
              <a:uLnTx/>
              <a:uFillTx/>
              <a:latin typeface="+mn-lt"/>
              <a:cs typeface="+mn-cs"/>
            </a:endParaRPr>
          </a:p>
          <a:p>
            <a:pPr marR="0" lvl="0" algn="l" defTabSz="914400" rtl="0" eaLnBrk="1" fontAlgn="auto" latinLnBrk="0" hangingPunct="1">
              <a:lnSpc>
                <a:spcPct val="100000"/>
              </a:lnSpc>
              <a:spcBef>
                <a:spcPct val="20000"/>
              </a:spcBef>
              <a:spcAft>
                <a:spcPts val="0"/>
              </a:spcAft>
              <a:buClrTx/>
              <a:buSzTx/>
              <a:tabLst/>
              <a:defRPr/>
            </a:pPr>
            <a:endParaRPr kumimoji="0" lang="de-DE" sz="2200" b="0" i="0" u="none" strike="noStrike" kern="1200" cap="none" spc="0" normalizeH="0" dirty="0" smtClean="0">
              <a:ln>
                <a:noFill/>
              </a:ln>
              <a:solidFill>
                <a:srgbClr val="000000"/>
              </a:solidFill>
              <a:effectLst/>
              <a:uLnTx/>
              <a:uFillTx/>
              <a:latin typeface="+mn-lt"/>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de-DE" sz="2200" b="1" dirty="0" smtClean="0">
                <a:solidFill>
                  <a:srgbClr val="000000"/>
                </a:solidFill>
                <a:latin typeface="+mn-lt"/>
                <a:cs typeface="+mn-cs"/>
                <a:sym typeface="Wingdings" pitchFamily="2" charset="2"/>
              </a:rPr>
              <a:t> Prüfen Sie, ob Ihr Telefon angeschlossen ist, und starten Sie gegebenenfalls neu</a:t>
            </a:r>
            <a:endParaRPr lang="de-DE" sz="2200" b="1" baseline="0" dirty="0" smtClean="0">
              <a:solidFill>
                <a:srgbClr val="000000"/>
              </a:solidFill>
              <a:latin typeface="+mn-lt"/>
              <a:cs typeface="+mn-cs"/>
            </a:endParaRPr>
          </a:p>
        </p:txBody>
      </p:sp>
      <p:pic>
        <p:nvPicPr>
          <p:cNvPr id="2050" name="Picture 2"/>
          <p:cNvPicPr>
            <a:picLocks noChangeAspect="1" noChangeArrowheads="1"/>
          </p:cNvPicPr>
          <p:nvPr/>
        </p:nvPicPr>
        <p:blipFill>
          <a:blip r:embed="rId3" cstate="print"/>
          <a:srcRect l="20079" t="-1429" r="47811" b="90490"/>
          <a:stretch>
            <a:fillRect/>
          </a:stretch>
        </p:blipFill>
        <p:spPr bwMode="auto">
          <a:xfrm>
            <a:off x="2558145" y="4248144"/>
            <a:ext cx="3951514" cy="7293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Kein Kontrollknopf</a:t>
            </a:r>
            <a:endParaRPr lang="de-DE" dirty="0"/>
          </a:p>
        </p:txBody>
      </p:sp>
      <p:pic>
        <p:nvPicPr>
          <p:cNvPr id="3074" name="Picture 2"/>
          <p:cNvPicPr>
            <a:picLocks noChangeAspect="1" noChangeArrowheads="1"/>
          </p:cNvPicPr>
          <p:nvPr/>
        </p:nvPicPr>
        <p:blipFill>
          <a:blip r:embed="rId2" cstate="print"/>
          <a:srcRect/>
          <a:stretch>
            <a:fillRect/>
          </a:stretch>
        </p:blipFill>
        <p:spPr bwMode="auto">
          <a:xfrm>
            <a:off x="1415142" y="2409388"/>
            <a:ext cx="6451769" cy="3610412"/>
          </a:xfrm>
          <a:prstGeom prst="rect">
            <a:avLst/>
          </a:prstGeom>
          <a:noFill/>
          <a:ln w="9525">
            <a:noFill/>
            <a:miter lim="800000"/>
            <a:headEnd/>
            <a:tailEnd/>
          </a:ln>
        </p:spPr>
      </p:pic>
      <p:sp>
        <p:nvSpPr>
          <p:cNvPr id="5" name="Content Placeholder 10"/>
          <p:cNvSpPr txBox="1">
            <a:spLocks/>
          </p:cNvSpPr>
          <p:nvPr/>
        </p:nvSpPr>
        <p:spPr>
          <a:xfrm>
            <a:off x="472209" y="1159323"/>
            <a:ext cx="8223337" cy="44958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DE" sz="2400" b="0" i="0" u="none" strike="noStrike" kern="1200" cap="none" spc="0" normalizeH="0" baseline="0" dirty="0" smtClean="0">
                <a:ln>
                  <a:noFill/>
                </a:ln>
                <a:solidFill>
                  <a:srgbClr val="000000"/>
                </a:solidFill>
                <a:effectLst/>
                <a:uLnTx/>
                <a:uFillTx/>
                <a:latin typeface="+mn-lt"/>
                <a:cs typeface="+mn-cs"/>
              </a:rPr>
              <a:t>Wenn </a:t>
            </a:r>
            <a:r>
              <a:rPr kumimoji="0" lang="de-DE" sz="2400" b="0" i="0" u="none" strike="noStrike" kern="1200" cap="none" spc="0" normalizeH="0" dirty="0" smtClean="0">
                <a:ln>
                  <a:noFill/>
                </a:ln>
                <a:solidFill>
                  <a:srgbClr val="000000"/>
                </a:solidFill>
                <a:effectLst/>
                <a:uLnTx/>
                <a:uFillTx/>
                <a:latin typeface="+mn-lt"/>
                <a:cs typeface="+mn-cs"/>
              </a:rPr>
              <a:t>net.Console leer bleibt und kein Kontrollknopf vorhanden ist, </a:t>
            </a:r>
            <a:r>
              <a:rPr lang="de-DE" sz="2400" dirty="0" smtClean="0">
                <a:solidFill>
                  <a:srgbClr val="000000"/>
                </a:solidFill>
                <a:latin typeface="+mn-lt"/>
                <a:cs typeface="+mn-cs"/>
              </a:rPr>
              <a:t>liegt wahrscheinlich ein Problem mit der Netzwerkkonfiguration Ihres PC vor</a:t>
            </a:r>
            <a:endParaRPr lang="de-DE" sz="2400" b="1" baseline="0" dirty="0" smtClean="0">
              <a:solidFill>
                <a:srgbClr val="000000"/>
              </a:solidFill>
              <a:latin typeface="+mn-lt"/>
              <a:cs typeface="+mn-c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Problem melden</a:t>
            </a:r>
            <a:endParaRPr lang="de-DE" dirty="0"/>
          </a:p>
        </p:txBody>
      </p:sp>
      <p:pic>
        <p:nvPicPr>
          <p:cNvPr id="93186" name="Picture 2"/>
          <p:cNvPicPr>
            <a:picLocks noChangeAspect="1" noChangeArrowheads="1"/>
          </p:cNvPicPr>
          <p:nvPr/>
        </p:nvPicPr>
        <p:blipFill>
          <a:blip r:embed="rId2" cstate="print"/>
          <a:srcRect/>
          <a:stretch>
            <a:fillRect/>
          </a:stretch>
        </p:blipFill>
        <p:spPr bwMode="auto">
          <a:xfrm>
            <a:off x="449306" y="1462090"/>
            <a:ext cx="3571549" cy="714310"/>
          </a:xfrm>
          <a:prstGeom prst="rect">
            <a:avLst/>
          </a:prstGeom>
          <a:noFill/>
          <a:ln w="9525">
            <a:noFill/>
            <a:miter lim="800000"/>
            <a:headEnd/>
            <a:tailEnd/>
          </a:ln>
        </p:spPr>
      </p:pic>
      <p:sp>
        <p:nvSpPr>
          <p:cNvPr id="7" name="Rectangular Callout 6"/>
          <p:cNvSpPr/>
          <p:nvPr/>
        </p:nvSpPr>
        <p:spPr>
          <a:xfrm>
            <a:off x="4434924" y="1569927"/>
            <a:ext cx="2813041" cy="524006"/>
          </a:xfrm>
          <a:prstGeom prst="wedgeRectCallout">
            <a:avLst>
              <a:gd name="adj1" fmla="val -102455"/>
              <a:gd name="adj2" fmla="val -795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Klicken, um Fenster zur Fehlermeldung zu öffnen</a:t>
            </a:r>
          </a:p>
        </p:txBody>
      </p:sp>
      <p:pic>
        <p:nvPicPr>
          <p:cNvPr id="100355" name="Picture 3"/>
          <p:cNvPicPr>
            <a:picLocks noChangeAspect="1" noChangeArrowheads="1"/>
          </p:cNvPicPr>
          <p:nvPr/>
        </p:nvPicPr>
        <p:blipFill>
          <a:blip r:embed="rId3" cstate="print"/>
          <a:srcRect/>
          <a:stretch>
            <a:fillRect/>
          </a:stretch>
        </p:blipFill>
        <p:spPr bwMode="auto">
          <a:xfrm>
            <a:off x="963330" y="3227307"/>
            <a:ext cx="3057525" cy="2733675"/>
          </a:xfrm>
          <a:prstGeom prst="rect">
            <a:avLst/>
          </a:prstGeom>
          <a:noFill/>
          <a:ln w="9525">
            <a:noFill/>
            <a:miter lim="800000"/>
            <a:headEnd/>
            <a:tailEnd/>
          </a:ln>
        </p:spPr>
      </p:pic>
      <p:pic>
        <p:nvPicPr>
          <p:cNvPr id="100356" name="Picture 4"/>
          <p:cNvPicPr>
            <a:picLocks noChangeAspect="1" noChangeArrowheads="1"/>
          </p:cNvPicPr>
          <p:nvPr/>
        </p:nvPicPr>
        <p:blipFill>
          <a:blip r:embed="rId4" cstate="print"/>
          <a:srcRect/>
          <a:stretch>
            <a:fillRect/>
          </a:stretch>
        </p:blipFill>
        <p:spPr bwMode="auto">
          <a:xfrm>
            <a:off x="5284809" y="3227307"/>
            <a:ext cx="3057525" cy="2733675"/>
          </a:xfrm>
          <a:prstGeom prst="rect">
            <a:avLst/>
          </a:prstGeom>
          <a:noFill/>
          <a:ln w="9525">
            <a:noFill/>
            <a:miter lim="800000"/>
            <a:headEnd/>
            <a:tailEnd/>
          </a:ln>
        </p:spPr>
      </p:pic>
      <p:sp>
        <p:nvSpPr>
          <p:cNvPr id="13" name="Rectangular Callout 12"/>
          <p:cNvSpPr/>
          <p:nvPr/>
        </p:nvSpPr>
        <p:spPr>
          <a:xfrm>
            <a:off x="1129554" y="2336326"/>
            <a:ext cx="3185076" cy="524006"/>
          </a:xfrm>
          <a:prstGeom prst="wedgeRectCallout">
            <a:avLst>
              <a:gd name="adj1" fmla="val 34454"/>
              <a:gd name="adj2" fmla="val 21179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Betroffenen Anruf auswählen</a:t>
            </a:r>
          </a:p>
        </p:txBody>
      </p:sp>
      <p:sp>
        <p:nvSpPr>
          <p:cNvPr id="14" name="Rectangular Callout 13"/>
          <p:cNvSpPr/>
          <p:nvPr/>
        </p:nvSpPr>
        <p:spPr>
          <a:xfrm>
            <a:off x="5350114" y="2375992"/>
            <a:ext cx="2787041" cy="524006"/>
          </a:xfrm>
          <a:prstGeom prst="wedgeRectCallout">
            <a:avLst>
              <a:gd name="adj1" fmla="val 6276"/>
              <a:gd name="adj2" fmla="val 32192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Problem beschreiben</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de-DE" dirty="0" smtClean="0"/>
              <a:t>Redundanter Betrieb</a:t>
            </a:r>
            <a:endParaRPr lang="de-DE" dirty="0"/>
          </a:p>
        </p:txBody>
      </p:sp>
      <p:pic>
        <p:nvPicPr>
          <p:cNvPr id="2053" name="Picture 5"/>
          <p:cNvPicPr>
            <a:picLocks noGrp="1" noChangeAspect="1" noChangeArrowheads="1"/>
          </p:cNvPicPr>
          <p:nvPr>
            <p:ph sz="half" idx="1"/>
          </p:nvPr>
        </p:nvPicPr>
        <p:blipFill>
          <a:blip r:embed="rId2" cstate="print"/>
          <a:stretch>
            <a:fillRect/>
          </a:stretch>
        </p:blipFill>
        <p:spPr bwMode="auto">
          <a:xfrm>
            <a:off x="4851399" y="5700870"/>
            <a:ext cx="3084105" cy="382429"/>
          </a:xfrm>
          <a:prstGeom prst="rect">
            <a:avLst/>
          </a:prstGeom>
          <a:noFill/>
          <a:ln w="9525">
            <a:noFill/>
            <a:miter lim="800000"/>
            <a:headEnd/>
            <a:tailEnd/>
          </a:ln>
        </p:spPr>
      </p:pic>
      <p:sp>
        <p:nvSpPr>
          <p:cNvPr id="11" name="Content Placeholder 10"/>
          <p:cNvSpPr>
            <a:spLocks noGrp="1"/>
          </p:cNvSpPr>
          <p:nvPr>
            <p:ph sz="half" idx="4294967295"/>
          </p:nvPr>
        </p:nvSpPr>
        <p:spPr>
          <a:xfrm>
            <a:off x="463463" y="1600200"/>
            <a:ext cx="8223337" cy="3209795"/>
          </a:xfrm>
        </p:spPr>
        <p:txBody>
          <a:bodyPr>
            <a:normAutofit/>
          </a:bodyPr>
          <a:lstStyle/>
          <a:p>
            <a:r>
              <a:rPr lang="de-DE" sz="2400" dirty="0" smtClean="0"/>
              <a:t>Die ESCAUX net.Console kann als redundanter Dienst mit primärem und sekundärem Server aufgesetzt werden</a:t>
            </a:r>
          </a:p>
          <a:p>
            <a:r>
              <a:rPr lang="de-DE" sz="2400" dirty="0" smtClean="0"/>
              <a:t>Jeder net.Console-Klient ist zu primärem und sekundärem Server verbunden, aber akzeptiert Verbindungen entweder vom primären Server (Normal-betrieb) oder vom sekundären Server (Ausfall-sicherungsbetrieb)</a:t>
            </a:r>
            <a:endParaRPr lang="de-DE" sz="2400" dirty="0"/>
          </a:p>
        </p:txBody>
      </p:sp>
      <p:pic>
        <p:nvPicPr>
          <p:cNvPr id="2055" name="Picture 7"/>
          <p:cNvPicPr>
            <a:picLocks noChangeAspect="1" noChangeArrowheads="1"/>
          </p:cNvPicPr>
          <p:nvPr/>
        </p:nvPicPr>
        <p:blipFill>
          <a:blip r:embed="rId3" cstate="print"/>
          <a:srcRect/>
          <a:stretch>
            <a:fillRect/>
          </a:stretch>
        </p:blipFill>
        <p:spPr bwMode="auto">
          <a:xfrm>
            <a:off x="4848160" y="4927034"/>
            <a:ext cx="3157546" cy="371476"/>
          </a:xfrm>
          <a:prstGeom prst="rect">
            <a:avLst/>
          </a:prstGeom>
          <a:noFill/>
          <a:ln w="9525">
            <a:noFill/>
            <a:miter lim="800000"/>
            <a:headEnd/>
            <a:tailEnd/>
          </a:ln>
        </p:spPr>
      </p:pic>
      <p:sp>
        <p:nvSpPr>
          <p:cNvPr id="13" name="TextBox 12"/>
          <p:cNvSpPr txBox="1"/>
          <p:nvPr/>
        </p:nvSpPr>
        <p:spPr>
          <a:xfrm>
            <a:off x="791227" y="4860099"/>
            <a:ext cx="3505640" cy="607602"/>
          </a:xfrm>
          <a:prstGeom prst="rect">
            <a:avLst/>
          </a:prstGeom>
          <a:noFill/>
        </p:spPr>
        <p:txBody>
          <a:bodyPr wrap="none" rtlCol="0">
            <a:spAutoFit/>
          </a:bodyPr>
          <a:lstStyle/>
          <a:p>
            <a:r>
              <a:rPr lang="de-DE" dirty="0" smtClean="0">
                <a:solidFill>
                  <a:srgbClr val="000000"/>
                </a:solidFill>
                <a:latin typeface="+mj-lt"/>
              </a:rPr>
              <a:t>Normalbetrieb, </a:t>
            </a:r>
          </a:p>
          <a:p>
            <a:r>
              <a:rPr lang="de-DE" dirty="0" smtClean="0">
                <a:solidFill>
                  <a:srgbClr val="000000"/>
                </a:solidFill>
                <a:latin typeface="+mj-lt"/>
              </a:rPr>
              <a:t>verbunden mit primärem Server</a:t>
            </a:r>
            <a:endParaRPr lang="de-DE" dirty="0">
              <a:solidFill>
                <a:srgbClr val="000000"/>
              </a:solidFill>
              <a:latin typeface="+mj-lt"/>
            </a:endParaRPr>
          </a:p>
        </p:txBody>
      </p:sp>
      <p:sp>
        <p:nvSpPr>
          <p:cNvPr id="14" name="TextBox 13"/>
          <p:cNvSpPr txBox="1"/>
          <p:nvPr/>
        </p:nvSpPr>
        <p:spPr>
          <a:xfrm>
            <a:off x="791227" y="5663853"/>
            <a:ext cx="3740126" cy="607602"/>
          </a:xfrm>
          <a:prstGeom prst="rect">
            <a:avLst/>
          </a:prstGeom>
          <a:noFill/>
        </p:spPr>
        <p:txBody>
          <a:bodyPr wrap="none" rtlCol="0">
            <a:spAutoFit/>
          </a:bodyPr>
          <a:lstStyle/>
          <a:p>
            <a:r>
              <a:rPr lang="de-DE" dirty="0" smtClean="0">
                <a:solidFill>
                  <a:srgbClr val="000000"/>
                </a:solidFill>
                <a:latin typeface="+mj-lt"/>
              </a:rPr>
              <a:t>Ausfallsicherungsbetrieb, </a:t>
            </a:r>
          </a:p>
          <a:p>
            <a:r>
              <a:rPr lang="de-DE" dirty="0" smtClean="0">
                <a:solidFill>
                  <a:srgbClr val="000000"/>
                </a:solidFill>
                <a:latin typeface="+mj-lt"/>
              </a:rPr>
              <a:t>verbunden mit sekundärem Server</a:t>
            </a:r>
            <a:endParaRPr lang="de-DE" dirty="0">
              <a:solidFill>
                <a:srgbClr val="000000"/>
              </a:solidFill>
              <a:latin typeface="+mj-lt"/>
            </a:endParaRPr>
          </a:p>
        </p:txBody>
      </p:sp>
      <p:sp>
        <p:nvSpPr>
          <p:cNvPr id="12" name="Footer Placeholder 4"/>
          <p:cNvSpPr>
            <a:spLocks noGrp="1"/>
          </p:cNvSpPr>
          <p:nvPr>
            <p:ph type="ftr" sz="quarter" idx="4294967295"/>
          </p:nvPr>
        </p:nvSpPr>
        <p:spPr>
          <a:xfrm>
            <a:off x="3028950" y="6356351"/>
            <a:ext cx="3086100" cy="365125"/>
          </a:xfrm>
          <a:prstGeom prst="rect">
            <a:avLst/>
          </a:prstGeom>
        </p:spPr>
        <p:txBody>
          <a:bodyPr vert="horz" lIns="91440" tIns="45720" rIns="91440" bIns="45720" rtlCol="0" anchor="ctr"/>
          <a:lstStyle>
            <a:lvl1pPr algn="ctr">
              <a:defRPr sz="900">
                <a:solidFill>
                  <a:schemeClr val="tx1"/>
                </a:solidFill>
              </a:defRPr>
            </a:lvl1pPr>
          </a:lstStyle>
          <a:p>
            <a:pPr>
              <a:defRPr/>
            </a:pPr>
            <a:r>
              <a:rPr lang="de-DE" sz="800" dirty="0" smtClean="0">
                <a:latin typeface="+mj-lt"/>
              </a:rPr>
              <a:t>www.escaux.com</a:t>
            </a:r>
            <a:endParaRPr lang="de-DE" sz="800" dirty="0">
              <a:latin typeface="+mj-lt"/>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de-DE" dirty="0" smtClean="0"/>
              <a:t>Redundanter Betrieb</a:t>
            </a:r>
            <a:endParaRPr lang="de-DE" dirty="0"/>
          </a:p>
        </p:txBody>
      </p:sp>
      <p:sp>
        <p:nvSpPr>
          <p:cNvPr id="11" name="Content Placeholder 10"/>
          <p:cNvSpPr>
            <a:spLocks noGrp="1"/>
          </p:cNvSpPr>
          <p:nvPr>
            <p:ph sz="half" idx="1"/>
          </p:nvPr>
        </p:nvSpPr>
        <p:spPr>
          <a:xfrm>
            <a:off x="487955" y="1307069"/>
            <a:ext cx="6075123" cy="4910203"/>
          </a:xfrm>
        </p:spPr>
        <p:txBody>
          <a:bodyPr>
            <a:normAutofit fontScale="85000" lnSpcReduction="20000"/>
          </a:bodyPr>
          <a:lstStyle/>
          <a:p>
            <a:r>
              <a:rPr lang="de-DE" dirty="0" smtClean="0"/>
              <a:t>Wenn ein Problem mit dem primären Server auftritt, werden folgende Aktionen ausgeführt:</a:t>
            </a:r>
          </a:p>
          <a:p>
            <a:pPr marL="914400" lvl="1" indent="-457200">
              <a:buFont typeface="+mj-lt"/>
              <a:buAutoNum type="arabicPeriod"/>
            </a:pPr>
            <a:r>
              <a:rPr lang="de-DE" dirty="0" smtClean="0"/>
              <a:t>alle Anrufe werden vom Gateway zum sekundären Server weitergeleitet</a:t>
            </a:r>
          </a:p>
          <a:p>
            <a:pPr marL="914400" lvl="1" indent="-457200">
              <a:buFont typeface="+mj-lt"/>
              <a:buAutoNum type="arabicPeriod"/>
            </a:pPr>
            <a:r>
              <a:rPr lang="de-DE" dirty="0" smtClean="0"/>
              <a:t>Alle net.Console-Anwendungen erhalten eine Warnung, auf den sekundären Server umzustellen. Ein Klick </a:t>
            </a:r>
            <a:r>
              <a:rPr lang="de-DE" smtClean="0"/>
              <a:t>auf „OK</a:t>
            </a:r>
            <a:r>
              <a:rPr lang="de-DE" dirty="0" smtClean="0"/>
              <a:t>” führt noch nicht zur Verbindung des net.Console-Klienten zum sekundären Server. Dadurch können bestehende Anrufe vom primären Server (soweit möglich) abgewickelt werden.</a:t>
            </a:r>
          </a:p>
          <a:p>
            <a:pPr marL="914400" lvl="1" indent="-457200">
              <a:buFont typeface="+mj-lt"/>
              <a:buAutoNum type="arabicPeriod"/>
            </a:pPr>
            <a:r>
              <a:rPr lang="de-DE" dirty="0" smtClean="0"/>
              <a:t>In der Mini-Toolbar erscheint ein zusätzliches Icon</a:t>
            </a:r>
          </a:p>
          <a:p>
            <a:pPr marL="914400" lvl="1" indent="-457200">
              <a:buFont typeface="+mj-lt"/>
              <a:buAutoNum type="arabicPeriod"/>
            </a:pPr>
            <a:r>
              <a:rPr lang="de-DE" dirty="0" smtClean="0"/>
              <a:t>Ein Klick auf dieses Ausfallsicherungsicon führt die Umstellung der Verbindung zum sekundären Server durch.</a:t>
            </a:r>
          </a:p>
        </p:txBody>
      </p:sp>
      <p:pic>
        <p:nvPicPr>
          <p:cNvPr id="2050" name="Picture 2"/>
          <p:cNvPicPr>
            <a:picLocks noChangeAspect="1" noChangeArrowheads="1"/>
          </p:cNvPicPr>
          <p:nvPr/>
        </p:nvPicPr>
        <p:blipFill>
          <a:blip r:embed="rId2" cstate="print"/>
          <a:srcRect/>
          <a:stretch>
            <a:fillRect/>
          </a:stretch>
        </p:blipFill>
        <p:spPr bwMode="auto">
          <a:xfrm>
            <a:off x="6436626" y="2763198"/>
            <a:ext cx="2552700" cy="116205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t="22346"/>
          <a:stretch>
            <a:fillRect/>
          </a:stretch>
        </p:blipFill>
        <p:spPr bwMode="auto">
          <a:xfrm>
            <a:off x="6751919" y="4381542"/>
            <a:ext cx="2048565" cy="395167"/>
          </a:xfrm>
          <a:prstGeom prst="rect">
            <a:avLst/>
          </a:prstGeom>
          <a:noFill/>
          <a:ln w="9525">
            <a:noFill/>
            <a:miter lim="800000"/>
            <a:headEnd/>
            <a:tailEnd/>
          </a:ln>
        </p:spPr>
      </p:pic>
      <p:sp>
        <p:nvSpPr>
          <p:cNvPr id="13" name="Rectangular Callout 12"/>
          <p:cNvSpPr/>
          <p:nvPr/>
        </p:nvSpPr>
        <p:spPr>
          <a:xfrm>
            <a:off x="6751919" y="5233002"/>
            <a:ext cx="2191343" cy="764385"/>
          </a:xfrm>
          <a:prstGeom prst="wedgeRectCallout">
            <a:avLst>
              <a:gd name="adj1" fmla="val -32342"/>
              <a:gd name="adj2" fmla="val -13170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de-DE" dirty="0" smtClean="0"/>
              <a:t>Klicken, um zum sekundären Server zu wechseln</a:t>
            </a:r>
          </a:p>
        </p:txBody>
      </p:sp>
      <p:sp>
        <p:nvSpPr>
          <p:cNvPr id="9" name="Footer Placeholder 3"/>
          <p:cNvSpPr txBox="1">
            <a:spLocks/>
          </p:cNvSpPr>
          <p:nvPr/>
        </p:nvSpPr>
        <p:spPr>
          <a:xfrm>
            <a:off x="3181350" y="6508751"/>
            <a:ext cx="3086100" cy="365125"/>
          </a:xfrm>
          <a:prstGeom prst="rect">
            <a:avLst/>
          </a:prstGeom>
        </p:spPr>
        <p:txBody>
          <a:bodyPr vert="horz" lIns="91440" tIns="45720" rIns="91440" bIns="45720" rtlCol="0" anchor="ctr"/>
          <a:lstStyle>
            <a:defPPr>
              <a:defRPr lang="en-GB"/>
            </a:defPPr>
            <a:lvl1pPr algn="ctr" defTabSz="449263" rtl="0" fontAlgn="base">
              <a:lnSpc>
                <a:spcPct val="93000"/>
              </a:lnSpc>
              <a:spcBef>
                <a:spcPct val="0"/>
              </a:spcBef>
              <a:spcAft>
                <a:spcPct val="0"/>
              </a:spcAft>
              <a:buClr>
                <a:srgbClr val="000000"/>
              </a:buClr>
              <a:buSzPct val="100000"/>
              <a:buFont typeface="Arial" charset="0"/>
              <a:defRPr sz="1200" kern="1200">
                <a:solidFill>
                  <a:schemeClr val="tx1">
                    <a:tint val="75000"/>
                  </a:schemeClr>
                </a:solidFill>
                <a:latin typeface="Arial" charset="0"/>
                <a:ea typeface="+mn-ea"/>
                <a:cs typeface="Lucida Sans Unicode" pitchFamily="32" charset="0"/>
              </a:defRPr>
            </a:lvl1pPr>
            <a:lvl2pPr marL="4572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2pPr>
            <a:lvl3pPr marL="9144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3pPr>
            <a:lvl4pPr marL="13716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4pPr>
            <a:lvl5pPr marL="18288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5pPr>
            <a:lvl6pPr marL="2286000" algn="l" defTabSz="914400" rtl="0" eaLnBrk="1" latinLnBrk="0" hangingPunct="1">
              <a:defRPr kern="1200">
                <a:solidFill>
                  <a:schemeClr val="bg1"/>
                </a:solidFill>
                <a:latin typeface="Arial" charset="0"/>
                <a:ea typeface="+mn-ea"/>
                <a:cs typeface="Lucida Sans Unicode" pitchFamily="32" charset="0"/>
              </a:defRPr>
            </a:lvl6pPr>
            <a:lvl7pPr marL="2743200" algn="l" defTabSz="914400" rtl="0" eaLnBrk="1" latinLnBrk="0" hangingPunct="1">
              <a:defRPr kern="1200">
                <a:solidFill>
                  <a:schemeClr val="bg1"/>
                </a:solidFill>
                <a:latin typeface="Arial" charset="0"/>
                <a:ea typeface="+mn-ea"/>
                <a:cs typeface="Lucida Sans Unicode" pitchFamily="32" charset="0"/>
              </a:defRPr>
            </a:lvl7pPr>
            <a:lvl8pPr marL="3200400" algn="l" defTabSz="914400" rtl="0" eaLnBrk="1" latinLnBrk="0" hangingPunct="1">
              <a:defRPr kern="1200">
                <a:solidFill>
                  <a:schemeClr val="bg1"/>
                </a:solidFill>
                <a:latin typeface="Arial" charset="0"/>
                <a:ea typeface="+mn-ea"/>
                <a:cs typeface="Lucida Sans Unicode" pitchFamily="32" charset="0"/>
              </a:defRPr>
            </a:lvl8pPr>
            <a:lvl9pPr marL="3657600" algn="l" defTabSz="914400" rtl="0" eaLnBrk="1" latinLnBrk="0" hangingPunct="1">
              <a:defRPr kern="1200">
                <a:solidFill>
                  <a:schemeClr val="bg1"/>
                </a:solidFill>
                <a:latin typeface="Arial" charset="0"/>
                <a:ea typeface="+mn-ea"/>
                <a:cs typeface="Lucida Sans Unicode" pitchFamily="32" charset="0"/>
              </a:defRPr>
            </a:lvl9pPr>
          </a:lstStyle>
          <a:p>
            <a:pPr>
              <a:defRPr/>
            </a:pPr>
            <a:r>
              <a:rPr lang="de-DE" sz="800" dirty="0" smtClean="0">
                <a:solidFill>
                  <a:schemeClr val="tx1"/>
                </a:solidFill>
                <a:latin typeface="+mj-lt"/>
              </a:rPr>
              <a:t>www.escaux.com</a:t>
            </a:r>
            <a:endParaRPr lang="de-DE" sz="800" dirty="0">
              <a:solidFill>
                <a:schemeClr val="tx1"/>
              </a:solidFill>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de-DE" noProof="0" dirty="0" smtClean="0"/>
              <a:t>Einloggen</a:t>
            </a:r>
            <a:endParaRPr lang="de-DE" noProof="0" dirty="0"/>
          </a:p>
        </p:txBody>
      </p:sp>
      <p:pic>
        <p:nvPicPr>
          <p:cNvPr id="5" name="Picture 4"/>
          <p:cNvPicPr>
            <a:picLocks noChangeAspect="1"/>
          </p:cNvPicPr>
          <p:nvPr/>
        </p:nvPicPr>
        <p:blipFill>
          <a:blip r:embed="rId2" cstate="print"/>
          <a:srcRect/>
          <a:stretch>
            <a:fillRect/>
          </a:stretch>
        </p:blipFill>
        <p:spPr>
          <a:xfrm>
            <a:off x="667888" y="1255258"/>
            <a:ext cx="2486025" cy="542925"/>
          </a:xfrm>
          <a:prstGeom prst="rect">
            <a:avLst/>
          </a:prstGeom>
          <a:noFill/>
          <a:ln>
            <a:noFill/>
          </a:ln>
        </p:spPr>
      </p:pic>
      <p:pic>
        <p:nvPicPr>
          <p:cNvPr id="6" name="Picture 4"/>
          <p:cNvPicPr>
            <a:picLocks noChangeAspect="1"/>
          </p:cNvPicPr>
          <p:nvPr/>
        </p:nvPicPr>
        <p:blipFill>
          <a:blip r:embed="rId3" cstate="print"/>
          <a:srcRect/>
          <a:stretch>
            <a:fillRect/>
          </a:stretch>
        </p:blipFill>
        <p:spPr>
          <a:xfrm>
            <a:off x="1619983" y="5471306"/>
            <a:ext cx="2562221" cy="609603"/>
          </a:xfrm>
          <a:prstGeom prst="rect">
            <a:avLst/>
          </a:prstGeom>
          <a:noFill/>
          <a:ln>
            <a:noFill/>
          </a:ln>
        </p:spPr>
      </p:pic>
      <p:pic>
        <p:nvPicPr>
          <p:cNvPr id="7" name="Picture 5"/>
          <p:cNvPicPr>
            <a:picLocks noChangeAspect="1"/>
          </p:cNvPicPr>
          <p:nvPr/>
        </p:nvPicPr>
        <p:blipFill>
          <a:blip r:embed="rId4" cstate="print"/>
          <a:srcRect/>
          <a:stretch>
            <a:fillRect/>
          </a:stretch>
        </p:blipFill>
        <p:spPr>
          <a:xfrm>
            <a:off x="1027923" y="3415501"/>
            <a:ext cx="2533646" cy="638178"/>
          </a:xfrm>
          <a:prstGeom prst="rect">
            <a:avLst/>
          </a:prstGeom>
          <a:noFill/>
          <a:ln>
            <a:noFill/>
          </a:ln>
        </p:spPr>
      </p:pic>
      <p:cxnSp>
        <p:nvCxnSpPr>
          <p:cNvPr id="8" name="Straight Arrow Connector 8"/>
          <p:cNvCxnSpPr/>
          <p:nvPr/>
        </p:nvCxnSpPr>
        <p:spPr>
          <a:xfrm>
            <a:off x="1603986" y="2119357"/>
            <a:ext cx="504054" cy="1080117"/>
          </a:xfrm>
          <a:prstGeom prst="straightConnector1">
            <a:avLst/>
          </a:prstGeom>
          <a:noFill/>
          <a:ln w="25402">
            <a:solidFill>
              <a:srgbClr val="000000"/>
            </a:solidFill>
            <a:prstDash val="solid"/>
            <a:tailEnd type="arrow"/>
          </a:ln>
          <a:effectLst>
            <a:outerShdw dist="19997" dir="5400000" algn="tl">
              <a:srgbClr val="000000">
                <a:alpha val="38000"/>
              </a:srgbClr>
            </a:outerShdw>
          </a:effectLst>
        </p:spPr>
      </p:cxnSp>
      <p:sp>
        <p:nvSpPr>
          <p:cNvPr id="9" name="Text Box 22"/>
          <p:cNvSpPr txBox="1"/>
          <p:nvPr/>
        </p:nvSpPr>
        <p:spPr>
          <a:xfrm>
            <a:off x="3404193" y="1578841"/>
            <a:ext cx="5400601" cy="1818059"/>
          </a:xfrm>
          <a:prstGeom prst="rect">
            <a:avLst/>
          </a:prstGeom>
          <a:noFill/>
          <a:ln>
            <a:noFill/>
          </a:ln>
        </p:spPr>
        <p:txBody>
          <a:bodyPr vert="horz" wrap="square" lIns="90004" tIns="46798" rIns="90004" bIns="46798" anchor="t" anchorCtr="0" compatLnSpc="1">
            <a:spAutoFit/>
          </a:bodyPr>
          <a:lstStyle/>
          <a:p>
            <a:pPr marL="0" marR="0" lvl="0" indent="0" algn="l"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de-DE" sz="2800" dirty="0" smtClean="0">
                <a:solidFill>
                  <a:srgbClr val="000000"/>
                </a:solidFill>
                <a:latin typeface="Trebuchet MS" panose="020B0603020202020204" pitchFamily="34" charset="0"/>
                <a:ea typeface="+mj-ea"/>
                <a:cs typeface="+mj-cs"/>
              </a:rPr>
              <a:t>SCHRITT 1 – Zum Pausenmodus</a:t>
            </a:r>
          </a:p>
          <a:p>
            <a:pPr marL="0" marR="0" lvl="0" indent="0" algn="l" defTabSz="457200" rtl="0" fontAlgn="auto" hangingPunct="1">
              <a:lnSpc>
                <a:spcPct val="100000"/>
              </a:lnSpc>
              <a:spcBef>
                <a:spcPts val="0"/>
              </a:spcBef>
              <a:spcAft>
                <a:spcPts val="0"/>
              </a:spcAft>
              <a:buSzPct val="100000"/>
              <a:buFont typeface="Wingdings"/>
              <a:buChar char="à"/>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de-DE" sz="2400" b="0" i="0" u="none" strike="noStrike" kern="1200" cap="none" spc="0" baseline="0" dirty="0" smtClean="0">
                <a:solidFill>
                  <a:srgbClr val="000000"/>
                </a:solidFill>
                <a:uFillTx/>
                <a:latin typeface="Trebuchet MS" panose="020B0603020202020204" pitchFamily="34" charset="0"/>
                <a:ea typeface="Microsoft YaHei"/>
              </a:rPr>
              <a:t>Klick</a:t>
            </a:r>
            <a:r>
              <a:rPr lang="de-DE" sz="2400" b="0" i="0" u="none" strike="noStrike" kern="1200" cap="none" spc="0" dirty="0" smtClean="0">
                <a:solidFill>
                  <a:srgbClr val="000000"/>
                </a:solidFill>
                <a:uFillTx/>
                <a:latin typeface="Trebuchet MS" panose="020B0603020202020204" pitchFamily="34" charset="0"/>
                <a:ea typeface="Microsoft YaHei"/>
              </a:rPr>
              <a:t> auf den linken roten Knopf</a:t>
            </a:r>
            <a:endParaRPr lang="de-DE" sz="2400" b="0" i="0" u="none" strike="noStrike" kern="1200" cap="none" spc="0" baseline="0" dirty="0" smtClean="0">
              <a:solidFill>
                <a:srgbClr val="000000"/>
              </a:solidFill>
              <a:uFillTx/>
              <a:latin typeface="Trebuchet MS" panose="020B0603020202020204" pitchFamily="34" charset="0"/>
              <a:ea typeface="Microsoft YaHei"/>
            </a:endParaRPr>
          </a:p>
          <a:p>
            <a:pPr marL="0" marR="0" lvl="0" indent="0" algn="l" defTabSz="457200" rtl="0" fontAlgn="auto" hangingPunct="1">
              <a:lnSpc>
                <a:spcPct val="100000"/>
              </a:lnSpc>
              <a:spcBef>
                <a:spcPts val="0"/>
              </a:spcBef>
              <a:spcAft>
                <a:spcPts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de-DE" sz="2000" b="0" i="1" u="none" strike="noStrike" kern="1200" cap="none" spc="0" baseline="0" dirty="0" smtClean="0">
                <a:solidFill>
                  <a:srgbClr val="000000"/>
                </a:solidFill>
                <a:uFillTx/>
                <a:latin typeface="Trebuchet MS" panose="020B0603020202020204" pitchFamily="34" charset="0"/>
                <a:ea typeface="Microsoft YaHei"/>
              </a:rPr>
              <a:t>Sie sind an der persönlichen Warteschlange </a:t>
            </a:r>
            <a:r>
              <a:rPr lang="de-DE" sz="2000" b="0" i="1" u="none" strike="noStrike" kern="1200" cap="none" spc="0" baseline="0" dirty="0" smtClean="0">
                <a:solidFill>
                  <a:srgbClr val="000000"/>
                </a:solidFill>
                <a:uFillTx/>
                <a:latin typeface="Trebuchet MS" panose="020B0603020202020204" pitchFamily="34" charset="0"/>
                <a:ea typeface="Microsoft YaHei"/>
              </a:rPr>
              <a:t>eingeloggt. </a:t>
            </a:r>
            <a:r>
              <a:rPr lang="de-DE" sz="2000" i="1" dirty="0" smtClean="0">
                <a:solidFill>
                  <a:srgbClr val="000000"/>
                </a:solidFill>
                <a:latin typeface="Trebuchet MS" panose="020B0603020202020204" pitchFamily="34" charset="0"/>
                <a:ea typeface="Microsoft YaHei"/>
              </a:rPr>
              <a:t>Sie sind im Pausenmodus für die allgemeine Warteschlange.</a:t>
            </a:r>
            <a:endParaRPr lang="de-DE" sz="2400" b="1" i="0" u="none" strike="noStrike" kern="1200" cap="none" spc="0" baseline="0" dirty="0">
              <a:solidFill>
                <a:srgbClr val="000000"/>
              </a:solidFill>
              <a:uFillTx/>
              <a:latin typeface="Trebuchet MS" panose="020B0603020202020204" pitchFamily="34" charset="0"/>
              <a:ea typeface="Microsoft YaHei"/>
            </a:endParaRPr>
          </a:p>
        </p:txBody>
      </p:sp>
      <p:sp>
        <p:nvSpPr>
          <p:cNvPr id="10" name="Text Box 22"/>
          <p:cNvSpPr txBox="1"/>
          <p:nvPr/>
        </p:nvSpPr>
        <p:spPr>
          <a:xfrm>
            <a:off x="4182204" y="3734590"/>
            <a:ext cx="4831962" cy="2187391"/>
          </a:xfrm>
          <a:prstGeom prst="rect">
            <a:avLst/>
          </a:prstGeom>
          <a:noFill/>
          <a:ln>
            <a:noFill/>
          </a:ln>
        </p:spPr>
        <p:txBody>
          <a:bodyPr vert="horz" wrap="square" lIns="90004" tIns="46798" rIns="90004" bIns="46798" anchor="t" anchorCtr="0" compatLnSpc="1">
            <a:spAutoFit/>
          </a:bodyPr>
          <a:lstStyle/>
          <a:p>
            <a:pPr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de-DE" sz="2800" kern="0" dirty="0" smtClean="0">
                <a:solidFill>
                  <a:srgbClr val="000000"/>
                </a:solidFill>
                <a:latin typeface="+mj-lt"/>
                <a:ea typeface="+mj-ea"/>
                <a:cs typeface="+mj-cs"/>
              </a:rPr>
              <a:t>SCHRITT 2 – </a:t>
            </a:r>
            <a:r>
              <a:rPr lang="de-DE" sz="2800" kern="0" dirty="0" smtClean="0">
                <a:solidFill>
                  <a:srgbClr val="000000"/>
                </a:solidFill>
                <a:latin typeface="+mj-lt"/>
                <a:ea typeface="+mj-ea"/>
                <a:cs typeface="+mj-cs"/>
              </a:rPr>
              <a:t>Einloggen</a:t>
            </a:r>
            <a:endParaRPr lang="de-DE" sz="2800" kern="0" dirty="0" smtClean="0">
              <a:solidFill>
                <a:srgbClr val="000000"/>
              </a:solidFill>
              <a:latin typeface="+mj-lt"/>
              <a:ea typeface="+mj-ea"/>
              <a:cs typeface="+mj-cs"/>
            </a:endParaRPr>
          </a:p>
          <a:p>
            <a:pPr marL="0" marR="0" lvl="0" indent="0" algn="l" defTabSz="457200" rtl="0" fontAlgn="auto" hangingPunct="1">
              <a:lnSpc>
                <a:spcPct val="100000"/>
              </a:lnSpc>
              <a:spcBef>
                <a:spcPts val="0"/>
              </a:spcBef>
              <a:spcAft>
                <a:spcPts val="0"/>
              </a:spcAft>
              <a:buSzPct val="100000"/>
              <a:buFont typeface="Wingdings"/>
              <a:buChar char="à"/>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de-DE" sz="2400" b="0" i="0" u="none" strike="noStrike" kern="1200" cap="none" spc="0" baseline="0" dirty="0" smtClean="0">
                <a:solidFill>
                  <a:srgbClr val="000000"/>
                </a:solidFill>
                <a:uFillTx/>
                <a:latin typeface="Trebuchet MS" panose="020B0603020202020204" pitchFamily="34" charset="0"/>
                <a:ea typeface="Microsoft YaHei"/>
              </a:rPr>
              <a:t>Klick</a:t>
            </a:r>
            <a:r>
              <a:rPr lang="de-DE" sz="2400" b="0" i="0" u="none" strike="noStrike" kern="1200" cap="none" spc="0" dirty="0" smtClean="0">
                <a:solidFill>
                  <a:srgbClr val="000000"/>
                </a:solidFill>
                <a:uFillTx/>
                <a:latin typeface="Trebuchet MS" panose="020B0603020202020204" pitchFamily="34" charset="0"/>
                <a:ea typeface="Microsoft YaHei"/>
              </a:rPr>
              <a:t> auf den rechten roten Knopf</a:t>
            </a:r>
            <a:endParaRPr lang="de-DE" sz="2400" b="0" i="0" u="none" strike="noStrike" kern="1200" cap="none" spc="0" baseline="0" dirty="0" smtClean="0">
              <a:solidFill>
                <a:srgbClr val="000000"/>
              </a:solidFill>
              <a:uFillTx/>
              <a:latin typeface="Trebuchet MS" panose="020B0603020202020204" pitchFamily="34" charset="0"/>
              <a:ea typeface="Microsoft YaHei"/>
            </a:endParaRPr>
          </a:p>
          <a:p>
            <a:pPr lvl="0"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de-DE" sz="2000" i="1" dirty="0" smtClean="0">
                <a:solidFill>
                  <a:srgbClr val="000000"/>
                </a:solidFill>
                <a:latin typeface="Trebuchet MS" panose="020B0603020202020204" pitchFamily="34" charset="0"/>
                <a:ea typeface="Microsoft YaHei"/>
              </a:rPr>
              <a:t>Sie sind jetzt an persönlicher und allgemeiner Warteschlange </a:t>
            </a:r>
            <a:r>
              <a:rPr lang="de-DE" sz="2000" i="1" dirty="0" smtClean="0">
                <a:solidFill>
                  <a:srgbClr val="000000"/>
                </a:solidFill>
                <a:latin typeface="Trebuchet MS" panose="020B0603020202020204" pitchFamily="34" charset="0"/>
                <a:ea typeface="Microsoft YaHei"/>
              </a:rPr>
              <a:t>eingeloggt.</a:t>
            </a:r>
            <a:endParaRPr lang="de-DE" sz="2000" i="1" dirty="0" smtClean="0">
              <a:solidFill>
                <a:srgbClr val="000000"/>
              </a:solidFill>
              <a:latin typeface="Trebuchet MS" panose="020B0603020202020204" pitchFamily="34" charset="0"/>
              <a:ea typeface="Microsoft YaHei"/>
            </a:endParaRPr>
          </a:p>
          <a:p>
            <a:pPr lvl="0"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de-DE" sz="2000" b="1" i="1" u="none" strike="noStrike" kern="1200" cap="none" spc="0" baseline="0" dirty="0" smtClean="0">
                <a:solidFill>
                  <a:srgbClr val="000000"/>
                </a:solidFill>
                <a:uFillTx/>
                <a:latin typeface="Trebuchet MS" panose="020B0603020202020204" pitchFamily="34" charset="0"/>
                <a:ea typeface="Microsoft YaHei"/>
              </a:rPr>
              <a:t>Sie können jetzt Anrufe annehmen.</a:t>
            </a:r>
            <a:endParaRPr lang="de-DE" sz="2400" b="1" i="0" u="none" strike="noStrike" kern="1200" cap="none" spc="0" baseline="0" dirty="0">
              <a:solidFill>
                <a:srgbClr val="000000"/>
              </a:solidFill>
              <a:uFillTx/>
              <a:latin typeface="Trebuchet MS" panose="020B0603020202020204" pitchFamily="34" charset="0"/>
              <a:ea typeface="Microsoft YaHei"/>
            </a:endParaRPr>
          </a:p>
        </p:txBody>
      </p:sp>
      <p:cxnSp>
        <p:nvCxnSpPr>
          <p:cNvPr id="11" name="Straight Arrow Connector 15"/>
          <p:cNvCxnSpPr/>
          <p:nvPr/>
        </p:nvCxnSpPr>
        <p:spPr>
          <a:xfrm>
            <a:off x="1856013" y="4142138"/>
            <a:ext cx="504054" cy="1080117"/>
          </a:xfrm>
          <a:prstGeom prst="straightConnector1">
            <a:avLst/>
          </a:prstGeom>
          <a:noFill/>
          <a:ln w="25402">
            <a:solidFill>
              <a:srgbClr val="000000"/>
            </a:solidFill>
            <a:prstDash val="solid"/>
            <a:tailEnd type="arrow"/>
          </a:ln>
          <a:effectLst>
            <a:outerShdw dist="19997" dir="5400000" algn="tl">
              <a:srgbClr val="000000">
                <a:alpha val="38000"/>
              </a:srgbClr>
            </a:outerShdw>
          </a:effectLst>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de-DE" dirty="0" smtClean="0"/>
              <a:t>Ausloggen</a:t>
            </a:r>
            <a:endParaRPr lang="de-DE" dirty="0"/>
          </a:p>
        </p:txBody>
      </p:sp>
      <p:pic>
        <p:nvPicPr>
          <p:cNvPr id="5" name="Picture 4"/>
          <p:cNvPicPr>
            <a:picLocks noChangeAspect="1"/>
          </p:cNvPicPr>
          <p:nvPr/>
        </p:nvPicPr>
        <p:blipFill>
          <a:blip r:embed="rId2" cstate="print"/>
          <a:srcRect/>
          <a:stretch>
            <a:fillRect/>
          </a:stretch>
        </p:blipFill>
        <p:spPr>
          <a:xfrm>
            <a:off x="667888" y="1255258"/>
            <a:ext cx="2486025" cy="542925"/>
          </a:xfrm>
          <a:prstGeom prst="rect">
            <a:avLst/>
          </a:prstGeom>
          <a:noFill/>
          <a:ln>
            <a:noFill/>
          </a:ln>
        </p:spPr>
      </p:pic>
      <p:pic>
        <p:nvPicPr>
          <p:cNvPr id="6" name="Picture 4"/>
          <p:cNvPicPr>
            <a:picLocks noChangeAspect="1"/>
          </p:cNvPicPr>
          <p:nvPr/>
        </p:nvPicPr>
        <p:blipFill>
          <a:blip r:embed="rId3" cstate="print"/>
          <a:srcRect/>
          <a:stretch>
            <a:fillRect/>
          </a:stretch>
        </p:blipFill>
        <p:spPr>
          <a:xfrm>
            <a:off x="1603986" y="5264069"/>
            <a:ext cx="2562221" cy="609603"/>
          </a:xfrm>
          <a:prstGeom prst="rect">
            <a:avLst/>
          </a:prstGeom>
          <a:noFill/>
          <a:ln>
            <a:noFill/>
          </a:ln>
        </p:spPr>
      </p:pic>
      <p:pic>
        <p:nvPicPr>
          <p:cNvPr id="7" name="Picture 5"/>
          <p:cNvPicPr>
            <a:picLocks noChangeAspect="1"/>
          </p:cNvPicPr>
          <p:nvPr/>
        </p:nvPicPr>
        <p:blipFill>
          <a:blip r:embed="rId4" cstate="print"/>
          <a:srcRect/>
          <a:stretch>
            <a:fillRect/>
          </a:stretch>
        </p:blipFill>
        <p:spPr>
          <a:xfrm>
            <a:off x="1027923" y="3415501"/>
            <a:ext cx="2533646" cy="638178"/>
          </a:xfrm>
          <a:prstGeom prst="rect">
            <a:avLst/>
          </a:prstGeom>
          <a:noFill/>
          <a:ln>
            <a:noFill/>
          </a:ln>
        </p:spPr>
      </p:pic>
      <p:cxnSp>
        <p:nvCxnSpPr>
          <p:cNvPr id="8" name="Straight Arrow Connector 8"/>
          <p:cNvCxnSpPr/>
          <p:nvPr/>
        </p:nvCxnSpPr>
        <p:spPr>
          <a:xfrm>
            <a:off x="1603986" y="2119357"/>
            <a:ext cx="504054" cy="1080117"/>
          </a:xfrm>
          <a:prstGeom prst="straightConnector1">
            <a:avLst/>
          </a:prstGeom>
          <a:noFill/>
          <a:ln w="25402">
            <a:solidFill>
              <a:srgbClr val="000000"/>
            </a:solidFill>
            <a:prstDash val="solid"/>
            <a:headEnd type="arrow" w="med" len="med"/>
            <a:tailEnd type="none" w="med" len="med"/>
          </a:ln>
          <a:effectLst>
            <a:outerShdw dist="19997" dir="5400000" algn="tl">
              <a:srgbClr val="000000">
                <a:alpha val="38000"/>
              </a:srgbClr>
            </a:outerShdw>
          </a:effectLst>
        </p:spPr>
      </p:cxnSp>
      <p:sp>
        <p:nvSpPr>
          <p:cNvPr id="9" name="Text Box 22"/>
          <p:cNvSpPr txBox="1"/>
          <p:nvPr/>
        </p:nvSpPr>
        <p:spPr>
          <a:xfrm>
            <a:off x="3649141" y="1370709"/>
            <a:ext cx="5400601" cy="1941169"/>
          </a:xfrm>
          <a:prstGeom prst="rect">
            <a:avLst/>
          </a:prstGeom>
          <a:noFill/>
          <a:ln>
            <a:noFill/>
          </a:ln>
        </p:spPr>
        <p:txBody>
          <a:bodyPr vert="horz" wrap="square" lIns="90004" tIns="46798" rIns="90004" bIns="46798" anchor="t" anchorCtr="0" compatLnSpc="1">
            <a:spAutoFit/>
          </a:bodyPr>
          <a:lstStyle/>
          <a:p>
            <a:pPr marL="0" marR="0" lvl="0" indent="0" algn="l"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de-DE" sz="2000" b="1" i="0" u="none" strike="noStrike" kern="1200" cap="none" spc="0" baseline="0" dirty="0" smtClean="0">
                <a:solidFill>
                  <a:srgbClr val="000000"/>
                </a:solidFill>
                <a:uFillTx/>
                <a:latin typeface="Trebuchet MS" panose="020B0603020202020204" pitchFamily="34" charset="0"/>
                <a:ea typeface="Microsoft YaHei"/>
              </a:rPr>
              <a:t>SCHRITT 2 – </a:t>
            </a:r>
            <a:r>
              <a:rPr lang="de-DE" sz="2000" b="1" i="0" u="none" strike="noStrike" kern="1200" cap="none" spc="0" baseline="0" dirty="0" smtClean="0">
                <a:solidFill>
                  <a:srgbClr val="000000"/>
                </a:solidFill>
                <a:uFillTx/>
                <a:latin typeface="Trebuchet MS" panose="020B0603020202020204" pitchFamily="34" charset="0"/>
                <a:ea typeface="Microsoft YaHei"/>
              </a:rPr>
              <a:t>Ausloggen</a:t>
            </a:r>
            <a:endParaRPr lang="de-DE" sz="2000" b="1" i="0" u="none" strike="noStrike" kern="1200" cap="none" spc="0" baseline="0" dirty="0" smtClean="0">
              <a:solidFill>
                <a:srgbClr val="000000"/>
              </a:solidFill>
              <a:uFillTx/>
              <a:latin typeface="Trebuchet MS" panose="020B0603020202020204" pitchFamily="34" charset="0"/>
              <a:ea typeface="Microsoft YaHei"/>
            </a:endParaRPr>
          </a:p>
          <a:p>
            <a:pPr marL="0" marR="0" lvl="0" indent="0" algn="l" defTabSz="457200" rtl="0" fontAlgn="auto" hangingPunct="1">
              <a:lnSpc>
                <a:spcPct val="100000"/>
              </a:lnSpc>
              <a:spcBef>
                <a:spcPts val="0"/>
              </a:spcBef>
              <a:spcAft>
                <a:spcPts val="0"/>
              </a:spcAft>
              <a:buSzPct val="100000"/>
              <a:buFont typeface="Wingdings"/>
              <a:buChar char="à"/>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de-DE" sz="2000" b="0" i="0" u="none" strike="noStrike" kern="1200" cap="none" spc="0" baseline="0" dirty="0" smtClean="0">
                <a:solidFill>
                  <a:srgbClr val="000000"/>
                </a:solidFill>
                <a:uFillTx/>
                <a:latin typeface="Trebuchet MS" panose="020B0603020202020204" pitchFamily="34" charset="0"/>
                <a:ea typeface="Microsoft YaHei"/>
              </a:rPr>
              <a:t>Klick auf den linken grünen Knopf</a:t>
            </a:r>
          </a:p>
          <a:p>
            <a:pPr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de-DE" sz="2000" b="0" i="1" u="none" strike="noStrike" kern="1200" cap="none" spc="0" baseline="0" dirty="0" smtClean="0">
                <a:solidFill>
                  <a:srgbClr val="000000"/>
                </a:solidFill>
                <a:uFillTx/>
                <a:latin typeface="Trebuchet MS" panose="020B0603020202020204" pitchFamily="34" charset="0"/>
                <a:ea typeface="Microsoft YaHei"/>
              </a:rPr>
              <a:t>Sie sind jetzt von beiden</a:t>
            </a:r>
            <a:r>
              <a:rPr lang="de-DE" sz="2000" b="0" i="1" u="none" strike="noStrike" kern="1200" cap="none" spc="0" dirty="0" smtClean="0">
                <a:solidFill>
                  <a:srgbClr val="000000"/>
                </a:solidFill>
                <a:uFillTx/>
                <a:latin typeface="Trebuchet MS" panose="020B0603020202020204" pitchFamily="34" charset="0"/>
                <a:ea typeface="Microsoft YaHei"/>
              </a:rPr>
              <a:t> Warteschlangen </a:t>
            </a:r>
            <a:r>
              <a:rPr lang="de-DE" sz="2000" b="0" i="1" u="none" strike="noStrike" kern="1200" cap="none" spc="0" dirty="0" smtClean="0">
                <a:solidFill>
                  <a:srgbClr val="000000"/>
                </a:solidFill>
                <a:uFillTx/>
                <a:latin typeface="Trebuchet MS" panose="020B0603020202020204" pitchFamily="34" charset="0"/>
                <a:ea typeface="Microsoft YaHei"/>
              </a:rPr>
              <a:t>ausgeloggt.</a:t>
            </a:r>
            <a:r>
              <a:rPr lang="de-DE" sz="2000" b="0" i="1" u="none" strike="noStrike" kern="1200" cap="none" spc="0" dirty="0" smtClean="0">
                <a:solidFill>
                  <a:srgbClr val="000000"/>
                </a:solidFill>
                <a:uFillTx/>
                <a:latin typeface="Trebuchet MS" panose="020B0603020202020204" pitchFamily="34" charset="0"/>
                <a:ea typeface="Microsoft YaHei"/>
              </a:rPr>
              <a:t/>
            </a:r>
            <a:br>
              <a:rPr lang="de-DE" sz="2000" b="0" i="1" u="none" strike="noStrike" kern="1200" cap="none" spc="0" dirty="0" smtClean="0">
                <a:solidFill>
                  <a:srgbClr val="000000"/>
                </a:solidFill>
                <a:uFillTx/>
                <a:latin typeface="Trebuchet MS" panose="020B0603020202020204" pitchFamily="34" charset="0"/>
                <a:ea typeface="Microsoft YaHei"/>
              </a:rPr>
            </a:br>
            <a:r>
              <a:rPr lang="de-DE" sz="2000" b="1" i="1" dirty="0" smtClean="0">
                <a:solidFill>
                  <a:srgbClr val="000000"/>
                </a:solidFill>
                <a:latin typeface="Trebuchet MS" panose="020B0603020202020204" pitchFamily="34" charset="0"/>
                <a:ea typeface="Microsoft YaHei"/>
              </a:rPr>
              <a:t>Sie erhalten jetzt keine eingehenden Anrufe mehr.</a:t>
            </a:r>
            <a:endParaRPr lang="de-DE" sz="2000" b="0" i="1" u="none" strike="noStrike" kern="1200" cap="none" spc="0" baseline="0" dirty="0">
              <a:solidFill>
                <a:srgbClr val="000000"/>
              </a:solidFill>
              <a:uFillTx/>
              <a:latin typeface="Trebuchet MS" panose="020B0603020202020204" pitchFamily="34" charset="0"/>
              <a:ea typeface="Microsoft YaHei"/>
            </a:endParaRPr>
          </a:p>
        </p:txBody>
      </p:sp>
      <p:sp>
        <p:nvSpPr>
          <p:cNvPr id="10" name="Text Box 22"/>
          <p:cNvSpPr txBox="1"/>
          <p:nvPr/>
        </p:nvSpPr>
        <p:spPr>
          <a:xfrm>
            <a:off x="4447312" y="3496540"/>
            <a:ext cx="4447308" cy="3172276"/>
          </a:xfrm>
          <a:prstGeom prst="rect">
            <a:avLst/>
          </a:prstGeom>
          <a:noFill/>
          <a:ln>
            <a:noFill/>
          </a:ln>
        </p:spPr>
        <p:txBody>
          <a:bodyPr vert="horz" wrap="square" lIns="90004" tIns="46798" rIns="90004" bIns="46798" anchor="t" anchorCtr="0" compatLnSpc="1">
            <a:spAutoFit/>
          </a:bodyPr>
          <a:lstStyle/>
          <a:p>
            <a:pPr marL="0" marR="0" lvl="0" indent="0" algn="l"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de-DE" sz="2000" b="1" i="0" u="none" strike="noStrike" kern="1200" cap="none" spc="0" baseline="0" dirty="0" smtClean="0">
                <a:solidFill>
                  <a:srgbClr val="000000"/>
                </a:solidFill>
                <a:uFillTx/>
                <a:latin typeface="Trebuchet MS" panose="020B0603020202020204" pitchFamily="34" charset="0"/>
                <a:ea typeface="Microsoft YaHei"/>
              </a:rPr>
              <a:t>SCHRITT 1 –</a:t>
            </a:r>
            <a:r>
              <a:rPr lang="de-DE" sz="2000" b="1" i="0" u="none" strike="noStrike" kern="1200" cap="none" spc="0" dirty="0" smtClean="0">
                <a:solidFill>
                  <a:srgbClr val="000000"/>
                </a:solidFill>
                <a:uFillTx/>
                <a:latin typeface="Trebuchet MS" panose="020B0603020202020204" pitchFamily="34" charset="0"/>
                <a:ea typeface="Microsoft YaHei"/>
              </a:rPr>
              <a:t> Zum Pausenmodus</a:t>
            </a:r>
            <a:endParaRPr lang="de-DE" sz="2000" b="1" i="0" u="none" strike="noStrike" kern="1200" cap="none" spc="0" baseline="0" dirty="0" smtClean="0">
              <a:solidFill>
                <a:srgbClr val="000000"/>
              </a:solidFill>
              <a:uFillTx/>
              <a:latin typeface="Trebuchet MS" panose="020B0603020202020204" pitchFamily="34" charset="0"/>
              <a:ea typeface="Microsoft YaHei"/>
            </a:endParaRPr>
          </a:p>
          <a:p>
            <a:pPr marL="0" marR="0" lvl="0" indent="0" algn="l" defTabSz="457200" rtl="0" fontAlgn="auto" hangingPunct="1">
              <a:lnSpc>
                <a:spcPct val="100000"/>
              </a:lnSpc>
              <a:spcBef>
                <a:spcPts val="0"/>
              </a:spcBef>
              <a:spcAft>
                <a:spcPts val="0"/>
              </a:spcAft>
              <a:buSzPct val="100000"/>
              <a:buFont typeface="Wingdings"/>
              <a:buChar char="à"/>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de-DE" sz="2000" b="0" i="0" u="none" strike="noStrike" kern="1200" cap="none" spc="0" baseline="0" dirty="0" smtClean="0">
                <a:solidFill>
                  <a:srgbClr val="000000"/>
                </a:solidFill>
                <a:uFillTx/>
                <a:latin typeface="Trebuchet MS" panose="020B0603020202020204" pitchFamily="34" charset="0"/>
                <a:ea typeface="Microsoft YaHei"/>
              </a:rPr>
              <a:t>Klick auf den rechten grünen Knopf</a:t>
            </a:r>
          </a:p>
          <a:p>
            <a:pPr lvl="0"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de-DE" sz="2000" i="1" dirty="0" smtClean="0">
                <a:solidFill>
                  <a:srgbClr val="000000"/>
                </a:solidFill>
                <a:latin typeface="Trebuchet MS" panose="020B0603020202020204" pitchFamily="34" charset="0"/>
                <a:ea typeface="Microsoft YaHei"/>
              </a:rPr>
              <a:t>Sie sind jetzt im Pausenmodus von der allgemeinen Warteschlange, aber an der persönlichen Wartschleife immer noch </a:t>
            </a:r>
            <a:r>
              <a:rPr lang="de-DE" sz="2000" i="1" dirty="0" smtClean="0">
                <a:solidFill>
                  <a:srgbClr val="000000"/>
                </a:solidFill>
                <a:latin typeface="Trebuchet MS" panose="020B0603020202020204" pitchFamily="34" charset="0"/>
                <a:ea typeface="Microsoft YaHei"/>
              </a:rPr>
              <a:t>eingeloggt.</a:t>
            </a:r>
            <a:endParaRPr lang="de-DE" sz="2000" i="1" dirty="0" smtClean="0">
              <a:solidFill>
                <a:srgbClr val="000000"/>
              </a:solidFill>
              <a:latin typeface="Trebuchet MS" panose="020B0603020202020204" pitchFamily="34" charset="0"/>
              <a:ea typeface="Microsoft YaHei"/>
            </a:endParaRPr>
          </a:p>
          <a:p>
            <a:pPr lvl="0"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de-DE" sz="2000" b="1" i="1" u="none" strike="noStrike" kern="1200" cap="none" spc="0" baseline="0" dirty="0" smtClean="0">
                <a:solidFill>
                  <a:srgbClr val="000000"/>
                </a:solidFill>
                <a:uFillTx/>
                <a:latin typeface="Trebuchet MS" panose="020B0603020202020204" pitchFamily="34" charset="0"/>
                <a:ea typeface="Microsoft YaHei"/>
              </a:rPr>
              <a:t>Sie können Anrufe</a:t>
            </a:r>
            <a:r>
              <a:rPr lang="de-DE" sz="2000" b="1" i="1" u="none" strike="noStrike" kern="1200" cap="none" spc="0" dirty="0" smtClean="0">
                <a:solidFill>
                  <a:srgbClr val="000000"/>
                </a:solidFill>
                <a:uFillTx/>
                <a:latin typeface="Trebuchet MS" panose="020B0603020202020204" pitchFamily="34" charset="0"/>
                <a:ea typeface="Microsoft YaHei"/>
              </a:rPr>
              <a:t> zu Ende führen und immer noch persönliche Anrufe annehmen.</a:t>
            </a:r>
            <a:endParaRPr lang="de-DE" sz="2000" b="1" i="0" u="none" strike="noStrike" kern="1200" cap="none" spc="0" baseline="0" dirty="0" smtClean="0">
              <a:solidFill>
                <a:srgbClr val="000000"/>
              </a:solidFill>
              <a:uFillTx/>
              <a:latin typeface="Trebuchet MS" panose="020B0603020202020204" pitchFamily="34" charset="0"/>
              <a:ea typeface="Microsoft YaHei"/>
            </a:endParaRPr>
          </a:p>
          <a:p>
            <a:pPr marL="0" marR="0" lvl="0" indent="0" algn="l"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endParaRPr lang="de-DE" sz="2000" b="1" i="0" u="none" strike="noStrike" kern="1200" cap="none" spc="0" baseline="0" dirty="0">
              <a:solidFill>
                <a:srgbClr val="000000"/>
              </a:solidFill>
              <a:uFillTx/>
              <a:latin typeface="Trebuchet MS" panose="020B0603020202020204" pitchFamily="34" charset="0"/>
              <a:ea typeface="Microsoft YaHei"/>
            </a:endParaRPr>
          </a:p>
        </p:txBody>
      </p:sp>
      <p:cxnSp>
        <p:nvCxnSpPr>
          <p:cNvPr id="11" name="Straight Arrow Connector 15"/>
          <p:cNvCxnSpPr/>
          <p:nvPr/>
        </p:nvCxnSpPr>
        <p:spPr>
          <a:xfrm>
            <a:off x="1790692" y="4053679"/>
            <a:ext cx="504054" cy="1080117"/>
          </a:xfrm>
          <a:prstGeom prst="straightConnector1">
            <a:avLst/>
          </a:prstGeom>
          <a:noFill/>
          <a:ln w="25402">
            <a:solidFill>
              <a:srgbClr val="000000"/>
            </a:solidFill>
            <a:prstDash val="solid"/>
            <a:headEnd type="arrow" w="med" len="med"/>
            <a:tailEnd type="none" w="med" len="med"/>
          </a:ln>
          <a:effectLst>
            <a:outerShdw dist="19997" dir="5400000" algn="tl">
              <a:srgbClr val="000000">
                <a:alpha val="38000"/>
              </a:srgbClr>
            </a:outerShdw>
          </a:effec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
          <p:cNvSpPr>
            <a:spLocks noGrp="1" noChangeArrowheads="1"/>
          </p:cNvSpPr>
          <p:nvPr>
            <p:ph type="title"/>
          </p:nvPr>
        </p:nvSpPr>
        <p:spPr>
          <a:xfrm>
            <a:off x="2786050" y="274638"/>
            <a:ext cx="5900750" cy="796908"/>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dirty="0" smtClean="0"/>
              <a:t>Anwendung schließen</a:t>
            </a:r>
          </a:p>
        </p:txBody>
      </p:sp>
      <p:sp>
        <p:nvSpPr>
          <p:cNvPr id="16388" name="Rectangle 2"/>
          <p:cNvSpPr>
            <a:spLocks noGrp="1" noChangeArrowheads="1"/>
          </p:cNvSpPr>
          <p:nvPr>
            <p:ph idx="1"/>
          </p:nvPr>
        </p:nvSpPr>
        <p:spPr>
          <a:xfrm>
            <a:off x="457200" y="1214422"/>
            <a:ext cx="8223337" cy="5000660"/>
          </a:xfrm>
        </p:spPr>
        <p:txBody>
          <a:bodyPr>
            <a:normAutofit/>
          </a:bodyPr>
          <a:lstStyle/>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de-DE" sz="2400" dirty="0" smtClean="0"/>
              <a:t>Es wird empfohlen, sich </a:t>
            </a:r>
            <a:r>
              <a:rPr lang="de-DE" sz="2400" dirty="0" smtClean="0"/>
              <a:t>auszuloggen, </a:t>
            </a:r>
            <a:r>
              <a:rPr lang="de-DE" sz="2400" dirty="0" smtClean="0"/>
              <a:t>bevor die Anwendung geschlossen wird. Wenn Sie sich vom Modus „Pause” oder </a:t>
            </a:r>
            <a:r>
              <a:rPr lang="de-DE" sz="2400" dirty="0" smtClean="0"/>
              <a:t>„Eingeloggt” ausloggen, </a:t>
            </a:r>
            <a:r>
              <a:rPr lang="de-DE" sz="2400" dirty="0" smtClean="0"/>
              <a:t>wird eine Warnung angezeigt.</a:t>
            </a:r>
          </a:p>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de-DE" sz="2400" dirty="0" smtClean="0"/>
              <a:t>Wenn Sie sich dennoch </a:t>
            </a:r>
            <a:r>
              <a:rPr lang="de-DE" sz="2400" dirty="0" smtClean="0"/>
              <a:t>ausloggen, </a:t>
            </a:r>
            <a:r>
              <a:rPr lang="de-DE" sz="2400" dirty="0" smtClean="0"/>
              <a:t>wird die Anwendung versuchen, Ihr Telefon aus der Warteschlange zu entfernen, es wird aber empfohlen, sich vor dem Schließen der Anwendung </a:t>
            </a:r>
            <a:r>
              <a:rPr lang="de-DE" sz="2400" dirty="0" smtClean="0"/>
              <a:t>auszuloggen</a:t>
            </a:r>
            <a:r>
              <a:rPr lang="de-DE" sz="2400" dirty="0" smtClean="0"/>
              <a:t>.</a:t>
            </a:r>
          </a:p>
        </p:txBody>
      </p:sp>
      <p:pic>
        <p:nvPicPr>
          <p:cNvPr id="102404" name="Picture 4"/>
          <p:cNvPicPr>
            <a:picLocks noChangeAspect="1" noChangeArrowheads="1"/>
          </p:cNvPicPr>
          <p:nvPr/>
        </p:nvPicPr>
        <p:blipFill>
          <a:blip r:embed="rId3" cstate="print"/>
          <a:srcRect/>
          <a:stretch>
            <a:fillRect/>
          </a:stretch>
        </p:blipFill>
        <p:spPr bwMode="auto">
          <a:xfrm>
            <a:off x="1180542" y="4984087"/>
            <a:ext cx="1295400" cy="781050"/>
          </a:xfrm>
          <a:prstGeom prst="rect">
            <a:avLst/>
          </a:prstGeom>
          <a:noFill/>
          <a:ln w="9525">
            <a:noFill/>
            <a:miter lim="800000"/>
            <a:headEnd/>
            <a:tailEnd/>
          </a:ln>
        </p:spPr>
      </p:pic>
      <p:pic>
        <p:nvPicPr>
          <p:cNvPr id="102405" name="Picture 5"/>
          <p:cNvPicPr>
            <a:picLocks noChangeAspect="1" noChangeArrowheads="1"/>
          </p:cNvPicPr>
          <p:nvPr/>
        </p:nvPicPr>
        <p:blipFill>
          <a:blip r:embed="rId4" cstate="print"/>
          <a:srcRect/>
          <a:stretch>
            <a:fillRect/>
          </a:stretch>
        </p:blipFill>
        <p:spPr bwMode="auto">
          <a:xfrm>
            <a:off x="3653501" y="4180595"/>
            <a:ext cx="4447328" cy="1761604"/>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5664</TotalTime>
  <Words>2328</Words>
  <Application>Microsoft Office PowerPoint</Application>
  <PresentationFormat>On-screen Show (4:3)</PresentationFormat>
  <Paragraphs>457</Paragraphs>
  <Slides>64</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64</vt:i4>
      </vt:variant>
    </vt:vector>
  </HeadingPairs>
  <TitlesOfParts>
    <vt:vector size="72" baseType="lpstr">
      <vt:lpstr>Microsoft YaHei</vt:lpstr>
      <vt:lpstr>Arial</vt:lpstr>
      <vt:lpstr>Arial Black</vt:lpstr>
      <vt:lpstr>Lucida Sans Unicode</vt:lpstr>
      <vt:lpstr>Times New Roman</vt:lpstr>
      <vt:lpstr>Trebuchet MS</vt:lpstr>
      <vt:lpstr>Wingdings</vt:lpstr>
      <vt:lpstr>Office Theme</vt:lpstr>
      <vt:lpstr>net.Console 3.5</vt:lpstr>
      <vt:lpstr>Inhalt</vt:lpstr>
      <vt:lpstr>Ihr Schreibtisch</vt:lpstr>
      <vt:lpstr>PowerPoint Presentation</vt:lpstr>
      <vt:lpstr>Authentifizierung und Einloggen</vt:lpstr>
      <vt:lpstr>Ein- &amp; Ausloggen</vt:lpstr>
      <vt:lpstr>Einloggen</vt:lpstr>
      <vt:lpstr>Ausloggen</vt:lpstr>
      <vt:lpstr>Anwendung schließen</vt:lpstr>
      <vt:lpstr>PowerPoint Presentation</vt:lpstr>
      <vt:lpstr>Der Bildschirmaufbau – X900</vt:lpstr>
      <vt:lpstr>Der Bildschirmaufbau – X700</vt:lpstr>
      <vt:lpstr>Linkes Feld</vt:lpstr>
      <vt:lpstr>Rechtes Feld</vt:lpstr>
      <vt:lpstr>Telefonstatus auf Schnellwahltasten</vt:lpstr>
      <vt:lpstr>Fokus auf Web-Komponente</vt:lpstr>
      <vt:lpstr>Mini-Toolbar</vt:lpstr>
      <vt:lpstr>Kontrollbereich</vt:lpstr>
      <vt:lpstr>Kontrollbereich</vt:lpstr>
      <vt:lpstr>Leitungsstatusbereich</vt:lpstr>
      <vt:lpstr>Überwachungsbereich</vt:lpstr>
      <vt:lpstr>Überwachungsbereich</vt:lpstr>
      <vt:lpstr>Kontakte</vt:lpstr>
      <vt:lpstr>Kontakte</vt:lpstr>
      <vt:lpstr>Anzeige anpassen</vt:lpstr>
      <vt:lpstr>Anrufhistorie</vt:lpstr>
      <vt:lpstr>Rezeptionist</vt:lpstr>
      <vt:lpstr>Anrufbeantworter</vt:lpstr>
      <vt:lpstr>PowerPoint Presentation</vt:lpstr>
      <vt:lpstr>Anruf annehmen</vt:lpstr>
      <vt:lpstr>Anruf beenden</vt:lpstr>
      <vt:lpstr>Anrufen</vt:lpstr>
      <vt:lpstr>Anrufe halten und zurückholen</vt:lpstr>
      <vt:lpstr>Vermittlung ohne Rücksprache</vt:lpstr>
      <vt:lpstr>Vermittlung ohne Rücksprache zu besetzter Nummer</vt:lpstr>
      <vt:lpstr>Vermittlung mit Rücksprache (1)</vt:lpstr>
      <vt:lpstr>Vermittlung mit Rücksprache (2)</vt:lpstr>
      <vt:lpstr>Vermittlung mit Rücksprache (3)</vt:lpstr>
      <vt:lpstr>Vermittlung mit Rücksprache (4)</vt:lpstr>
      <vt:lpstr>Anruf zurücknehmen</vt:lpstr>
      <vt:lpstr>Automatisches Zurücknehmen eines Anrufs </vt:lpstr>
      <vt:lpstr>Anrufe parken</vt:lpstr>
      <vt:lpstr>Anrufe verbinden</vt:lpstr>
      <vt:lpstr>PowerPoint Presentation</vt:lpstr>
      <vt:lpstr>Gezieltes Parken</vt:lpstr>
      <vt:lpstr>Gezielt geparkten Anruf abrufen</vt:lpstr>
      <vt:lpstr>Vermittlung mit Rücksprache in Anklopfen umwandeln</vt:lpstr>
      <vt:lpstr>Anruf verketten (1)</vt:lpstr>
      <vt:lpstr>Anruf verketten (2)</vt:lpstr>
      <vt:lpstr>PowerPoint Presentation</vt:lpstr>
      <vt:lpstr>Einstellungsfenster</vt:lpstr>
      <vt:lpstr>Allgemeine Einstellungen</vt:lpstr>
      <vt:lpstr>Tastaturkürzel</vt:lpstr>
      <vt:lpstr>Schnellwahltasten</vt:lpstr>
      <vt:lpstr>Schnellwahltasten mit Telefonstatus</vt:lpstr>
      <vt:lpstr>Schriftgrößen festlegen</vt:lpstr>
      <vt:lpstr>Suchfelder im Verzeichnis</vt:lpstr>
      <vt:lpstr>Anrufbeantworter-Optionen</vt:lpstr>
      <vt:lpstr>PowerPoint Presentation</vt:lpstr>
      <vt:lpstr>Einloggen nicht möglich</vt:lpstr>
      <vt:lpstr>Kein Kontrollknopf</vt:lpstr>
      <vt:lpstr>Problem melden</vt:lpstr>
      <vt:lpstr>Redundanter Betrieb</vt:lpstr>
      <vt:lpstr>Redundanter Betrieb</vt:lpstr>
    </vt:vector>
  </TitlesOfParts>
  <Company>Escaux</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cae</cp:lastModifiedBy>
  <cp:revision>318</cp:revision>
  <dcterms:created xsi:type="dcterms:W3CDTF">2010-09-13T08:39:47Z</dcterms:created>
  <dcterms:modified xsi:type="dcterms:W3CDTF">2016-01-06T09:23:35Z</dcterms:modified>
</cp:coreProperties>
</file>