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66"/>
  </p:notesMasterIdLst>
  <p:handoutMasterIdLst>
    <p:handoutMasterId r:id="rId67"/>
  </p:handoutMasterIdLst>
  <p:sldIdLst>
    <p:sldId id="256" r:id="rId2"/>
    <p:sldId id="257" r:id="rId3"/>
    <p:sldId id="259" r:id="rId4"/>
    <p:sldId id="344" r:id="rId5"/>
    <p:sldId id="341" r:id="rId6"/>
    <p:sldId id="342" r:id="rId7"/>
    <p:sldId id="353" r:id="rId8"/>
    <p:sldId id="354" r:id="rId9"/>
    <p:sldId id="343" r:id="rId10"/>
    <p:sldId id="258" r:id="rId11"/>
    <p:sldId id="260" r:id="rId12"/>
    <p:sldId id="348" r:id="rId13"/>
    <p:sldId id="261" r:id="rId14"/>
    <p:sldId id="287" r:id="rId15"/>
    <p:sldId id="351" r:id="rId16"/>
    <p:sldId id="339" r:id="rId17"/>
    <p:sldId id="324" r:id="rId18"/>
    <p:sldId id="263" r:id="rId19"/>
    <p:sldId id="340" r:id="rId20"/>
    <p:sldId id="288" r:id="rId21"/>
    <p:sldId id="290" r:id="rId22"/>
    <p:sldId id="266" r:id="rId23"/>
    <p:sldId id="267" r:id="rId24"/>
    <p:sldId id="293" r:id="rId25"/>
    <p:sldId id="321" r:id="rId26"/>
    <p:sldId id="322" r:id="rId27"/>
    <p:sldId id="323" r:id="rId28"/>
    <p:sldId id="349" r:id="rId29"/>
    <p:sldId id="270" r:id="rId30"/>
    <p:sldId id="297" r:id="rId31"/>
    <p:sldId id="298" r:id="rId32"/>
    <p:sldId id="273" r:id="rId33"/>
    <p:sldId id="300" r:id="rId34"/>
    <p:sldId id="301" r:id="rId35"/>
    <p:sldId id="329" r:id="rId36"/>
    <p:sldId id="302" r:id="rId37"/>
    <p:sldId id="330" r:id="rId38"/>
    <p:sldId id="331" r:id="rId39"/>
    <p:sldId id="333" r:id="rId40"/>
    <p:sldId id="303" r:id="rId41"/>
    <p:sldId id="304" r:id="rId42"/>
    <p:sldId id="305" r:id="rId43"/>
    <p:sldId id="307" r:id="rId44"/>
    <p:sldId id="334" r:id="rId45"/>
    <p:sldId id="306" r:id="rId46"/>
    <p:sldId id="335" r:id="rId47"/>
    <p:sldId id="309" r:id="rId48"/>
    <p:sldId id="310" r:id="rId49"/>
    <p:sldId id="338" r:id="rId50"/>
    <p:sldId id="314" r:id="rId51"/>
    <p:sldId id="313" r:id="rId52"/>
    <p:sldId id="316" r:id="rId53"/>
    <p:sldId id="315" r:id="rId54"/>
    <p:sldId id="317" r:id="rId55"/>
    <p:sldId id="352" r:id="rId56"/>
    <p:sldId id="319" r:id="rId57"/>
    <p:sldId id="346" r:id="rId58"/>
    <p:sldId id="350" r:id="rId59"/>
    <p:sldId id="325" r:id="rId60"/>
    <p:sldId id="355" r:id="rId61"/>
    <p:sldId id="356" r:id="rId62"/>
    <p:sldId id="327" r:id="rId63"/>
    <p:sldId id="326" r:id="rId64"/>
    <p:sldId id="345" r:id="rId65"/>
  </p:sldIdLst>
  <p:sldSz cx="9144000" cy="6858000" type="screen4x3"/>
  <p:notesSz cx="7099300" cy="10234613"/>
  <p:defaultTextStyle>
    <a:defPPr>
      <a:defRPr lang="en-GB"/>
    </a:defPPr>
    <a:lvl1pPr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7">
          <p15:clr>
            <a:srgbClr val="A4A3A4"/>
          </p15:clr>
        </p15:guide>
        <p15:guide id="2" pos="228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C3562"/>
    <a:srgbClr val="CBF151"/>
    <a:srgbClr val="99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6586" autoAdjust="0"/>
  </p:normalViewPr>
  <p:slideViewPr>
    <p:cSldViewPr snapToGrid="0">
      <p:cViewPr varScale="1">
        <p:scale>
          <a:sx n="112" d="100"/>
          <a:sy n="112" d="100"/>
        </p:scale>
        <p:origin x="1602" y="108"/>
      </p:cViewPr>
      <p:guideLst>
        <p:guide orient="horz" pos="2160"/>
        <p:guide pos="2880"/>
      </p:guideLst>
    </p:cSldViewPr>
  </p:slideViewPr>
  <p:outlineViewPr>
    <p:cViewPr varScale="1">
      <p:scale>
        <a:sx n="170" d="200"/>
        <a:sy n="170" d="200"/>
      </p:scale>
      <p:origin x="0" y="-21306"/>
    </p:cViewPr>
  </p:outlineViewPr>
  <p:notesTextViewPr>
    <p:cViewPr>
      <p:scale>
        <a:sx n="100" d="100"/>
        <a:sy n="100" d="100"/>
      </p:scale>
      <p:origin x="0" y="0"/>
    </p:cViewPr>
  </p:notesTextViewPr>
  <p:notesViewPr>
    <p:cSldViewPr snapToGrid="0">
      <p:cViewPr varScale="1">
        <p:scale>
          <a:sx n="83" d="100"/>
          <a:sy n="83" d="100"/>
        </p:scale>
        <p:origin x="3870" y="90"/>
      </p:cViewPr>
      <p:guideLst>
        <p:guide orient="horz" pos="2987"/>
        <p:guide pos="228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0AB3843-8919-449A-A076-30D35742BE34}" type="datetimeFigureOut">
              <a:rPr lang="fr-BE" smtClean="0"/>
              <a:t>16/10/2015</a:t>
            </a:fld>
            <a:endParaRPr lang="es-E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91476C2-4814-47FE-8A3E-67686570A5BA}" type="slidenum">
              <a:rPr lang="fr-BE" smtClean="0"/>
              <a:t>‹#›</a:t>
            </a:fld>
            <a:endParaRPr lang="es-ES"/>
          </a:p>
        </p:txBody>
      </p:sp>
    </p:spTree>
    <p:extLst>
      <p:ext uri="{BB962C8B-B14F-4D97-AF65-F5344CB8AC3E}">
        <p14:creationId xmlns:p14="http://schemas.microsoft.com/office/powerpoint/2010/main" val="169722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5555" tIns="47777" rIns="95555" bIns="47777" anchor="ctr"/>
          <a:lstStyle/>
          <a:p>
            <a:pPr>
              <a:defRPr/>
            </a:pPr>
            <a:endParaRPr lang="fr-BE"/>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5"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6"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7" name="Rectangle 5"/>
          <p:cNvSpPr>
            <a:spLocks noGrp="1" noChangeArrowheads="1"/>
          </p:cNvSpPr>
          <p:nvPr>
            <p:ph type="hdr"/>
          </p:nvPr>
        </p:nvSpPr>
        <p:spPr bwMode="auto">
          <a:xfrm>
            <a:off x="0"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78" name="Rectangle 6"/>
          <p:cNvSpPr>
            <a:spLocks noGrp="1" noChangeArrowheads="1"/>
          </p:cNvSpPr>
          <p:nvPr>
            <p:ph type="dt"/>
          </p:nvPr>
        </p:nvSpPr>
        <p:spPr bwMode="auto">
          <a:xfrm>
            <a:off x="4021138"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4824" name="Rectangle 7"/>
          <p:cNvSpPr>
            <a:spLocks noGrp="1" noRot="1" noChangeAspect="1" noChangeArrowheads="1"/>
          </p:cNvSpPr>
          <p:nvPr>
            <p:ph type="sldImg"/>
          </p:nvPr>
        </p:nvSpPr>
        <p:spPr bwMode="auto">
          <a:xfrm>
            <a:off x="992188" y="768350"/>
            <a:ext cx="5108575" cy="3832225"/>
          </a:xfrm>
          <a:prstGeom prst="rect">
            <a:avLst/>
          </a:prstGeom>
          <a:noFill/>
          <a:ln w="9525">
            <a:noFill/>
            <a:round/>
            <a:headEnd/>
            <a:tailEnd/>
          </a:ln>
        </p:spPr>
      </p:sp>
      <p:sp>
        <p:nvSpPr>
          <p:cNvPr id="3080" name="Rectangle 8"/>
          <p:cNvSpPr>
            <a:spLocks noGrp="1" noChangeArrowheads="1"/>
          </p:cNvSpPr>
          <p:nvPr>
            <p:ph type="body"/>
          </p:nvPr>
        </p:nvSpPr>
        <p:spPr bwMode="auto">
          <a:xfrm>
            <a:off x="709613" y="4862513"/>
            <a:ext cx="5673725" cy="45958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3081" name="Rectangle 9"/>
          <p:cNvSpPr>
            <a:spLocks noGrp="1" noChangeArrowheads="1"/>
          </p:cNvSpPr>
          <p:nvPr>
            <p:ph type="ftr"/>
          </p:nvPr>
        </p:nvSpPr>
        <p:spPr bwMode="auto">
          <a:xfrm>
            <a:off x="0"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82" name="Rectangle 10"/>
          <p:cNvSpPr>
            <a:spLocks noGrp="1" noChangeArrowheads="1"/>
          </p:cNvSpPr>
          <p:nvPr>
            <p:ph type="sldNum"/>
          </p:nvPr>
        </p:nvSpPr>
        <p:spPr bwMode="auto">
          <a:xfrm>
            <a:off x="4021138"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fld id="{D6B2D46C-41EF-48DA-B802-B75B0A845266}" type="slidenum">
              <a:rPr lang="en-GB"/>
              <a:pPr>
                <a:defRPr/>
              </a:pPr>
              <a:t>‹#›</a:t>
            </a:fld>
            <a:endParaRPr lang="es-ES"/>
          </a:p>
        </p:txBody>
      </p:sp>
    </p:spTree>
    <p:extLst>
      <p:ext uri="{BB962C8B-B14F-4D97-AF65-F5344CB8AC3E}">
        <p14:creationId xmlns:p14="http://schemas.microsoft.com/office/powerpoint/2010/main" val="124986149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78E49C9-554F-44DE-B614-7452F0115A43}" type="slidenum">
              <a:rPr lang="en-GB" smtClean="0"/>
              <a:pPr>
                <a:tabLst>
                  <a:tab pos="755650" algn="l"/>
                  <a:tab pos="1512888" algn="l"/>
                  <a:tab pos="2268538" algn="l"/>
                  <a:tab pos="3025775" algn="l"/>
                </a:tabLst>
              </a:pPr>
              <a:t>1</a:t>
            </a:fld>
            <a:endParaRPr lang="es-ES" smtClean="0"/>
          </a:p>
        </p:txBody>
      </p:sp>
      <p:sp>
        <p:nvSpPr>
          <p:cNvPr id="35843"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584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86043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13</a:t>
            </a:fld>
            <a:endParaRPr lang="es-ES"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0619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14</a:t>
            </a:fld>
            <a:endParaRPr lang="es-ES"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2751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15</a:t>
            </a:fld>
            <a:endParaRPr lang="es-ES"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64721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16</a:t>
            </a:fld>
            <a:endParaRPr lang="es-ES"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39788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18</a:t>
            </a:fld>
            <a:endParaRPr lang="es-ES"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73553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19</a:t>
            </a:fld>
            <a:endParaRPr lang="es-ES"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5092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20</a:t>
            </a:fld>
            <a:endParaRPr lang="es-ES"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2095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21</a:t>
            </a:fld>
            <a:endParaRPr lang="es-ES"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64746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22</a:t>
            </a:fld>
            <a:endParaRPr lang="es-ES"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64243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23</a:t>
            </a:fld>
            <a:endParaRPr lang="es-ES"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89506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8F29098-6F88-43B0-908D-0C4038610987}" type="slidenum">
              <a:rPr lang="en-GB" smtClean="0"/>
              <a:pPr>
                <a:tabLst>
                  <a:tab pos="755650" algn="l"/>
                  <a:tab pos="1512888" algn="l"/>
                  <a:tab pos="2268538" algn="l"/>
                  <a:tab pos="3025775" algn="l"/>
                </a:tabLst>
              </a:pPr>
              <a:t>2</a:t>
            </a:fld>
            <a:endParaRPr lang="es-ES" smtClean="0"/>
          </a:p>
        </p:txBody>
      </p:sp>
      <p:sp>
        <p:nvSpPr>
          <p:cNvPr id="36867"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686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56249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24</a:t>
            </a:fld>
            <a:endParaRPr lang="es-ES"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95507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25</a:t>
            </a:fld>
            <a:endParaRPr lang="es-ES"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56509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29</a:t>
            </a:fld>
            <a:endParaRPr lang="es-ES"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39894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0D4B015-A395-49E1-8FEF-3CA916AB6FE0}" type="slidenum">
              <a:rPr lang="en-GB" smtClean="0"/>
              <a:pPr>
                <a:tabLst>
                  <a:tab pos="755650" algn="l"/>
                  <a:tab pos="1512888" algn="l"/>
                  <a:tab pos="2268538" algn="l"/>
                  <a:tab pos="3025775" algn="l"/>
                </a:tabLst>
              </a:pPr>
              <a:t>32</a:t>
            </a:fld>
            <a:endParaRPr lang="es-ES" smtClean="0"/>
          </a:p>
        </p:txBody>
      </p:sp>
      <p:sp>
        <p:nvSpPr>
          <p:cNvPr id="5325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325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34826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50</a:t>
            </a:fld>
            <a:endParaRPr lang="es-ES"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865272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59</a:t>
            </a:fld>
            <a:endParaRPr lang="es-ES"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2535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FBFB09-963F-47C2-B12A-D82074E4D779}" type="slidenum">
              <a:rPr lang="en-GB" smtClean="0"/>
              <a:pPr>
                <a:tabLst>
                  <a:tab pos="755650" algn="l"/>
                  <a:tab pos="1512888" algn="l"/>
                  <a:tab pos="2268538" algn="l"/>
                  <a:tab pos="3025775" algn="l"/>
                </a:tabLst>
              </a:pPr>
              <a:t>3</a:t>
            </a:fld>
            <a:endParaRPr lang="es-ES" smtClean="0"/>
          </a:p>
        </p:txBody>
      </p:sp>
      <p:sp>
        <p:nvSpPr>
          <p:cNvPr id="3891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891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55096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4</a:t>
            </a:fld>
            <a:endParaRPr lang="es-ES"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9014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6</a:t>
            </a:fld>
            <a:endParaRPr lang="es-ES"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50703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9</a:t>
            </a:fld>
            <a:endParaRPr lang="es-ES"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318506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10</a:t>
            </a:fld>
            <a:endParaRPr lang="es-ES"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1725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03A122-E99F-4BD1-9C5A-255E29D1F5A8}" type="slidenum">
              <a:rPr lang="en-GB" smtClean="0"/>
              <a:pPr>
                <a:tabLst>
                  <a:tab pos="755650" algn="l"/>
                  <a:tab pos="1512888" algn="l"/>
                  <a:tab pos="2268538" algn="l"/>
                  <a:tab pos="3025775" algn="l"/>
                </a:tabLst>
              </a:pPr>
              <a:t>11</a:t>
            </a:fld>
            <a:endParaRPr lang="es-ES" smtClean="0"/>
          </a:p>
        </p:txBody>
      </p:sp>
      <p:sp>
        <p:nvSpPr>
          <p:cNvPr id="3993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9940"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11072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idx="10"/>
          </p:nvPr>
        </p:nvSpPr>
        <p:spPr/>
        <p:txBody>
          <a:bodyPr/>
          <a:lstStyle/>
          <a:p>
            <a:pPr>
              <a:defRPr/>
            </a:pPr>
            <a:fld id="{D6B2D46C-41EF-48DA-B802-B75B0A845266}" type="slidenum">
              <a:rPr lang="en-GB" smtClean="0"/>
              <a:pPr>
                <a:defRPr/>
              </a:pPr>
              <a:t>12</a:t>
            </a:fld>
            <a:endParaRPr lang="es-ES"/>
          </a:p>
        </p:txBody>
      </p:sp>
    </p:spTree>
    <p:extLst>
      <p:ext uri="{BB962C8B-B14F-4D97-AF65-F5344CB8AC3E}">
        <p14:creationId xmlns:p14="http://schemas.microsoft.com/office/powerpoint/2010/main" val="346085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hape 8"/>
          <p:cNvSpPr/>
          <p:nvPr userDrawn="1"/>
        </p:nvSpPr>
        <p:spPr>
          <a:xfrm>
            <a:off x="15631" y="0"/>
            <a:ext cx="9144000" cy="3576899"/>
          </a:xfrm>
          <a:prstGeom prst="rect">
            <a:avLst/>
          </a:prstGeom>
          <a:solidFill>
            <a:srgbClr val="0C3560"/>
          </a:solidFill>
          <a:ln w="19050" cap="flat" cmpd="sng">
            <a:solidFill>
              <a:srgbClr val="003E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Title 1"/>
          <p:cNvSpPr>
            <a:spLocks noGrp="1"/>
          </p:cNvSpPr>
          <p:nvPr>
            <p:ph type="ctrTitle"/>
          </p:nvPr>
        </p:nvSpPr>
        <p:spPr>
          <a:xfrm>
            <a:off x="818661" y="1130056"/>
            <a:ext cx="7772400" cy="1470025"/>
          </a:xfrm>
        </p:spPr>
        <p:txBody>
          <a:bodyPr/>
          <a:lstStyle>
            <a:lvl1pPr algn="ctr">
              <a:defRPr baseline="0">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4321908" y="644769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p:spPr>
        <p:txBody>
          <a:bodyPr/>
          <a:lstStyle/>
          <a:p>
            <a:r>
              <a:rPr lang="en-US" smtClean="0"/>
              <a:t>Click to edit Master title style</a:t>
            </a:r>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Arial" panose="020B0604020202020204" pitchFamily="34" charset="0"/>
              <a:buChar char="•"/>
              <a:defRPr baseline="0">
                <a:latin typeface="Trebuchet MS" panose="020B0603020202020204" pitchFamily="34" charset="0"/>
              </a:defRPr>
            </a:lvl1pPr>
            <a:lvl2pPr marL="742950" indent="-285750">
              <a:buFont typeface="Arial" panose="020B0604020202020204" pitchFamily="34" charset="0"/>
              <a:buChar char="•"/>
              <a:defRPr baseline="0">
                <a:latin typeface="Trebuchet MS" panose="020B0603020202020204" pitchFamily="34" charset="0"/>
              </a:defRPr>
            </a:lvl2pPr>
            <a:lvl3pPr marL="1143000" indent="-228600">
              <a:buFont typeface="Arial" panose="020B0604020202020204" pitchFamily="34" charset="0"/>
              <a:buChar char="•"/>
              <a:defRPr baseline="0">
                <a:latin typeface="Trebuchet MS" panose="020B0603020202020204" pitchFamily="34" charset="0"/>
              </a:defRPr>
            </a:lvl3pPr>
            <a:lvl4pPr marL="1600200" indent="-228600">
              <a:buFont typeface="Arial" panose="020B0604020202020204" pitchFamily="34" charset="0"/>
              <a:buChar char="•"/>
              <a:defRPr baseline="0">
                <a:latin typeface="Trebuchet MS" panose="020B0603020202020204" pitchFamily="34" charset="0"/>
              </a:defRPr>
            </a:lvl4pPr>
            <a:lvl5pPr marL="2057400" indent="-228600">
              <a:buFont typeface="Arial" panose="020B0604020202020204" pitchFamily="34" charset="0"/>
              <a:buChar char="•"/>
              <a:defRPr baseline="0">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7" name="Footer Placeholder 4"/>
          <p:cNvSpPr txBox="1">
            <a:spLocks/>
          </p:cNvSpPr>
          <p:nvPr userDrawn="1"/>
        </p:nvSpPr>
        <p:spPr>
          <a:xfrm>
            <a:off x="3993662" y="6447692"/>
            <a:ext cx="1492738" cy="273783"/>
          </a:xfrm>
          <a:prstGeom prst="rect">
            <a:avLst/>
          </a:prstGeom>
        </p:spPr>
        <p:txBody>
          <a:bodyPr vert="horz" lIns="91440" tIns="45720" rIns="91440" bIns="45720" rtlCol="0" anchor="ctr"/>
          <a:lstStyle>
            <a:defPPr>
              <a:defRPr lang="en-GB"/>
            </a:defPPr>
            <a:lvl1pPr algn="ctr" defTabSz="449263" rtl="0" fontAlgn="base">
              <a:lnSpc>
                <a:spcPct val="93000"/>
              </a:lnSpc>
              <a:spcBef>
                <a:spcPct val="0"/>
              </a:spcBef>
              <a:spcAft>
                <a:spcPct val="0"/>
              </a:spcAft>
              <a:buClr>
                <a:srgbClr val="000000"/>
              </a:buClr>
              <a:buSzPct val="100000"/>
              <a:buFont typeface="Arial" charset="0"/>
              <a:defRPr sz="1200" kern="1200">
                <a:solidFill>
                  <a:schemeClr val="tx1">
                    <a:tint val="75000"/>
                  </a:schemeClr>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a:lstStyle>
          <a:p>
            <a:pPr>
              <a:defRPr/>
            </a:pPr>
            <a:r>
              <a:rPr lang="fr-BE" sz="800" dirty="0" smtClean="0">
                <a:solidFill>
                  <a:schemeClr val="tx1"/>
                </a:solidFill>
                <a:latin typeface="+mj-lt"/>
              </a:rPr>
              <a:t>www.escaux.com</a:t>
            </a:r>
            <a:endParaRPr lang="es-ES" sz="800" dirty="0">
              <a:solidFill>
                <a:schemeClr val="tx1"/>
              </a:solidFill>
              <a:latin typeface="+mj-lt"/>
            </a:endParaRPr>
          </a:p>
        </p:txBody>
      </p:sp>
      <p:pic>
        <p:nvPicPr>
          <p:cNvPr id="10" name="Picture 9"/>
          <p:cNvPicPr>
            <a:picLocks noChangeAspect="1"/>
          </p:cNvPicPr>
          <p:nvPr userDrawn="1"/>
        </p:nvPicPr>
        <p:blipFill>
          <a:blip r:embed="rId2"/>
          <a:stretch>
            <a:fillRect/>
          </a:stretch>
        </p:blipFill>
        <p:spPr>
          <a:xfrm>
            <a:off x="1255092" y="219640"/>
            <a:ext cx="7888908" cy="853514"/>
          </a:xfrm>
          <a:prstGeom prst="rect">
            <a:avLst/>
          </a:prstGeom>
        </p:spPr>
      </p:pic>
      <p:sp>
        <p:nvSpPr>
          <p:cNvPr id="11"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 name="Title 1"/>
          <p:cNvSpPr>
            <a:spLocks noGrp="1"/>
          </p:cNvSpPr>
          <p:nvPr>
            <p:ph type="title"/>
          </p:nvPr>
        </p:nvSpPr>
        <p:spPr>
          <a:xfrm>
            <a:off x="878742" y="158325"/>
            <a:ext cx="7886700" cy="854074"/>
          </a:xfrm>
        </p:spPr>
        <p:txBody>
          <a:bodyPr/>
          <a:lstStyle>
            <a:lvl1pPr>
              <a:defRPr baseline="0">
                <a:solidFill>
                  <a:schemeClr val="bg1"/>
                </a:solidFill>
              </a:defRPr>
            </a:lvl1pPr>
          </a:lstStyle>
          <a:p>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7" name="Footer Placeholder 4"/>
          <p:cNvSpPr>
            <a:spLocks noGrp="1"/>
          </p:cNvSpPr>
          <p:nvPr>
            <p:ph type="ftr" sz="quarter" idx="11"/>
          </p:nvPr>
        </p:nvSpPr>
        <p:spPr>
          <a:xfrm>
            <a:off x="4032739" y="640324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indent="-342900">
              <a:buFont typeface="Arial" panose="020B0604020202020204" pitchFamily="34" charset="0"/>
              <a:buChar char="•"/>
              <a:defRPr sz="2800" baseline="0">
                <a:latin typeface="Trebuchet MS" panose="020B0603020202020204" pitchFamily="34" charset="0"/>
              </a:defRPr>
            </a:lvl1pPr>
            <a:lvl2pPr marL="742950" indent="-285750">
              <a:buFont typeface="Arial" panose="020B0604020202020204" pitchFamily="34" charset="0"/>
              <a:buChar char="•"/>
              <a:defRPr sz="2400" baseline="0">
                <a:latin typeface="Trebuchet MS" panose="020B0603020202020204" pitchFamily="34" charset="0"/>
              </a:defRPr>
            </a:lvl2pPr>
            <a:lvl3pPr marL="1143000" indent="-228600">
              <a:buFont typeface="Arial" panose="020B0604020202020204" pitchFamily="34" charset="0"/>
              <a:buChar char="•"/>
              <a:defRPr sz="2000" baseline="0">
                <a:latin typeface="Trebuchet MS" panose="020B0603020202020204" pitchFamily="34" charset="0"/>
              </a:defRPr>
            </a:lvl3pPr>
            <a:lvl4pPr marL="1600200" indent="-228600">
              <a:buFont typeface="Arial" panose="020B0604020202020204" pitchFamily="34" charset="0"/>
              <a:buChar char="•"/>
              <a:defRPr sz="1800" baseline="0">
                <a:latin typeface="Trebuchet MS" panose="020B0603020202020204" pitchFamily="34" charset="0"/>
              </a:defRPr>
            </a:lvl4pPr>
            <a:lvl5pPr marL="2057400" indent="-228600">
              <a:buFont typeface="Arial" panose="020B0604020202020204" pitchFamily="34" charset="0"/>
              <a:buChar char="•"/>
              <a:defRPr sz="1800" baseline="0">
                <a:latin typeface="Trebuchet MS" panose="020B0603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8" name="Footer Placeholder 4"/>
          <p:cNvSpPr>
            <a:spLocks noGrp="1"/>
          </p:cNvSpPr>
          <p:nvPr>
            <p:ph type="ftr" sz="quarter" idx="11"/>
          </p:nvPr>
        </p:nvSpPr>
        <p:spPr>
          <a:xfrm>
            <a:off x="3970216" y="644769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
        <p:nvSpPr>
          <p:cNvPr id="9"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1" name="Content Placeholder 2"/>
          <p:cNvSpPr>
            <a:spLocks noGrp="1"/>
          </p:cNvSpPr>
          <p:nvPr>
            <p:ph sz="half" idx="13"/>
          </p:nvPr>
        </p:nvSpPr>
        <p:spPr>
          <a:xfrm>
            <a:off x="4648200" y="1600200"/>
            <a:ext cx="4038600" cy="4525963"/>
          </a:xfrm>
        </p:spPr>
        <p:txBody>
          <a:bodyPr/>
          <a:lstStyle>
            <a:lvl1pPr marL="342900" indent="-342900">
              <a:buFont typeface="Arial" panose="020B0604020202020204" pitchFamily="34" charset="0"/>
              <a:buChar char="•"/>
              <a:defRPr sz="2800" baseline="0">
                <a:latin typeface="Trebuchet MS" panose="020B0603020202020204" pitchFamily="34" charset="0"/>
              </a:defRPr>
            </a:lvl1pPr>
            <a:lvl2pPr marL="742950" indent="-285750">
              <a:buFont typeface="Arial" panose="020B0604020202020204" pitchFamily="34" charset="0"/>
              <a:buChar char="•"/>
              <a:defRPr sz="2400" baseline="0">
                <a:latin typeface="Trebuchet MS" panose="020B0603020202020204" pitchFamily="34" charset="0"/>
              </a:defRPr>
            </a:lvl2pPr>
            <a:lvl3pPr marL="1143000" indent="-228600">
              <a:buFont typeface="Arial" panose="020B0604020202020204" pitchFamily="34" charset="0"/>
              <a:buChar char="•"/>
              <a:defRPr sz="2000" baseline="0">
                <a:latin typeface="Trebuchet MS" panose="020B0603020202020204" pitchFamily="34" charset="0"/>
              </a:defRPr>
            </a:lvl3pPr>
            <a:lvl4pPr marL="1600200" indent="-228600">
              <a:buFont typeface="Arial" panose="020B0604020202020204" pitchFamily="34" charset="0"/>
              <a:buChar char="•"/>
              <a:defRPr sz="1800" baseline="0">
                <a:latin typeface="Trebuchet MS" panose="020B0603020202020204" pitchFamily="34" charset="0"/>
              </a:defRPr>
            </a:lvl4pPr>
            <a:lvl5pPr marL="2057400" indent="-228600">
              <a:buFont typeface="Arial" panose="020B0604020202020204" pitchFamily="34" charset="0"/>
              <a:buChar char="•"/>
              <a:defRPr sz="1800" baseline="0">
                <a:latin typeface="Trebuchet MS" panose="020B0603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878742" y="158325"/>
            <a:ext cx="7886700" cy="854074"/>
          </a:xfrm>
        </p:spPr>
        <p:txBody>
          <a:bodyPr/>
          <a:lstStyle>
            <a:lvl1pPr>
              <a:defRPr baseline="0">
                <a:solidFill>
                  <a:schemeClr val="bg1"/>
                </a:solidFill>
              </a:defRPr>
            </a:lvl1pPr>
          </a:lstStyle>
          <a:p>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1019"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6050" y="274638"/>
            <a:ext cx="5900750" cy="79690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4422"/>
            <a:ext cx="8229600" cy="50006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7200" y="6300038"/>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Shape 20"/>
          <p:cNvPicPr preferRelativeResize="0"/>
          <p:nvPr userDrawn="1"/>
        </p:nvPicPr>
        <p:blipFill>
          <a:blip r:embed="rId14">
            <a:alphaModFix/>
          </a:blip>
          <a:stretch>
            <a:fillRect/>
          </a:stretch>
        </p:blipFill>
        <p:spPr>
          <a:xfrm>
            <a:off x="7543800" y="6483851"/>
            <a:ext cx="1104899" cy="237625"/>
          </a:xfrm>
          <a:prstGeom prst="rect">
            <a:avLst/>
          </a:prstGeom>
          <a:noFill/>
          <a:ln>
            <a:noFill/>
          </a:ln>
        </p:spPr>
      </p:pic>
      <p:sp>
        <p:nvSpPr>
          <p:cNvPr id="12" name="Footer Placeholder 4"/>
          <p:cNvSpPr>
            <a:spLocks noGrp="1"/>
          </p:cNvSpPr>
          <p:nvPr>
            <p:ph type="ftr" sz="quarter" idx="3"/>
          </p:nvPr>
        </p:nvSpPr>
        <p:spPr>
          <a:xfrm>
            <a:off x="3978034" y="6483851"/>
            <a:ext cx="1008181"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r" defTabSz="914400" rtl="0" eaLnBrk="1" latinLnBrk="0" hangingPunct="1">
        <a:spcBef>
          <a:spcPct val="0"/>
        </a:spcBef>
        <a:buNone/>
        <a:defRPr sz="3200" kern="1200" baseline="0">
          <a:solidFill>
            <a:srgbClr val="0C356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979613" y="3573463"/>
            <a:ext cx="5221287" cy="660400"/>
          </a:xfrm>
          <a:prstGeom prst="rect">
            <a:avLst/>
          </a:prstGeom>
          <a:noFill/>
          <a:ln w="9360">
            <a:solidFill>
              <a:srgbClr val="FFFFFF"/>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La net.Console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Manual de instrucciones</a:t>
            </a:r>
          </a:p>
        </p:txBody>
      </p:sp>
      <p:sp>
        <p:nvSpPr>
          <p:cNvPr id="3" name="Title 2"/>
          <p:cNvSpPr>
            <a:spLocks noGrp="1"/>
          </p:cNvSpPr>
          <p:nvPr>
            <p:ph type="ctrTitle"/>
          </p:nvPr>
        </p:nvSpPr>
        <p:spPr/>
        <p:txBody>
          <a:bodyPr/>
          <a:lstStyle/>
          <a:p>
            <a:r>
              <a:rPr dirty="0" smtClean="0"/>
              <a:t>net.Console 3.5</a:t>
            </a:r>
            <a:endParaRPr lang="es-ES" dirty="0"/>
          </a:p>
        </p:txBody>
      </p:sp>
      <p:sp>
        <p:nvSpPr>
          <p:cNvPr id="4" name="Subtitle 3"/>
          <p:cNvSpPr>
            <a:spLocks noGrp="1"/>
          </p:cNvSpPr>
          <p:nvPr>
            <p:ph type="subTitle" idx="1"/>
          </p:nvPr>
        </p:nvSpPr>
        <p:spPr>
          <a:xfrm>
            <a:off x="2141943" y="4805592"/>
            <a:ext cx="4781372" cy="803305"/>
          </a:xfrm>
        </p:spPr>
        <p:txBody>
          <a:bodyPr/>
          <a:lstStyle/>
          <a:p>
            <a:r>
              <a:rPr lang="nl-BE" dirty="0" smtClean="0">
                <a:solidFill>
                  <a:srgbClr val="000000"/>
                </a:solidFill>
              </a:rPr>
              <a:t>Guía de uso</a:t>
            </a:r>
            <a:endParaRPr lang="es-ES" dirty="0">
              <a:solidFill>
                <a:srgbClr val="000000"/>
              </a:solidFill>
            </a:endParaRPr>
          </a:p>
        </p:txBody>
      </p:sp>
      <p:sp>
        <p:nvSpPr>
          <p:cNvPr id="5" name="Footer Placeholder 3"/>
          <p:cNvSpPr>
            <a:spLocks noGrp="1"/>
          </p:cNvSpPr>
          <p:nvPr>
            <p:ph type="ftr" sz="quarter" idx="11"/>
          </p:nvPr>
        </p:nvSpPr>
        <p:spPr>
          <a:xfrm>
            <a:off x="3570025" y="6419396"/>
            <a:ext cx="2269671" cy="365125"/>
          </a:xfrm>
        </p:spPr>
        <p:txBody>
          <a:bodyPr/>
          <a:lstStyle/>
          <a:p>
            <a:pPr>
              <a:defRPr/>
            </a:pPr>
            <a:r>
              <a:rPr lang="nl-BE" sz="800" dirty="0" smtClean="0">
                <a:solidFill>
                  <a:schemeClr val="tx1"/>
                </a:solidFill>
                <a:latin typeface="+mj-lt"/>
              </a:rPr>
              <a:t>www.escaux.com</a:t>
            </a:r>
            <a:endParaRPr lang="es-ES" sz="800" dirty="0">
              <a:solidFill>
                <a:schemeClr val="tx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842" y="3167741"/>
            <a:ext cx="8229600" cy="2059461"/>
          </a:xfrm>
        </p:spPr>
        <p:txBody>
          <a:bodyPr/>
          <a:lstStyle/>
          <a:p>
            <a:pPr marL="0" indent="0" algn="ctr">
              <a:buNone/>
            </a:pPr>
            <a:r>
              <a:rPr dirty="0" smtClean="0"/>
              <a:t>Anatomía de la aplicación</a:t>
            </a:r>
            <a:endParaRPr lang="es-ES" dirty="0"/>
          </a:p>
        </p:txBody>
      </p:sp>
      <p:sp>
        <p:nvSpPr>
          <p:cNvPr id="5" name="Title 4"/>
          <p:cNvSpPr>
            <a:spLocks noGrp="1"/>
          </p:cNvSpPr>
          <p:nvPr>
            <p:ph type="title"/>
          </p:nvPr>
        </p:nvSpPr>
        <p:spPr/>
        <p:txBody>
          <a:bodyPr/>
          <a:lstStyle/>
          <a:p>
            <a:endParaRPr lang="en-GB"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64" y="1332933"/>
            <a:ext cx="7755112" cy="462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El diseño de pantalla. X900</a:t>
            </a:r>
          </a:p>
        </p:txBody>
      </p:sp>
      <p:pic>
        <p:nvPicPr>
          <p:cNvPr id="11" name="Picture 5"/>
          <p:cNvPicPr>
            <a:picLocks noChangeAspect="1" noChangeArrowheads="1"/>
          </p:cNvPicPr>
          <p:nvPr/>
        </p:nvPicPr>
        <p:blipFill rotWithShape="1">
          <a:blip r:embed="rId4" cstate="print"/>
          <a:srcRect l="-1" r="4224" b="17632"/>
          <a:stretch/>
        </p:blipFill>
        <p:spPr bwMode="auto">
          <a:xfrm>
            <a:off x="4572000" y="1950740"/>
            <a:ext cx="3641271" cy="2016000"/>
          </a:xfrm>
          <a:prstGeom prst="rect">
            <a:avLst/>
          </a:prstGeom>
          <a:noFill/>
          <a:ln w="9525">
            <a:solidFill>
              <a:schemeClr val="bg1">
                <a:lumMod val="95000"/>
              </a:schemeClr>
            </a:solidFill>
            <a:round/>
            <a:headEnd/>
            <a:tailEnd/>
          </a:ln>
        </p:spPr>
      </p:pic>
      <p:cxnSp>
        <p:nvCxnSpPr>
          <p:cNvPr id="21" name="Straight Arrow Connector 20"/>
          <p:cNvCxnSpPr/>
          <p:nvPr/>
        </p:nvCxnSpPr>
        <p:spPr>
          <a:xfrm>
            <a:off x="4572000" y="6072564"/>
            <a:ext cx="3762776" cy="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99136" y="6047894"/>
            <a:ext cx="1168910"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Parte derecha</a:t>
            </a:r>
            <a:endParaRPr lang="es-ES" sz="1600" dirty="0">
              <a:solidFill>
                <a:srgbClr val="000000"/>
              </a:solidFill>
              <a:latin typeface="Trebuchet MS" panose="020B0603020202020204" pitchFamily="34" charset="0"/>
            </a:endParaRPr>
          </a:p>
        </p:txBody>
      </p:sp>
      <p:cxnSp>
        <p:nvCxnSpPr>
          <p:cNvPr id="23" name="Straight Arrow Connector 22"/>
          <p:cNvCxnSpPr/>
          <p:nvPr/>
        </p:nvCxnSpPr>
        <p:spPr>
          <a:xfrm>
            <a:off x="522514" y="6072564"/>
            <a:ext cx="4049486" cy="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30264" y="6049981"/>
            <a:ext cx="1066318"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Parte izquierda</a:t>
            </a:r>
            <a:endParaRPr lang="es-ES" sz="1600" dirty="0">
              <a:solidFill>
                <a:srgbClr val="000000"/>
              </a:solidFill>
              <a:latin typeface="Trebuchet MS" panose="020B060302020202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09" t="95373" r="80943"/>
          <a:stretch>
            <a:fillRect/>
          </a:stretch>
        </p:blipFill>
        <p:spPr bwMode="auto">
          <a:xfrm>
            <a:off x="990599" y="5755088"/>
            <a:ext cx="762000" cy="20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es-ES" sz="8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El diseño de pantalla. X700</a:t>
            </a:r>
            <a:endParaRPr lang="es-ES" dirty="0"/>
          </a:p>
        </p:txBody>
      </p:sp>
      <p:grpSp>
        <p:nvGrpSpPr>
          <p:cNvPr id="6" name="Group 5"/>
          <p:cNvGrpSpPr/>
          <p:nvPr/>
        </p:nvGrpSpPr>
        <p:grpSpPr>
          <a:xfrm>
            <a:off x="612321" y="1157735"/>
            <a:ext cx="7967384" cy="4638551"/>
            <a:chOff x="340288" y="1157735"/>
            <a:chExt cx="8239417" cy="4915331"/>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88" y="1157735"/>
              <a:ext cx="8239417" cy="491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 t="4972" b="8873"/>
            <a:stretch/>
          </p:blipFill>
          <p:spPr bwMode="auto">
            <a:xfrm>
              <a:off x="414338" y="1364456"/>
              <a:ext cx="6915397" cy="41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5"/>
          <p:cNvPicPr>
            <a:picLocks noChangeAspect="1" noChangeArrowheads="1"/>
          </p:cNvPicPr>
          <p:nvPr/>
        </p:nvPicPr>
        <p:blipFill rotWithShape="1">
          <a:blip r:embed="rId5" cstate="print"/>
          <a:srcRect l="-1" r="4224" b="17632"/>
          <a:stretch/>
        </p:blipFill>
        <p:spPr bwMode="auto">
          <a:xfrm>
            <a:off x="4762800" y="1783018"/>
            <a:ext cx="3736221" cy="2016000"/>
          </a:xfrm>
          <a:prstGeom prst="rect">
            <a:avLst/>
          </a:prstGeom>
          <a:noFill/>
          <a:ln w="9525">
            <a:solidFill>
              <a:schemeClr val="bg1">
                <a:lumMod val="95000"/>
              </a:schemeClr>
            </a:solidFill>
            <a:round/>
            <a:headEnd/>
            <a:tailEnd/>
          </a:ln>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52" t="2" r="6382" b="-2"/>
          <a:stretch/>
        </p:blipFill>
        <p:spPr bwMode="auto">
          <a:xfrm>
            <a:off x="1200188" y="1234690"/>
            <a:ext cx="392906" cy="9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4571999" y="5885240"/>
            <a:ext cx="400770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25674" y="5935364"/>
            <a:ext cx="1168910"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Parte derecha</a:t>
            </a:r>
            <a:endParaRPr lang="es-ES" sz="1600" dirty="0">
              <a:solidFill>
                <a:srgbClr val="000000"/>
              </a:solidFill>
              <a:latin typeface="Trebuchet MS" panose="020B0603020202020204" pitchFamily="34" charset="0"/>
            </a:endParaRPr>
          </a:p>
        </p:txBody>
      </p:sp>
      <p:cxnSp>
        <p:nvCxnSpPr>
          <p:cNvPr id="12" name="Straight Arrow Connector 11"/>
          <p:cNvCxnSpPr/>
          <p:nvPr/>
        </p:nvCxnSpPr>
        <p:spPr>
          <a:xfrm flipV="1">
            <a:off x="612321" y="5885240"/>
            <a:ext cx="3959679" cy="121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36400" y="5913289"/>
            <a:ext cx="1066318"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Parte izquierda</a:t>
            </a:r>
            <a:endParaRPr lang="es-ES" sz="1600" dirty="0">
              <a:solidFill>
                <a:srgbClr val="000000"/>
              </a:solidFill>
              <a:latin typeface="Trebuchet MS" panose="020B0603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09" t="95373" r="80943"/>
          <a:stretch>
            <a:fillRect/>
          </a:stretch>
        </p:blipFill>
        <p:spPr bwMode="auto">
          <a:xfrm>
            <a:off x="1043809" y="5576206"/>
            <a:ext cx="762000" cy="2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es-ES" sz="800" dirty="0">
              <a:latin typeface="+mj-lt"/>
            </a:endParaRPr>
          </a:p>
        </p:txBody>
      </p:sp>
    </p:spTree>
    <p:extLst>
      <p:ext uri="{BB962C8B-B14F-4D97-AF65-F5344CB8AC3E}">
        <p14:creationId xmlns:p14="http://schemas.microsoft.com/office/powerpoint/2010/main" val="333761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209"/>
          <a:stretch/>
        </p:blipFill>
        <p:spPr bwMode="auto">
          <a:xfrm>
            <a:off x="1621351" y="1217760"/>
            <a:ext cx="4608000" cy="48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Parte izquierda</a:t>
            </a:r>
          </a:p>
        </p:txBody>
      </p:sp>
      <p:sp>
        <p:nvSpPr>
          <p:cNvPr id="13" name="Rectangle 12"/>
          <p:cNvSpPr/>
          <p:nvPr/>
        </p:nvSpPr>
        <p:spPr>
          <a:xfrm>
            <a:off x="6336355" y="1453863"/>
            <a:ext cx="150938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smtClean="0">
                <a:solidFill>
                  <a:srgbClr val="000000"/>
                </a:solidFill>
                <a:latin typeface="Trebuchet MS" panose="020B0603020202020204" pitchFamily="34" charset="0"/>
              </a:rPr>
              <a:t>Área de control</a:t>
            </a:r>
          </a:p>
        </p:txBody>
      </p:sp>
      <p:sp>
        <p:nvSpPr>
          <p:cNvPr id="15" name="Rectangle 14"/>
          <p:cNvSpPr/>
          <p:nvPr/>
        </p:nvSpPr>
        <p:spPr>
          <a:xfrm>
            <a:off x="6336356" y="1979955"/>
            <a:ext cx="2411260"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smtClean="0">
                <a:solidFill>
                  <a:srgbClr val="000000"/>
                </a:solidFill>
                <a:latin typeface="Trebuchet MS" panose="020B0603020202020204" pitchFamily="34" charset="0"/>
              </a:rPr>
              <a:t>Área de Estado de Línea</a:t>
            </a:r>
          </a:p>
        </p:txBody>
      </p:sp>
      <p:sp>
        <p:nvSpPr>
          <p:cNvPr id="16" name="Rectangle 15"/>
          <p:cNvSpPr/>
          <p:nvPr/>
        </p:nvSpPr>
        <p:spPr>
          <a:xfrm>
            <a:off x="6336355" y="3082245"/>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Área de supervisión</a:t>
            </a:r>
          </a:p>
        </p:txBody>
      </p:sp>
      <p:sp>
        <p:nvSpPr>
          <p:cNvPr id="17" name="Rectangle 16"/>
          <p:cNvSpPr/>
          <p:nvPr/>
        </p:nvSpPr>
        <p:spPr>
          <a:xfrm>
            <a:off x="6336355" y="4660525"/>
            <a:ext cx="1684751"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Área de contactos</a:t>
            </a:r>
            <a:endParaRPr lang="es-ES" dirty="0" smtClean="0">
              <a:solidFill>
                <a:srgbClr val="000000"/>
              </a:solidFill>
              <a:latin typeface="Trebuchet MS" panose="020B0603020202020204" pitchFamily="34" charset="0"/>
            </a:endParaRPr>
          </a:p>
        </p:txBody>
      </p:sp>
      <p:cxnSp>
        <p:nvCxnSpPr>
          <p:cNvPr id="19" name="Straight Arrow Connector 18"/>
          <p:cNvCxnSpPr/>
          <p:nvPr/>
        </p:nvCxnSpPr>
        <p:spPr>
          <a:xfrm rot="5400000">
            <a:off x="6129676" y="1615740"/>
            <a:ext cx="40083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001034" y="2135570"/>
            <a:ext cx="660998" cy="288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5558448" y="3236567"/>
            <a:ext cx="1560784" cy="75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335067" y="5004824"/>
            <a:ext cx="1984581" cy="546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9809" t="95373" r="80943"/>
          <a:stretch>
            <a:fillRect/>
          </a:stretch>
        </p:blipFill>
        <p:spPr bwMode="auto">
          <a:xfrm>
            <a:off x="2028414" y="5855238"/>
            <a:ext cx="762000" cy="21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Parte derecha</a:t>
            </a:r>
          </a:p>
        </p:txBody>
      </p:sp>
      <p:sp>
        <p:nvSpPr>
          <p:cNvPr id="14" name="Rectangle 13"/>
          <p:cNvSpPr/>
          <p:nvPr/>
        </p:nvSpPr>
        <p:spPr>
          <a:xfrm>
            <a:off x="5482460" y="2651777"/>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Área de plugin web</a:t>
            </a:r>
          </a:p>
        </p:txBody>
      </p:sp>
      <p:cxnSp>
        <p:nvCxnSpPr>
          <p:cNvPr id="15" name="Straight Arrow Connector 14"/>
          <p:cNvCxnSpPr/>
          <p:nvPr/>
        </p:nvCxnSpPr>
        <p:spPr>
          <a:xfrm rot="5400000">
            <a:off x="4149147" y="3027571"/>
            <a:ext cx="2485225" cy="301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410935" y="5291468"/>
            <a:ext cx="1964530" cy="1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98602" y="4954538"/>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Área de marcado rápido</a:t>
            </a:r>
          </a:p>
        </p:txBody>
      </p:sp>
      <p:sp>
        <p:nvSpPr>
          <p:cNvPr id="22" name="Rectangular Callout 21"/>
          <p:cNvSpPr/>
          <p:nvPr/>
        </p:nvSpPr>
        <p:spPr>
          <a:xfrm>
            <a:off x="5553883" y="5687949"/>
            <a:ext cx="1751553" cy="523652"/>
          </a:xfrm>
          <a:prstGeom prst="wedgeRectCallout">
            <a:avLst>
              <a:gd name="adj1" fmla="val -93755"/>
              <a:gd name="adj2" fmla="val 6923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Mini barra de herramientas</a:t>
            </a:r>
            <a:endParaRPr lang="es-ES" dirty="0">
              <a:latin typeface="Trebuchet MS" panose="020B0603020202020204" pitchFamily="34" charset="0"/>
            </a:endParaRPr>
          </a:p>
        </p:txBody>
      </p:sp>
      <p:pic>
        <p:nvPicPr>
          <p:cNvPr id="17"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16"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10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Estado del teléfono en marcado rápido</a:t>
            </a:r>
          </a:p>
        </p:txBody>
      </p:sp>
      <p:sp>
        <p:nvSpPr>
          <p:cNvPr id="27" name="Content Placeholder 19"/>
          <p:cNvSpPr>
            <a:spLocks noGrp="1"/>
          </p:cNvSpPr>
          <p:nvPr>
            <p:ph idx="1"/>
          </p:nvPr>
        </p:nvSpPr>
        <p:spPr>
          <a:xfrm>
            <a:off x="5339750" y="1723744"/>
            <a:ext cx="3372928" cy="2235779"/>
          </a:xfrm>
        </p:spPr>
        <p:txBody>
          <a:bodyPr>
            <a:normAutofit fontScale="70000" lnSpcReduction="20000"/>
          </a:bodyPr>
          <a:lstStyle/>
          <a:p>
            <a:r>
              <a:rPr lang="nl-BE" sz="2600" dirty="0" smtClean="0"/>
              <a:t>Puedes ver el estado del teléfono en los cuadros de marcado rápido, como en el directorio interno, si es un contacto interno</a:t>
            </a:r>
          </a:p>
          <a:p>
            <a:r>
              <a:rPr lang="nl-BE" sz="2600" dirty="0" smtClean="0"/>
              <a:t>Esta característica puede activarse en las preferencias (ver más adelante)</a:t>
            </a:r>
          </a:p>
          <a:p>
            <a:endParaRPr lang="es-ES" dirty="0" smtClean="0"/>
          </a:p>
        </p:txBody>
      </p:sp>
      <p:pic>
        <p:nvPicPr>
          <p:cNvPr id="23"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24"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25"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pic>
        <p:nvPicPr>
          <p:cNvPr id="2051" name="Picture 3" descr="C:\Users\mde\Desktop\nconsole screenshots\calendar-icons_right-part.png"/>
          <p:cNvPicPr>
            <a:picLocks noChangeAspect="1" noChangeArrowheads="1"/>
          </p:cNvPicPr>
          <p:nvPr/>
        </p:nvPicPr>
        <p:blipFill>
          <a:blip r:embed="rId6" cstate="print"/>
          <a:srcRect t="41457" b="2361"/>
          <a:stretch>
            <a:fillRect/>
          </a:stretch>
        </p:blipFill>
        <p:spPr bwMode="auto">
          <a:xfrm>
            <a:off x="897799" y="4272640"/>
            <a:ext cx="3946344" cy="2013859"/>
          </a:xfrm>
          <a:prstGeom prst="rect">
            <a:avLst/>
          </a:prstGeom>
          <a:noFill/>
        </p:spPr>
      </p:pic>
      <p:pic>
        <p:nvPicPr>
          <p:cNvPr id="2052" name="Picture 4" descr="C:\Users\mde\Desktop\nconsole screenshots\SpeedDialsWinBusyInt.png"/>
          <p:cNvPicPr>
            <a:picLocks noChangeAspect="1" noChangeArrowheads="1"/>
          </p:cNvPicPr>
          <p:nvPr/>
        </p:nvPicPr>
        <p:blipFill>
          <a:blip r:embed="rId7" cstate="print"/>
          <a:srcRect/>
          <a:stretch>
            <a:fillRect/>
          </a:stretch>
        </p:blipFill>
        <p:spPr bwMode="auto">
          <a:xfrm>
            <a:off x="5457297" y="4545609"/>
            <a:ext cx="2975504" cy="1317026"/>
          </a:xfrm>
          <a:prstGeom prst="rect">
            <a:avLst/>
          </a:prstGeom>
          <a:noFill/>
        </p:spPr>
      </p:pic>
      <p:sp>
        <p:nvSpPr>
          <p:cNvPr id="29" name="Content Placeholder 19"/>
          <p:cNvSpPr txBox="1">
            <a:spLocks/>
          </p:cNvSpPr>
          <p:nvPr/>
        </p:nvSpPr>
        <p:spPr>
          <a:xfrm>
            <a:off x="5754618" y="5813144"/>
            <a:ext cx="2728983" cy="37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BE" sz="1600" b="0" i="1" u="none" strike="noStrike" kern="1200" cap="none" spc="0" normalizeH="0" noProof="0" dirty="0" smtClean="0">
                <a:ln>
                  <a:noFill/>
                </a:ln>
                <a:solidFill>
                  <a:srgbClr val="000000"/>
                </a:solidFill>
                <a:effectLst/>
                <a:uLnTx/>
                <a:uFillTx/>
                <a:latin typeface="+mn-lt"/>
              </a:rPr>
              <a:t>Extensión</a:t>
            </a:r>
            <a:r>
              <a:rPr kumimoji="0" lang="nl-BE" sz="1600" b="0" i="1" u="none" strike="noStrike" kern="1200" cap="none" spc="0" normalizeH="0" baseline="0" noProof="0" dirty="0" smtClean="0">
                <a:ln>
                  <a:noFill/>
                </a:ln>
                <a:solidFill>
                  <a:srgbClr val="000000"/>
                </a:solidFill>
                <a:effectLst/>
                <a:uLnTx/>
                <a:uFillTx/>
                <a:latin typeface="+mn-lt"/>
              </a:rPr>
              <a:t> ocupada</a:t>
            </a:r>
            <a:endParaRPr kumimoji="0" lang="es-ES" sz="1600" b="0" i="1"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 b="0"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Enfoque en componente web</a:t>
            </a:r>
          </a:p>
        </p:txBody>
      </p:sp>
      <p:sp>
        <p:nvSpPr>
          <p:cNvPr id="20" name="Content Placeholder 19"/>
          <p:cNvSpPr>
            <a:spLocks noGrp="1"/>
          </p:cNvSpPr>
          <p:nvPr>
            <p:ph idx="1"/>
          </p:nvPr>
        </p:nvSpPr>
        <p:spPr>
          <a:xfrm>
            <a:off x="457200" y="5010410"/>
            <a:ext cx="8229600" cy="1204671"/>
          </a:xfrm>
        </p:spPr>
        <p:txBody>
          <a:bodyPr>
            <a:noAutofit/>
          </a:bodyPr>
          <a:lstStyle/>
          <a:p>
            <a:r>
              <a:rPr sz="1800" dirty="0" smtClean="0"/>
              <a:t>Las entradas de teclado pueden ser capturadas tanto por la net.Console como por el componente web.</a:t>
            </a:r>
          </a:p>
          <a:p>
            <a:r>
              <a:rPr sz="1800" dirty="0" smtClean="0"/>
              <a:t>El componente web </a:t>
            </a:r>
            <a:r>
              <a:rPr lang="fr-BE" sz="1800" dirty="0" err="1" smtClean="0"/>
              <a:t>utilizar</a:t>
            </a:r>
            <a:r>
              <a:rPr lang="fr-BE" sz="1800" dirty="0" err="1"/>
              <a:t>á</a:t>
            </a:r>
            <a:r>
              <a:rPr lang="fr-BE" sz="1800" dirty="0" smtClean="0"/>
              <a:t> </a:t>
            </a:r>
            <a:r>
              <a:rPr sz="1800" dirty="0" err="1" smtClean="0"/>
              <a:t>todos</a:t>
            </a:r>
            <a:r>
              <a:rPr sz="1800" dirty="0" smtClean="0"/>
              <a:t> los atajos de </a:t>
            </a:r>
            <a:r>
              <a:rPr sz="1800" dirty="0" err="1" smtClean="0"/>
              <a:t>teclado</a:t>
            </a:r>
            <a:r>
              <a:rPr lang="fr-BE" sz="1800" dirty="0" smtClean="0"/>
              <a:t>,</a:t>
            </a:r>
            <a:r>
              <a:rPr sz="1800" dirty="0" smtClean="0"/>
              <a:t> </a:t>
            </a:r>
            <a:r>
              <a:rPr lang="fr-BE" sz="1800" dirty="0"/>
              <a:t>si la </a:t>
            </a:r>
            <a:r>
              <a:rPr lang="fr-BE" sz="1800" dirty="0" err="1"/>
              <a:t>sección</a:t>
            </a:r>
            <a:r>
              <a:rPr lang="fr-BE" sz="1800" dirty="0"/>
              <a:t> </a:t>
            </a:r>
            <a:r>
              <a:rPr lang="fr-BE" sz="1800" dirty="0" err="1"/>
              <a:t>esta</a:t>
            </a:r>
            <a:r>
              <a:rPr lang="fr-BE" sz="1800" dirty="0"/>
              <a:t> </a:t>
            </a:r>
            <a:r>
              <a:rPr lang="fr-BE" sz="1800" dirty="0" err="1"/>
              <a:t>enfocada</a:t>
            </a:r>
            <a:r>
              <a:rPr lang="fr-BE" sz="1800" dirty="0"/>
              <a:t>, </a:t>
            </a:r>
            <a:r>
              <a:rPr lang="fr-BE" sz="1800" dirty="0" err="1"/>
              <a:t>como</a:t>
            </a:r>
            <a:r>
              <a:rPr lang="fr-BE" sz="1800" dirty="0"/>
              <a:t> </a:t>
            </a:r>
            <a:r>
              <a:rPr lang="fr-BE" sz="1800" dirty="0" err="1"/>
              <a:t>lo</a:t>
            </a:r>
            <a:r>
              <a:rPr lang="fr-BE" sz="1800" dirty="0"/>
              <a:t> </a:t>
            </a:r>
            <a:r>
              <a:rPr lang="fr-BE" sz="1800" dirty="0" err="1"/>
              <a:t>indica</a:t>
            </a:r>
            <a:r>
              <a:rPr lang="fr-BE" sz="1800" dirty="0"/>
              <a:t> el borde </a:t>
            </a:r>
            <a:r>
              <a:rPr lang="fr-BE" sz="1800" dirty="0" err="1" smtClean="0"/>
              <a:t>rojo</a:t>
            </a:r>
            <a:r>
              <a:rPr sz="1800" dirty="0" smtClean="0"/>
              <a:t>.</a:t>
            </a:r>
          </a:p>
        </p:txBody>
      </p:sp>
      <p:grpSp>
        <p:nvGrpSpPr>
          <p:cNvPr id="11" name="Group 10"/>
          <p:cNvGrpSpPr/>
          <p:nvPr/>
        </p:nvGrpSpPr>
        <p:grpSpPr>
          <a:xfrm>
            <a:off x="588725" y="1160996"/>
            <a:ext cx="3858015" cy="3824364"/>
            <a:chOff x="839245" y="1160995"/>
            <a:chExt cx="4459266" cy="4851497"/>
          </a:xfrm>
        </p:grpSpPr>
        <p:pic>
          <p:nvPicPr>
            <p:cNvPr id="10"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grpSp>
        <p:nvGrpSpPr>
          <p:cNvPr id="12" name="Group 11"/>
          <p:cNvGrpSpPr/>
          <p:nvPr/>
        </p:nvGrpSpPr>
        <p:grpSpPr>
          <a:xfrm>
            <a:off x="4749453" y="1163083"/>
            <a:ext cx="3858015" cy="3824364"/>
            <a:chOff x="839245" y="1160995"/>
            <a:chExt cx="4459266" cy="4851497"/>
          </a:xfrm>
        </p:grpSpPr>
        <p:pic>
          <p:nvPicPr>
            <p:cNvPr id="16"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sp>
        <p:nvSpPr>
          <p:cNvPr id="19" name="Rectangle 18"/>
          <p:cNvSpPr/>
          <p:nvPr/>
        </p:nvSpPr>
        <p:spPr>
          <a:xfrm>
            <a:off x="4776716" y="1562670"/>
            <a:ext cx="3794078" cy="224505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ular Callout 22"/>
          <p:cNvSpPr/>
          <p:nvPr/>
        </p:nvSpPr>
        <p:spPr>
          <a:xfrm>
            <a:off x="6186480" y="1820255"/>
            <a:ext cx="1732056" cy="782880"/>
          </a:xfrm>
          <a:prstGeom prst="wedgeRectCallout">
            <a:avLst>
              <a:gd name="adj1" fmla="val -12224"/>
              <a:gd name="adj2" fmla="val 11049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Enfoque en componente web</a:t>
            </a:r>
            <a:endParaRPr lang="es-ES" dirty="0"/>
          </a:p>
        </p:txBody>
      </p:sp>
      <p:sp>
        <p:nvSpPr>
          <p:cNvPr id="24" name="Rectangular Callout 23"/>
          <p:cNvSpPr/>
          <p:nvPr/>
        </p:nvSpPr>
        <p:spPr>
          <a:xfrm>
            <a:off x="1766880" y="2603134"/>
            <a:ext cx="1732056" cy="841331"/>
          </a:xfrm>
          <a:prstGeom prst="wedgeRectCallout">
            <a:avLst>
              <a:gd name="adj1" fmla="val -10744"/>
              <a:gd name="adj2" fmla="val 15553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Enfoque en aplicación principal</a:t>
            </a:r>
            <a:endParaRPr lang="es-E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Mini barra de herramientas</a:t>
            </a:r>
            <a:endParaRPr lang="es-ES" dirty="0"/>
          </a:p>
        </p:txBody>
      </p:sp>
      <p:pic>
        <p:nvPicPr>
          <p:cNvPr id="93186" name="Picture 2"/>
          <p:cNvPicPr>
            <a:picLocks noChangeAspect="1" noChangeArrowheads="1"/>
          </p:cNvPicPr>
          <p:nvPr/>
        </p:nvPicPr>
        <p:blipFill>
          <a:blip r:embed="rId2" cstate="print"/>
          <a:srcRect/>
          <a:stretch>
            <a:fillRect/>
          </a:stretch>
        </p:blipFill>
        <p:spPr bwMode="auto">
          <a:xfrm>
            <a:off x="2829251" y="2890057"/>
            <a:ext cx="3571549" cy="714310"/>
          </a:xfrm>
          <a:prstGeom prst="rect">
            <a:avLst/>
          </a:prstGeom>
          <a:noFill/>
          <a:ln w="9525">
            <a:noFill/>
            <a:miter lim="800000"/>
            <a:headEnd/>
            <a:tailEnd/>
          </a:ln>
        </p:spPr>
      </p:pic>
      <p:sp>
        <p:nvSpPr>
          <p:cNvPr id="5" name="Rectangular Callout 4"/>
          <p:cNvSpPr/>
          <p:nvPr/>
        </p:nvSpPr>
        <p:spPr>
          <a:xfrm>
            <a:off x="1418602" y="1490596"/>
            <a:ext cx="1963425" cy="546779"/>
          </a:xfrm>
          <a:prstGeom prst="wedgeRectCallout">
            <a:avLst>
              <a:gd name="adj1" fmla="val 42157"/>
              <a:gd name="adj2" fmla="val 1872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Documentación</a:t>
            </a:r>
            <a:endParaRPr lang="es-ES" dirty="0"/>
          </a:p>
        </p:txBody>
      </p:sp>
      <p:sp>
        <p:nvSpPr>
          <p:cNvPr id="6" name="Rectangular Callout 5"/>
          <p:cNvSpPr/>
          <p:nvPr/>
        </p:nvSpPr>
        <p:spPr>
          <a:xfrm>
            <a:off x="2541407" y="3960311"/>
            <a:ext cx="1732056" cy="524006"/>
          </a:xfrm>
          <a:prstGeom prst="wedgeRectCallout">
            <a:avLst>
              <a:gd name="adj1" fmla="val 30586"/>
              <a:gd name="adj2" fmla="val -1322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Preferencias</a:t>
            </a:r>
          </a:p>
        </p:txBody>
      </p:sp>
      <p:sp>
        <p:nvSpPr>
          <p:cNvPr id="7" name="Rectangular Callout 6"/>
          <p:cNvSpPr/>
          <p:nvPr/>
        </p:nvSpPr>
        <p:spPr>
          <a:xfrm>
            <a:off x="3921358" y="4701435"/>
            <a:ext cx="1732056" cy="524006"/>
          </a:xfrm>
          <a:prstGeom prst="wedgeRectCallout">
            <a:avLst>
              <a:gd name="adj1" fmla="val 36372"/>
              <a:gd name="adj2" fmla="val -2732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Enviar informe de error</a:t>
            </a:r>
          </a:p>
        </p:txBody>
      </p:sp>
      <p:sp>
        <p:nvSpPr>
          <p:cNvPr id="8" name="Rectangular Callout 7"/>
          <p:cNvSpPr/>
          <p:nvPr/>
        </p:nvSpPr>
        <p:spPr>
          <a:xfrm>
            <a:off x="3731379" y="1505210"/>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Sincronizar contactos</a:t>
            </a:r>
            <a:endParaRPr lang="es-ES" dirty="0"/>
          </a:p>
        </p:txBody>
      </p:sp>
      <p:sp>
        <p:nvSpPr>
          <p:cNvPr id="9" name="Rectangular Callout 8"/>
          <p:cNvSpPr/>
          <p:nvPr/>
        </p:nvSpPr>
        <p:spPr>
          <a:xfrm>
            <a:off x="5787735" y="1352810"/>
            <a:ext cx="2053558" cy="701267"/>
          </a:xfrm>
          <a:prstGeom prst="wedgeRectCallout">
            <a:avLst>
              <a:gd name="adj1" fmla="val -36558"/>
              <a:gd name="adj2" fmla="val 17291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Estado de conexión del servidor</a:t>
            </a:r>
            <a:endParaRPr lang="es-ES" dirty="0"/>
          </a:p>
        </p:txBody>
      </p:sp>
      <p:sp>
        <p:nvSpPr>
          <p:cNvPr id="12"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es-ES" sz="8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idx="1"/>
          </p:nvPr>
        </p:nvSpPr>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dirty="0" smtClean="0"/>
              <a:t>Los distintos botones de control son contextuales</a:t>
            </a:r>
          </a:p>
          <a:p>
            <a:pPr marL="738188" lvl="1" indent="-28098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sz="1800" dirty="0" smtClean="0"/>
              <a:t>Solo son funcionales los botones en color</a:t>
            </a:r>
          </a:p>
        </p:txBody>
      </p:sp>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Área de control</a:t>
            </a:r>
          </a:p>
        </p:txBody>
      </p:sp>
      <p:pic>
        <p:nvPicPr>
          <p:cNvPr id="10269" name="Picture 29"/>
          <p:cNvPicPr>
            <a:picLocks noChangeAspect="1" noChangeArrowheads="1"/>
          </p:cNvPicPr>
          <p:nvPr/>
        </p:nvPicPr>
        <p:blipFill>
          <a:blip r:embed="rId3" cstate="print"/>
          <a:srcRect/>
          <a:stretch>
            <a:fillRect/>
          </a:stretch>
        </p:blipFill>
        <p:spPr bwMode="auto">
          <a:xfrm>
            <a:off x="177255" y="3804778"/>
            <a:ext cx="8757867" cy="78392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8" name="Rectangular Callout 47"/>
          <p:cNvSpPr/>
          <p:nvPr/>
        </p:nvSpPr>
        <p:spPr>
          <a:xfrm>
            <a:off x="187891" y="5014586"/>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Aceptar</a:t>
            </a:r>
            <a:endParaRPr lang="es-ES" dirty="0"/>
          </a:p>
        </p:txBody>
      </p:sp>
      <p:sp>
        <p:nvSpPr>
          <p:cNvPr id="49" name="Rectangular Callout 48"/>
          <p:cNvSpPr/>
          <p:nvPr/>
        </p:nvSpPr>
        <p:spPr>
          <a:xfrm>
            <a:off x="853859" y="2574099"/>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Terminar</a:t>
            </a:r>
            <a:endParaRPr lang="es-ES" dirty="0"/>
          </a:p>
        </p:txBody>
      </p:sp>
      <p:sp>
        <p:nvSpPr>
          <p:cNvPr id="50" name="Rectangular Callout 49"/>
          <p:cNvSpPr/>
          <p:nvPr/>
        </p:nvSpPr>
        <p:spPr>
          <a:xfrm>
            <a:off x="2250510" y="2576186"/>
            <a:ext cx="1198324" cy="826718"/>
          </a:xfrm>
          <a:prstGeom prst="wedgeRectCallout">
            <a:avLst>
              <a:gd name="adj1" fmla="val -16397"/>
              <a:gd name="adj2" fmla="val 9025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Transferir</a:t>
            </a:r>
            <a:endParaRPr lang="es-ES" dirty="0"/>
          </a:p>
        </p:txBody>
      </p:sp>
      <p:sp>
        <p:nvSpPr>
          <p:cNvPr id="51" name="Rectangular Callout 50"/>
          <p:cNvSpPr/>
          <p:nvPr/>
        </p:nvSpPr>
        <p:spPr>
          <a:xfrm>
            <a:off x="3576182" y="2578274"/>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err="1" smtClean="0"/>
              <a:t>Poner</a:t>
            </a:r>
            <a:r>
              <a:rPr dirty="0" smtClean="0"/>
              <a:t> </a:t>
            </a:r>
            <a:r>
              <a:rPr dirty="0" err="1" smtClean="0"/>
              <a:t>en</a:t>
            </a:r>
            <a:r>
              <a:rPr dirty="0" smtClean="0"/>
              <a:t> </a:t>
            </a:r>
            <a:r>
              <a:rPr dirty="0" err="1" smtClean="0"/>
              <a:t>espera</a:t>
            </a:r>
            <a:r>
              <a:rPr lang="es-ES" dirty="0"/>
              <a:t> dirigida</a:t>
            </a:r>
          </a:p>
        </p:txBody>
      </p:sp>
      <p:sp>
        <p:nvSpPr>
          <p:cNvPr id="52" name="Rectangular Callout 51"/>
          <p:cNvSpPr/>
          <p:nvPr/>
        </p:nvSpPr>
        <p:spPr>
          <a:xfrm>
            <a:off x="4880977" y="2580361"/>
            <a:ext cx="1467632" cy="826718"/>
          </a:xfrm>
          <a:prstGeom prst="wedgeRectCallout">
            <a:avLst>
              <a:gd name="adj1" fmla="val -25465"/>
              <a:gd name="adj2" fmla="val 9542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Seguimiento</a:t>
            </a:r>
            <a:endParaRPr lang="es-ES" dirty="0"/>
          </a:p>
        </p:txBody>
      </p:sp>
      <p:sp>
        <p:nvSpPr>
          <p:cNvPr id="53" name="Rectangular Callout 52"/>
          <p:cNvSpPr/>
          <p:nvPr/>
        </p:nvSpPr>
        <p:spPr>
          <a:xfrm>
            <a:off x="6567816" y="2580361"/>
            <a:ext cx="895610" cy="826718"/>
          </a:xfrm>
          <a:prstGeom prst="wedgeRectCallout">
            <a:avLst>
              <a:gd name="adj1" fmla="val -31885"/>
              <a:gd name="adj2" fmla="val 10265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Pausar</a:t>
            </a:r>
            <a:endParaRPr lang="es-ES" dirty="0"/>
          </a:p>
        </p:txBody>
      </p:sp>
      <p:sp>
        <p:nvSpPr>
          <p:cNvPr id="54" name="Rectangular Callout 53"/>
          <p:cNvSpPr/>
          <p:nvPr/>
        </p:nvSpPr>
        <p:spPr>
          <a:xfrm>
            <a:off x="7778665" y="2572009"/>
            <a:ext cx="1127342" cy="826718"/>
          </a:xfrm>
          <a:prstGeom prst="wedgeRectCallout">
            <a:avLst>
              <a:gd name="adj1" fmla="val 4167"/>
              <a:gd name="adj2" fmla="val 9280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dirty="0"/>
              <a:t>F</a:t>
            </a:r>
            <a:r>
              <a:rPr lang="es-ES" dirty="0" smtClean="0"/>
              <a:t>ila </a:t>
            </a:r>
            <a:r>
              <a:rPr dirty="0" smtClean="0"/>
              <a:t>personal</a:t>
            </a:r>
          </a:p>
        </p:txBody>
      </p:sp>
      <p:sp>
        <p:nvSpPr>
          <p:cNvPr id="55" name="Rectangular Callout 54"/>
          <p:cNvSpPr/>
          <p:nvPr/>
        </p:nvSpPr>
        <p:spPr>
          <a:xfrm>
            <a:off x="1630472" y="5016673"/>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Retener</a:t>
            </a:r>
            <a:endParaRPr lang="es-ES" dirty="0"/>
          </a:p>
        </p:txBody>
      </p:sp>
      <p:sp>
        <p:nvSpPr>
          <p:cNvPr id="56" name="Rectangular Callout 55"/>
          <p:cNvSpPr/>
          <p:nvPr/>
        </p:nvSpPr>
        <p:spPr>
          <a:xfrm>
            <a:off x="2972844" y="5006234"/>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Poner en espera</a:t>
            </a:r>
            <a:endParaRPr lang="es-ES" dirty="0"/>
          </a:p>
        </p:txBody>
      </p:sp>
      <p:sp>
        <p:nvSpPr>
          <p:cNvPr id="57" name="Rectangular Callout 56"/>
          <p:cNvSpPr/>
          <p:nvPr/>
        </p:nvSpPr>
        <p:spPr>
          <a:xfrm>
            <a:off x="4265112" y="5008321"/>
            <a:ext cx="1306745"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Encadenar</a:t>
            </a:r>
            <a:endParaRPr lang="es-ES" dirty="0"/>
          </a:p>
        </p:txBody>
      </p:sp>
      <p:sp>
        <p:nvSpPr>
          <p:cNvPr id="58" name="Rectangular Callout 57"/>
          <p:cNvSpPr/>
          <p:nvPr/>
        </p:nvSpPr>
        <p:spPr>
          <a:xfrm>
            <a:off x="6008319" y="5006234"/>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Cerrar sesión</a:t>
            </a:r>
            <a:endParaRPr lang="es-ES" dirty="0"/>
          </a:p>
        </p:txBody>
      </p:sp>
      <p:sp>
        <p:nvSpPr>
          <p:cNvPr id="59" name="Rectangular Callout 58"/>
          <p:cNvSpPr/>
          <p:nvPr/>
        </p:nvSpPr>
        <p:spPr>
          <a:xfrm>
            <a:off x="7641922" y="5014586"/>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Fila </a:t>
            </a:r>
            <a:r>
              <a:rPr dirty="0" smtClean="0"/>
              <a:t>general</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219" y="3804778"/>
            <a:ext cx="3222788" cy="7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idx="1"/>
          </p:nvPr>
        </p:nvSpPr>
        <p:spPr/>
        <p:txBody>
          <a:bodyPr>
            <a:normAutofit/>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sz="2400" dirty="0" smtClean="0"/>
              <a:t>El color de la </a:t>
            </a:r>
            <a:r>
              <a:rPr lang="fr-BE" sz="2400" dirty="0" smtClean="0"/>
              <a:t>fila</a:t>
            </a:r>
            <a:r>
              <a:rPr sz="2400" dirty="0" smtClean="0"/>
              <a:t> cambia según el número de llamadas en espera</a:t>
            </a:r>
            <a:endParaRPr lang="es-ES" sz="2400" dirty="0" smtClean="0"/>
          </a:p>
        </p:txBody>
      </p:sp>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Área de control</a:t>
            </a:r>
          </a:p>
        </p:txBody>
      </p:sp>
      <p:sp>
        <p:nvSpPr>
          <p:cNvPr id="23" name="TextBox 22"/>
          <p:cNvSpPr txBox="1"/>
          <p:nvPr/>
        </p:nvSpPr>
        <p:spPr>
          <a:xfrm>
            <a:off x="4402746" y="2377259"/>
            <a:ext cx="838691" cy="349968"/>
          </a:xfrm>
          <a:prstGeom prst="rect">
            <a:avLst/>
          </a:prstGeom>
          <a:noFill/>
        </p:spPr>
        <p:txBody>
          <a:bodyPr wrap="none" rtlCol="0">
            <a:spAutoFit/>
          </a:bodyPr>
          <a:lstStyle/>
          <a:p>
            <a:r>
              <a:rPr lang="nl-BE" dirty="0" smtClean="0">
                <a:solidFill>
                  <a:srgbClr val="000000"/>
                </a:solidFill>
                <a:latin typeface="+mj-lt"/>
              </a:rPr>
              <a:t>0 llamadas</a:t>
            </a:r>
            <a:endParaRPr lang="es-ES" dirty="0">
              <a:solidFill>
                <a:srgbClr val="000000"/>
              </a:solidFill>
              <a:latin typeface="+mj-lt"/>
            </a:endParaRPr>
          </a:p>
        </p:txBody>
      </p:sp>
      <p:sp>
        <p:nvSpPr>
          <p:cNvPr id="24" name="TextBox 23"/>
          <p:cNvSpPr txBox="1"/>
          <p:nvPr/>
        </p:nvSpPr>
        <p:spPr>
          <a:xfrm>
            <a:off x="4071092" y="3443401"/>
            <a:ext cx="1300356" cy="349968"/>
          </a:xfrm>
          <a:prstGeom prst="rect">
            <a:avLst/>
          </a:prstGeom>
          <a:noFill/>
        </p:spPr>
        <p:txBody>
          <a:bodyPr wrap="none" rtlCol="0">
            <a:spAutoFit/>
          </a:bodyPr>
          <a:lstStyle/>
          <a:p>
            <a:r>
              <a:rPr lang="nl-BE" dirty="0" smtClean="0">
                <a:solidFill>
                  <a:srgbClr val="000000"/>
                </a:solidFill>
                <a:latin typeface="+mj-lt"/>
              </a:rPr>
              <a:t>1 o 2 llamadas</a:t>
            </a:r>
            <a:endParaRPr lang="es-ES" dirty="0">
              <a:solidFill>
                <a:srgbClr val="000000"/>
              </a:solidFill>
              <a:latin typeface="+mj-lt"/>
            </a:endParaRPr>
          </a:p>
        </p:txBody>
      </p:sp>
      <p:sp>
        <p:nvSpPr>
          <p:cNvPr id="26" name="TextBox 25"/>
          <p:cNvSpPr txBox="1"/>
          <p:nvPr/>
        </p:nvSpPr>
        <p:spPr>
          <a:xfrm>
            <a:off x="4071092" y="4457572"/>
            <a:ext cx="1300356" cy="349968"/>
          </a:xfrm>
          <a:prstGeom prst="rect">
            <a:avLst/>
          </a:prstGeom>
          <a:noFill/>
        </p:spPr>
        <p:txBody>
          <a:bodyPr wrap="none" rtlCol="0">
            <a:spAutoFit/>
          </a:bodyPr>
          <a:lstStyle/>
          <a:p>
            <a:r>
              <a:rPr lang="nl-BE" dirty="0" smtClean="0">
                <a:solidFill>
                  <a:srgbClr val="000000"/>
                </a:solidFill>
                <a:latin typeface="+mj-lt"/>
              </a:rPr>
              <a:t>3 o 4 llamadas</a:t>
            </a:r>
            <a:endParaRPr lang="es-ES" dirty="0">
              <a:solidFill>
                <a:srgbClr val="000000"/>
              </a:solidFill>
              <a:latin typeface="+mj-lt"/>
            </a:endParaRPr>
          </a:p>
        </p:txBody>
      </p:sp>
      <p:sp>
        <p:nvSpPr>
          <p:cNvPr id="27" name="TextBox 26"/>
          <p:cNvSpPr txBox="1"/>
          <p:nvPr/>
        </p:nvSpPr>
        <p:spPr>
          <a:xfrm>
            <a:off x="3860297" y="5523714"/>
            <a:ext cx="1721946" cy="349968"/>
          </a:xfrm>
          <a:prstGeom prst="rect">
            <a:avLst/>
          </a:prstGeom>
          <a:noFill/>
        </p:spPr>
        <p:txBody>
          <a:bodyPr wrap="none" rtlCol="0">
            <a:spAutoFit/>
          </a:bodyPr>
          <a:lstStyle/>
          <a:p>
            <a:r>
              <a:rPr lang="nl-BE" dirty="0" smtClean="0">
                <a:solidFill>
                  <a:srgbClr val="000000"/>
                </a:solidFill>
                <a:latin typeface="+mj-lt"/>
              </a:rPr>
              <a:t>5 llamadas o más</a:t>
            </a:r>
            <a:endParaRPr lang="es-ES" dirty="0">
              <a:solidFill>
                <a:srgbClr val="000000"/>
              </a:solidFill>
              <a:latin typeface="+mj-lt"/>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282" y="1982354"/>
            <a:ext cx="2201971" cy="92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162283" y="3026476"/>
            <a:ext cx="2201971" cy="941632"/>
            <a:chOff x="5476483" y="3022405"/>
            <a:chExt cx="2201971" cy="941632"/>
          </a:xfrm>
        </p:grpSpPr>
        <p:pic>
          <p:nvPicPr>
            <p:cNvPr id="1028" name="Picture 4"/>
            <p:cNvPicPr>
              <a:picLocks noChangeAspect="1" noChangeArrowheads="1"/>
            </p:cNvPicPr>
            <p:nvPr/>
          </p:nvPicPr>
          <p:blipFill>
            <a:blip r:embed="rId4" cstate="print"/>
            <a:srcRect/>
            <a:stretch>
              <a:fillRect/>
            </a:stretch>
          </p:blipFill>
          <p:spPr bwMode="auto">
            <a:xfrm>
              <a:off x="5476483" y="3022405"/>
              <a:ext cx="2201971" cy="941632"/>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149757" y="4141666"/>
            <a:ext cx="2201971" cy="912659"/>
            <a:chOff x="5463957" y="4137595"/>
            <a:chExt cx="2201971" cy="912659"/>
          </a:xfrm>
        </p:grpSpPr>
        <p:pic>
          <p:nvPicPr>
            <p:cNvPr id="1029" name="Picture 5"/>
            <p:cNvPicPr>
              <a:picLocks noChangeAspect="1" noChangeArrowheads="1"/>
            </p:cNvPicPr>
            <p:nvPr/>
          </p:nvPicPr>
          <p:blipFill>
            <a:blip r:embed="rId6" cstate="print"/>
            <a:srcRect/>
            <a:stretch>
              <a:fillRect/>
            </a:stretch>
          </p:blipFill>
          <p:spPr bwMode="auto">
            <a:xfrm>
              <a:off x="5463957" y="4137595"/>
              <a:ext cx="2201971" cy="912659"/>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4163752"/>
              <a:ext cx="1881523" cy="8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149757" y="5227882"/>
            <a:ext cx="2201971" cy="941632"/>
            <a:chOff x="5463957" y="5223811"/>
            <a:chExt cx="2201971" cy="941632"/>
          </a:xfrm>
        </p:grpSpPr>
        <p:pic>
          <p:nvPicPr>
            <p:cNvPr id="1030" name="Picture 6"/>
            <p:cNvPicPr>
              <a:picLocks noChangeAspect="1" noChangeArrowheads="1"/>
            </p:cNvPicPr>
            <p:nvPr/>
          </p:nvPicPr>
          <p:blipFill>
            <a:blip r:embed="rId8" cstate="print"/>
            <a:srcRect/>
            <a:stretch>
              <a:fillRect/>
            </a:stretch>
          </p:blipFill>
          <p:spPr bwMode="auto">
            <a:xfrm>
              <a:off x="5463957" y="5223811"/>
              <a:ext cx="2201971" cy="941632"/>
            </a:xfrm>
            <a:prstGeom prst="rect">
              <a:avLst/>
            </a:prstGeom>
            <a:noFill/>
            <a:ln w="9525">
              <a:noFill/>
              <a:miter lim="800000"/>
              <a:headEnd/>
              <a:tailEnd/>
            </a:ln>
          </p:spPr>
        </p:pic>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9143" y="5266954"/>
              <a:ext cx="1991596" cy="86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a:xfrm>
            <a:off x="2786050" y="274638"/>
            <a:ext cx="5900750" cy="796908"/>
          </a:xfrm>
        </p:spPr>
        <p:txBody>
          <a:bodyPr>
            <a:normAutofit/>
          </a:bodyPr>
          <a:lstStyle/>
          <a:p>
            <a:pPr eaLnBrk="1" hangingPunct="1"/>
            <a:r>
              <a:rPr lang="fr-FR" dirty="0" smtClean="0">
                <a:solidFill>
                  <a:schemeClr val="bg1"/>
                </a:solidFill>
              </a:rPr>
              <a:t> Contenido</a:t>
            </a:r>
          </a:p>
        </p:txBody>
      </p:sp>
      <p:sp>
        <p:nvSpPr>
          <p:cNvPr id="4100" name="Rectangle 2"/>
          <p:cNvSpPr>
            <a:spLocks noGrp="1" noChangeArrowheads="1"/>
          </p:cNvSpPr>
          <p:nvPr>
            <p:ph idx="1"/>
          </p:nvPr>
        </p:nvSpPr>
        <p:spPr>
          <a:solidFill>
            <a:srgbClr val="FFFFFF"/>
          </a:solidFill>
        </p:spPr>
        <p:txBody>
          <a:bodyPr lIns="90000" tIns="46800" rIns="90000" bIns="46800">
            <a:normAutofit fontScale="92500" lnSpcReduction="20000"/>
          </a:bodyPr>
          <a:lstStyle/>
          <a:p>
            <a:pPr eaLnBrk="1" hangingPunct="1"/>
            <a:r>
              <a:rPr lang="en-GB" sz="2200" dirty="0" smtClean="0"/>
              <a:t>Comienzo, inicio de sesión, cierre de sesión</a:t>
            </a:r>
          </a:p>
          <a:p>
            <a:pPr eaLnBrk="1" hangingPunct="1"/>
            <a:r>
              <a:rPr lang="en-GB" sz="2200" dirty="0" smtClean="0"/>
              <a:t>Anatomía de la aplicación</a:t>
            </a:r>
          </a:p>
          <a:p>
            <a:pPr eaLnBrk="1" hangingPunct="1"/>
            <a:r>
              <a:rPr lang="en-GB" sz="2200" dirty="0" smtClean="0"/>
              <a:t>Paso a paso</a:t>
            </a:r>
          </a:p>
          <a:p>
            <a:pPr lvl="1" eaLnBrk="1" hangingPunct="1"/>
            <a:r>
              <a:rPr lang="en-GB" sz="1800" dirty="0" smtClean="0"/>
              <a:t>Responder una llamada</a:t>
            </a:r>
          </a:p>
          <a:p>
            <a:pPr lvl="1" eaLnBrk="1" hangingPunct="1"/>
            <a:r>
              <a:rPr lang="en-GB" sz="1800" dirty="0" smtClean="0"/>
              <a:t>Terminar una llamada</a:t>
            </a:r>
          </a:p>
          <a:p>
            <a:pPr lvl="1" eaLnBrk="1" hangingPunct="1"/>
            <a:r>
              <a:rPr lang="en-GB" sz="1800" dirty="0" smtClean="0"/>
              <a:t>Iniciar una llamada</a:t>
            </a:r>
          </a:p>
          <a:p>
            <a:pPr lvl="1" eaLnBrk="1" hangingPunct="1"/>
            <a:r>
              <a:rPr lang="en-GB" sz="1800" dirty="0" smtClean="0"/>
              <a:t>Transferencia asistida de llamadas</a:t>
            </a:r>
          </a:p>
          <a:p>
            <a:pPr lvl="1" eaLnBrk="1" hangingPunct="1"/>
            <a:r>
              <a:rPr lang="en-GB" sz="1800" dirty="0" smtClean="0"/>
              <a:t>Transferencia directa</a:t>
            </a:r>
          </a:p>
          <a:p>
            <a:pPr lvl="1" eaLnBrk="1" hangingPunct="1"/>
            <a:r>
              <a:rPr lang="en-GB" sz="1800" dirty="0" smtClean="0"/>
              <a:t>Poner llamadas en espera</a:t>
            </a:r>
          </a:p>
          <a:p>
            <a:r>
              <a:rPr lang="nl-BE" sz="2400" dirty="0" smtClean="0"/>
              <a:t>Características avanzadas (X900)</a:t>
            </a:r>
            <a:endParaRPr lang="es-ES" sz="2200" dirty="0" smtClean="0"/>
          </a:p>
          <a:p>
            <a:r>
              <a:rPr lang="en-GB" sz="2200" dirty="0" smtClean="0"/>
              <a:t>Personalizar la aplicación</a:t>
            </a:r>
          </a:p>
          <a:p>
            <a:pPr lvl="1"/>
            <a:r>
              <a:rPr lang="en-GB" sz="1800" dirty="0" smtClean="0"/>
              <a:t>Preferencias generales</a:t>
            </a:r>
          </a:p>
          <a:p>
            <a:pPr lvl="1"/>
            <a:r>
              <a:rPr lang="en-GB" sz="1800" dirty="0" smtClean="0"/>
              <a:t>Atajos de teclado</a:t>
            </a:r>
          </a:p>
          <a:p>
            <a:pPr lvl="1"/>
            <a:r>
              <a:rPr lang="en-GB" sz="1800" dirty="0" smtClean="0"/>
              <a:t>Marcación rápida</a:t>
            </a:r>
          </a:p>
          <a:p>
            <a:pPr lvl="1"/>
            <a:r>
              <a:rPr lang="en-GB" sz="1800" dirty="0" smtClean="0"/>
              <a:t>Tamaño de fuente</a:t>
            </a:r>
          </a:p>
          <a:p>
            <a:pPr lvl="1"/>
            <a:r>
              <a:rPr lang="en-GB" sz="1800" dirty="0" smtClean="0"/>
              <a:t>Directorio</a:t>
            </a:r>
          </a:p>
          <a:p>
            <a:pPr lvl="1"/>
            <a:r>
              <a:rPr lang="en-GB" sz="1800" dirty="0" smtClean="0"/>
              <a:t>Correo de voz</a:t>
            </a:r>
          </a:p>
          <a:p>
            <a:pPr lvl="1"/>
            <a:endParaRPr lang="es-ES" sz="1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3" cstate="print"/>
          <a:srcRect/>
          <a:stretch>
            <a:fillRect/>
          </a:stretch>
        </p:blipFill>
        <p:spPr bwMode="auto">
          <a:xfrm>
            <a:off x="1155189" y="3058820"/>
            <a:ext cx="6657975" cy="114300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Área de Estado de Línea</a:t>
            </a:r>
          </a:p>
        </p:txBody>
      </p:sp>
      <p:sp>
        <p:nvSpPr>
          <p:cNvPr id="47" name="Rectangular Callout 46"/>
          <p:cNvSpPr/>
          <p:nvPr/>
        </p:nvSpPr>
        <p:spPr>
          <a:xfrm>
            <a:off x="482706" y="1478975"/>
            <a:ext cx="1503124" cy="826718"/>
          </a:xfrm>
          <a:prstGeom prst="wedgeRectCallout">
            <a:avLst>
              <a:gd name="adj1" fmla="val -2658"/>
              <a:gd name="adj2" fmla="val 14451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Estado de la línea 1</a:t>
            </a:r>
            <a:endParaRPr lang="es-ES" dirty="0"/>
          </a:p>
        </p:txBody>
      </p:sp>
      <p:sp>
        <p:nvSpPr>
          <p:cNvPr id="48" name="Rectangular Callout 47"/>
          <p:cNvSpPr/>
          <p:nvPr/>
        </p:nvSpPr>
        <p:spPr>
          <a:xfrm>
            <a:off x="2442582" y="1273323"/>
            <a:ext cx="1683104" cy="1034458"/>
          </a:xfrm>
          <a:prstGeom prst="wedgeRectCallout">
            <a:avLst>
              <a:gd name="adj1" fmla="val -39556"/>
              <a:gd name="adj2" fmla="val 13216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Número y nombre de la persona que llama</a:t>
            </a:r>
            <a:endParaRPr lang="es-ES" dirty="0"/>
          </a:p>
        </p:txBody>
      </p:sp>
      <p:sp>
        <p:nvSpPr>
          <p:cNvPr id="50" name="Rectangular Callout 49"/>
          <p:cNvSpPr/>
          <p:nvPr/>
        </p:nvSpPr>
        <p:spPr>
          <a:xfrm>
            <a:off x="4534131" y="1483151"/>
            <a:ext cx="1224412" cy="826718"/>
          </a:xfrm>
          <a:prstGeom prst="wedgeRectCallout">
            <a:avLst>
              <a:gd name="adj1" fmla="val -132371"/>
              <a:gd name="adj2" fmla="val 18272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Último servicio llamado</a:t>
            </a:r>
            <a:endParaRPr lang="es-ES" dirty="0"/>
          </a:p>
        </p:txBody>
      </p:sp>
      <p:sp>
        <p:nvSpPr>
          <p:cNvPr id="51" name="Rectangular Callout 50"/>
          <p:cNvSpPr/>
          <p:nvPr/>
        </p:nvSpPr>
        <p:spPr>
          <a:xfrm>
            <a:off x="7158483" y="1472713"/>
            <a:ext cx="1503124" cy="826718"/>
          </a:xfrm>
          <a:prstGeom prst="wedgeRectCallout">
            <a:avLst>
              <a:gd name="adj1" fmla="val -88334"/>
              <a:gd name="adj2" fmla="val 15340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Historial de la línea 1</a:t>
            </a:r>
            <a:endParaRPr lang="es-ES" dirty="0"/>
          </a:p>
        </p:txBody>
      </p:sp>
      <p:sp>
        <p:nvSpPr>
          <p:cNvPr id="52" name="Rectangular Callout 51"/>
          <p:cNvSpPr/>
          <p:nvPr/>
        </p:nvSpPr>
        <p:spPr>
          <a:xfrm>
            <a:off x="670449" y="4950773"/>
            <a:ext cx="1503124" cy="826718"/>
          </a:xfrm>
          <a:prstGeom prst="wedgeRectCallout">
            <a:avLst>
              <a:gd name="adj1" fmla="val -3094"/>
              <a:gd name="adj2" fmla="val -14935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Estado de la línea 2</a:t>
            </a:r>
            <a:endParaRPr lang="es-ES" dirty="0"/>
          </a:p>
        </p:txBody>
      </p:sp>
      <p:sp>
        <p:nvSpPr>
          <p:cNvPr id="53" name="Rectangular Callout 52"/>
          <p:cNvSpPr/>
          <p:nvPr/>
        </p:nvSpPr>
        <p:spPr>
          <a:xfrm>
            <a:off x="2422900" y="4952859"/>
            <a:ext cx="1503124" cy="1157383"/>
          </a:xfrm>
          <a:prstGeom prst="wedgeRectCallout">
            <a:avLst>
              <a:gd name="adj1" fmla="val -85904"/>
              <a:gd name="adj2" fmla="val -13468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Número y nombre de la persona llamada</a:t>
            </a:r>
            <a:endParaRPr lang="es-ES" dirty="0"/>
          </a:p>
        </p:txBody>
      </p:sp>
      <p:sp>
        <p:nvSpPr>
          <p:cNvPr id="54" name="TextBox 53"/>
          <p:cNvSpPr txBox="1"/>
          <p:nvPr/>
        </p:nvSpPr>
        <p:spPr>
          <a:xfrm>
            <a:off x="4198463" y="4657378"/>
            <a:ext cx="4945537" cy="1122871"/>
          </a:xfrm>
          <a:prstGeom prst="rect">
            <a:avLst/>
          </a:prstGeom>
          <a:noFill/>
        </p:spPr>
        <p:txBody>
          <a:bodyPr wrap="square" rtlCol="0">
            <a:spAutoFit/>
          </a:bodyPr>
          <a:lstStyle/>
          <a:p>
            <a:r>
              <a:rPr lang="nl-BE" dirty="0" smtClean="0">
                <a:solidFill>
                  <a:srgbClr val="000000"/>
                </a:solidFill>
                <a:latin typeface="+mj-lt"/>
              </a:rPr>
              <a:t>La visualización del número y nombre de la persona que llama puede ser modificado por el sistema</a:t>
            </a:r>
            <a:endParaRPr lang="es-ES" dirty="0" smtClean="0">
              <a:solidFill>
                <a:srgbClr val="000000"/>
              </a:solidFill>
              <a:latin typeface="+mj-lt"/>
            </a:endParaRPr>
          </a:p>
          <a:p>
            <a:endParaRPr lang="es-ES" dirty="0" smtClean="0">
              <a:solidFill>
                <a:srgbClr val="000000"/>
              </a:solidFill>
              <a:latin typeface="+mj-lt"/>
            </a:endParaRPr>
          </a:p>
          <a:p>
            <a:r>
              <a:rPr lang="nl-BE" dirty="0" smtClean="0">
                <a:solidFill>
                  <a:srgbClr val="000000"/>
                </a:solidFill>
                <a:latin typeface="+mj-lt"/>
              </a:rPr>
              <a:t>La línea 2 solo se usa durante transferencias asistidas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Área de supervisión</a:t>
            </a:r>
          </a:p>
        </p:txBody>
      </p:sp>
      <p:pic>
        <p:nvPicPr>
          <p:cNvPr id="13319" name="Picture 7"/>
          <p:cNvPicPr>
            <a:picLocks noChangeAspect="1" noChangeArrowheads="1"/>
          </p:cNvPicPr>
          <p:nvPr/>
        </p:nvPicPr>
        <p:blipFill>
          <a:blip r:embed="rId3" cstate="print"/>
          <a:srcRect/>
          <a:stretch>
            <a:fillRect/>
          </a:stretch>
        </p:blipFill>
        <p:spPr bwMode="auto">
          <a:xfrm>
            <a:off x="452745" y="2237069"/>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3" name="Rectangular Callout 12"/>
          <p:cNvSpPr/>
          <p:nvPr/>
        </p:nvSpPr>
        <p:spPr>
          <a:xfrm>
            <a:off x="2071884" y="4958217"/>
            <a:ext cx="2585841" cy="909183"/>
          </a:xfrm>
          <a:prstGeom prst="wedgeRectCallout">
            <a:avLst>
              <a:gd name="adj1" fmla="val -34446"/>
              <a:gd name="adj2" fmla="val -1405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Llamadas en la </a:t>
            </a:r>
            <a:r>
              <a:rPr lang="fr-BE" dirty="0" smtClean="0"/>
              <a:t>fila</a:t>
            </a:r>
            <a:r>
              <a:rPr dirty="0" smtClean="0"/>
              <a:t> personal (y </a:t>
            </a:r>
            <a:r>
              <a:rPr lang="fr-BE" dirty="0" smtClean="0"/>
              <a:t>fila</a:t>
            </a:r>
            <a:r>
              <a:rPr dirty="0" smtClean="0"/>
              <a:t> general si se ha configurado)</a:t>
            </a:r>
            <a:endParaRPr lang="es-ES" dirty="0"/>
          </a:p>
        </p:txBody>
      </p:sp>
      <p:sp>
        <p:nvSpPr>
          <p:cNvPr id="15" name="Rectangular Callout 14"/>
          <p:cNvSpPr/>
          <p:nvPr/>
        </p:nvSpPr>
        <p:spPr>
          <a:xfrm>
            <a:off x="2650951" y="1381125"/>
            <a:ext cx="2035349" cy="524788"/>
          </a:xfrm>
          <a:prstGeom prst="wedgeRectCallout">
            <a:avLst>
              <a:gd name="adj1" fmla="val -8092"/>
              <a:gd name="adj2" fmla="val 23993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Llamadas supervisadas</a:t>
            </a:r>
            <a:endParaRPr lang="es-E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Área de supervisión</a:t>
            </a:r>
          </a:p>
        </p:txBody>
      </p:sp>
      <p:pic>
        <p:nvPicPr>
          <p:cNvPr id="13319" name="Picture 7"/>
          <p:cNvPicPr>
            <a:picLocks noChangeAspect="1" noChangeArrowheads="1"/>
          </p:cNvPicPr>
          <p:nvPr/>
        </p:nvPicPr>
        <p:blipFill>
          <a:blip r:embed="rId3" cstate="print"/>
          <a:srcRect/>
          <a:stretch>
            <a:fillRect/>
          </a:stretch>
        </p:blipFill>
        <p:spPr bwMode="auto">
          <a:xfrm>
            <a:off x="452745" y="2379944"/>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9" name="Rectangular Callout 8"/>
          <p:cNvSpPr/>
          <p:nvPr/>
        </p:nvSpPr>
        <p:spPr>
          <a:xfrm>
            <a:off x="2054269" y="121502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Llamada seleccionada</a:t>
            </a:r>
            <a:endParaRPr lang="es-ES" dirty="0"/>
          </a:p>
        </p:txBody>
      </p:sp>
      <p:sp>
        <p:nvSpPr>
          <p:cNvPr id="10" name="Rectangular Callout 9"/>
          <p:cNvSpPr/>
          <p:nvPr/>
        </p:nvSpPr>
        <p:spPr>
          <a:xfrm>
            <a:off x="4887239" y="124216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Actualizar nota</a:t>
            </a:r>
            <a:endParaRPr lang="es-ES" dirty="0"/>
          </a:p>
        </p:txBody>
      </p:sp>
      <p:sp>
        <p:nvSpPr>
          <p:cNvPr id="11" name="Rectangular Callout 10"/>
          <p:cNvSpPr/>
          <p:nvPr/>
        </p:nvSpPr>
        <p:spPr>
          <a:xfrm>
            <a:off x="7269272" y="1242165"/>
            <a:ext cx="1503124" cy="799578"/>
          </a:xfrm>
          <a:prstGeom prst="wedgeRectCallout">
            <a:avLst>
              <a:gd name="adj1" fmla="val 9859"/>
              <a:gd name="adj2" fmla="val 10597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Recuperar o</a:t>
            </a:r>
          </a:p>
          <a:p>
            <a:pPr algn="ctr"/>
            <a:r>
              <a:rPr dirty="0" smtClean="0"/>
              <a:t>acoplar</a:t>
            </a:r>
            <a:endParaRPr lang="es-ES" dirty="0"/>
          </a:p>
        </p:txBody>
      </p:sp>
      <p:sp>
        <p:nvSpPr>
          <p:cNvPr id="12" name="Rectangular Callout 11"/>
          <p:cNvSpPr/>
          <p:nvPr/>
        </p:nvSpPr>
        <p:spPr>
          <a:xfrm>
            <a:off x="205099" y="5084748"/>
            <a:ext cx="3592102" cy="1067895"/>
          </a:xfrm>
          <a:prstGeom prst="wedgeRectCallout">
            <a:avLst>
              <a:gd name="adj1" fmla="val -40329"/>
              <a:gd name="adj2" fmla="val -8889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600" dirty="0" smtClean="0"/>
              <a:t>Si se selecciona la opción, se muestran las llamadas de otros operadores (llamadas supervisadas  y llamadas en filas personales)</a:t>
            </a:r>
            <a:endParaRPr lang="es-ES" sz="1600" dirty="0"/>
          </a:p>
        </p:txBody>
      </p:sp>
      <p:sp>
        <p:nvSpPr>
          <p:cNvPr id="13" name="Rectangular Callout 12"/>
          <p:cNvSpPr/>
          <p:nvPr/>
        </p:nvSpPr>
        <p:spPr>
          <a:xfrm>
            <a:off x="4243495" y="5313064"/>
            <a:ext cx="2353858" cy="787054"/>
          </a:xfrm>
          <a:prstGeom prst="wedgeRectCallout">
            <a:avLst>
              <a:gd name="adj1" fmla="val -100654"/>
              <a:gd name="adj2" fmla="val -13232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Buscar en llamadas supervisadas y </a:t>
            </a:r>
            <a:r>
              <a:rPr dirty="0" err="1" smtClean="0"/>
              <a:t>en</a:t>
            </a:r>
            <a:r>
              <a:rPr dirty="0" smtClean="0"/>
              <a:t> </a:t>
            </a:r>
            <a:r>
              <a:rPr lang="fr-BE" dirty="0" smtClean="0"/>
              <a:t>fila</a:t>
            </a:r>
            <a:endParaRPr lang="es-ES" dirty="0"/>
          </a:p>
        </p:txBody>
      </p:sp>
      <p:sp>
        <p:nvSpPr>
          <p:cNvPr id="14" name="Rectangular Callout 13"/>
          <p:cNvSpPr/>
          <p:nvPr/>
        </p:nvSpPr>
        <p:spPr>
          <a:xfrm>
            <a:off x="6730652" y="5528154"/>
            <a:ext cx="1851764" cy="521918"/>
          </a:xfrm>
          <a:prstGeom prst="wedgeRectCallout">
            <a:avLst>
              <a:gd name="adj1" fmla="val 39398"/>
              <a:gd name="adj2" fmla="val -189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Limpiar cuadro de búsqueda</a:t>
            </a:r>
            <a:endParaRPr lang="es-ES" dirty="0"/>
          </a:p>
        </p:txBody>
      </p:sp>
      <p:sp>
        <p:nvSpPr>
          <p:cNvPr id="15" name="Rectangular Callout 14"/>
          <p:cNvSpPr/>
          <p:nvPr/>
        </p:nvSpPr>
        <p:spPr>
          <a:xfrm>
            <a:off x="530269" y="3785787"/>
            <a:ext cx="2588712" cy="573271"/>
          </a:xfrm>
          <a:prstGeom prst="wedgeRectCallout">
            <a:avLst>
              <a:gd name="adj1" fmla="val -46977"/>
              <a:gd name="adj2" fmla="val -15082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Tipo de llamada supervisada</a:t>
            </a:r>
            <a:endParaRPr lang="es-E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1180383" y="2470215"/>
            <a:ext cx="6657975" cy="28479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Content Placeholder 1"/>
          <p:cNvSpPr>
            <a:spLocks noGrp="1"/>
          </p:cNvSpPr>
          <p:nvPr>
            <p:ph idx="1"/>
          </p:nvPr>
        </p:nvSpPr>
        <p:spPr/>
        <p:txBody>
          <a:bodyPr/>
          <a:lstStyle/>
          <a:p>
            <a:endParaRPr lang="fr-BE"/>
          </a:p>
        </p:txBody>
      </p:sp>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Contactos</a:t>
            </a:r>
          </a:p>
        </p:txBody>
      </p:sp>
      <p:sp>
        <p:nvSpPr>
          <p:cNvPr id="13" name="Rectangular Callout 12"/>
          <p:cNvSpPr/>
          <p:nvPr/>
        </p:nvSpPr>
        <p:spPr>
          <a:xfrm>
            <a:off x="6990567" y="5580171"/>
            <a:ext cx="1851764" cy="521918"/>
          </a:xfrm>
          <a:prstGeom prst="wedgeRectCallout">
            <a:avLst>
              <a:gd name="adj1" fmla="val -11070"/>
              <a:gd name="adj2" fmla="val -1707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sz="1600" dirty="0" smtClean="0"/>
              <a:t>Limpiar cuadro de búsqueda</a:t>
            </a:r>
            <a:endParaRPr lang="es-ES" sz="1600" dirty="0"/>
          </a:p>
        </p:txBody>
      </p:sp>
      <p:sp>
        <p:nvSpPr>
          <p:cNvPr id="14" name="Rectangular Callout 13"/>
          <p:cNvSpPr/>
          <p:nvPr/>
        </p:nvSpPr>
        <p:spPr>
          <a:xfrm>
            <a:off x="332319" y="5467927"/>
            <a:ext cx="2525181" cy="592280"/>
          </a:xfrm>
          <a:prstGeom prst="wedgeRectCallout">
            <a:avLst>
              <a:gd name="adj1" fmla="val 28369"/>
              <a:gd name="adj2" fmla="val -1560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sz="1600" dirty="0" smtClean="0"/>
              <a:t>Búsqueda automática mientras se escribe</a:t>
            </a:r>
            <a:endParaRPr lang="es-ES" sz="1600" dirty="0"/>
          </a:p>
        </p:txBody>
      </p:sp>
      <p:sp>
        <p:nvSpPr>
          <p:cNvPr id="16" name="Rectangular Callout 15"/>
          <p:cNvSpPr/>
          <p:nvPr/>
        </p:nvSpPr>
        <p:spPr>
          <a:xfrm>
            <a:off x="2530358" y="1234812"/>
            <a:ext cx="1719910" cy="1107601"/>
          </a:xfrm>
          <a:prstGeom prst="wedgeRectCallout">
            <a:avLst>
              <a:gd name="adj1" fmla="val 770"/>
              <a:gd name="adj2" fmla="val 16580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Haz doble click sobre la línea para marcar una extensión interna</a:t>
            </a:r>
            <a:endParaRPr lang="es-ES" sz="1600" dirty="0"/>
          </a:p>
        </p:txBody>
      </p:sp>
      <p:sp>
        <p:nvSpPr>
          <p:cNvPr id="17" name="Rectangular Callout 16"/>
          <p:cNvSpPr/>
          <p:nvPr/>
        </p:nvSpPr>
        <p:spPr>
          <a:xfrm>
            <a:off x="5049008" y="5558787"/>
            <a:ext cx="1863627" cy="592280"/>
          </a:xfrm>
          <a:prstGeom prst="wedgeRectCallout">
            <a:avLst>
              <a:gd name="adj1" fmla="val -50681"/>
              <a:gd name="adj2" fmla="val -1685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sz="1600" dirty="0" smtClean="0"/>
              <a:t>Mejora la búsqueda</a:t>
            </a:r>
            <a:endParaRPr lang="es-ES" sz="1600" dirty="0"/>
          </a:p>
        </p:txBody>
      </p:sp>
      <p:sp>
        <p:nvSpPr>
          <p:cNvPr id="18" name="Rectangular Callout 17"/>
          <p:cNvSpPr/>
          <p:nvPr/>
        </p:nvSpPr>
        <p:spPr>
          <a:xfrm>
            <a:off x="3028950" y="5527140"/>
            <a:ext cx="1770109" cy="592280"/>
          </a:xfrm>
          <a:prstGeom prst="wedgeRectCallout">
            <a:avLst>
              <a:gd name="adj1" fmla="val 33601"/>
              <a:gd name="adj2" fmla="val -1143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sz="1600" dirty="0" smtClean="0"/>
              <a:t>Marca cualquier número</a:t>
            </a:r>
            <a:endParaRPr lang="es-ES" sz="1600" dirty="0"/>
          </a:p>
        </p:txBody>
      </p:sp>
      <p:sp>
        <p:nvSpPr>
          <p:cNvPr id="19" name="Rectangular Callout 18"/>
          <p:cNvSpPr/>
          <p:nvPr/>
        </p:nvSpPr>
        <p:spPr>
          <a:xfrm>
            <a:off x="256671" y="1273194"/>
            <a:ext cx="2144698" cy="1014846"/>
          </a:xfrm>
          <a:prstGeom prst="wedgeRectCallout">
            <a:avLst>
              <a:gd name="adj1" fmla="val 49600"/>
              <a:gd name="adj2" fmla="val 1969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sz="1600" dirty="0" smtClean="0"/>
              <a:t>Navega por el directorio usando las teclas arriba/abajo</a:t>
            </a:r>
            <a:endParaRPr lang="es-ES" sz="1600" dirty="0"/>
          </a:p>
        </p:txBody>
      </p:sp>
      <p:sp>
        <p:nvSpPr>
          <p:cNvPr id="20" name="Rectangular Callout 19"/>
          <p:cNvSpPr/>
          <p:nvPr/>
        </p:nvSpPr>
        <p:spPr>
          <a:xfrm>
            <a:off x="4466171" y="1341690"/>
            <a:ext cx="2241814" cy="960473"/>
          </a:xfrm>
          <a:prstGeom prst="wedgeRectCallout">
            <a:avLst>
              <a:gd name="adj1" fmla="val -58177"/>
              <a:gd name="adj2" fmla="val 11572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sz="1600" dirty="0" smtClean="0"/>
              <a:t>Arrastra y suelta o haz clic derecho en los encabezados de las columnas</a:t>
            </a:r>
            <a:endParaRPr lang="es-ES" sz="1600" dirty="0"/>
          </a:p>
        </p:txBody>
      </p:sp>
      <p:sp>
        <p:nvSpPr>
          <p:cNvPr id="33" name="Rectangular Callout 32"/>
          <p:cNvSpPr/>
          <p:nvPr/>
        </p:nvSpPr>
        <p:spPr>
          <a:xfrm>
            <a:off x="7000160" y="1114425"/>
            <a:ext cx="1946990" cy="1597639"/>
          </a:xfrm>
          <a:prstGeom prst="wedgeRectCallout">
            <a:avLst>
              <a:gd name="adj1" fmla="val -63342"/>
              <a:gd name="adj2" fmla="val 9436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000000"/>
              </a:solidFill>
              <a:latin typeface="Trebuchet MS" panose="020B0603020202020204" pitchFamily="34" charset="0"/>
            </a:endParaRPr>
          </a:p>
        </p:txBody>
      </p:sp>
      <p:sp>
        <p:nvSpPr>
          <p:cNvPr id="34" name="Text Box 3"/>
          <p:cNvSpPr txBox="1">
            <a:spLocks noChangeArrowheads="1"/>
          </p:cNvSpPr>
          <p:nvPr/>
        </p:nvSpPr>
        <p:spPr bwMode="auto">
          <a:xfrm>
            <a:off x="7507098" y="1191844"/>
            <a:ext cx="542434"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a:solidFill>
                  <a:srgbClr val="000000"/>
                </a:solidFill>
                <a:latin typeface="Trebuchet MS" panose="020B0603020202020204" pitchFamily="34" charset="0"/>
              </a:rPr>
              <a:t>Libre</a:t>
            </a:r>
          </a:p>
        </p:txBody>
      </p:sp>
      <p:sp>
        <p:nvSpPr>
          <p:cNvPr id="35" name="Text Box 4"/>
          <p:cNvSpPr txBox="1">
            <a:spLocks noChangeArrowheads="1"/>
          </p:cNvSpPr>
          <p:nvPr/>
        </p:nvSpPr>
        <p:spPr bwMode="auto">
          <a:xfrm>
            <a:off x="7500357" y="1568435"/>
            <a:ext cx="1403246" cy="294890"/>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a:solidFill>
                  <a:srgbClr val="000000"/>
                </a:solidFill>
                <a:latin typeface="Trebuchet MS" panose="020B0603020202020204" pitchFamily="34" charset="0"/>
              </a:rPr>
              <a:t>No conectado</a:t>
            </a:r>
          </a:p>
        </p:txBody>
      </p:sp>
      <p:sp>
        <p:nvSpPr>
          <p:cNvPr id="36" name="Text Box 5"/>
          <p:cNvSpPr txBox="1">
            <a:spLocks noChangeArrowheads="1"/>
          </p:cNvSpPr>
          <p:nvPr/>
        </p:nvSpPr>
        <p:spPr bwMode="auto">
          <a:xfrm>
            <a:off x="7488892" y="1947560"/>
            <a:ext cx="1398438"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smtClean="0">
                <a:solidFill>
                  <a:srgbClr val="000000"/>
                </a:solidFill>
                <a:latin typeface="Trebuchet MS" panose="020B0603020202020204" pitchFamily="34" charset="0"/>
              </a:rPr>
              <a:t>Ocupado (externo)</a:t>
            </a:r>
            <a:endParaRPr lang="es-ES" sz="1400" dirty="0">
              <a:solidFill>
                <a:srgbClr val="000000"/>
              </a:solidFill>
              <a:latin typeface="Trebuchet MS" panose="020B0603020202020204" pitchFamily="34" charset="0"/>
            </a:endParaRPr>
          </a:p>
        </p:txBody>
      </p:sp>
      <p:pic>
        <p:nvPicPr>
          <p:cNvPr id="37" name="Picture 7"/>
          <p:cNvPicPr>
            <a:picLocks noChangeAspect="1" noChangeArrowheads="1"/>
          </p:cNvPicPr>
          <p:nvPr/>
        </p:nvPicPr>
        <p:blipFill>
          <a:blip r:embed="rId4" cstate="print"/>
          <a:srcRect/>
          <a:stretch>
            <a:fillRect/>
          </a:stretch>
        </p:blipFill>
        <p:spPr bwMode="auto">
          <a:xfrm>
            <a:off x="7123761" y="1911785"/>
            <a:ext cx="371688" cy="360124"/>
          </a:xfrm>
          <a:prstGeom prst="rect">
            <a:avLst/>
          </a:prstGeom>
          <a:noFill/>
          <a:ln w="9525">
            <a:noFill/>
            <a:round/>
            <a:headEnd/>
            <a:tailEnd/>
          </a:ln>
        </p:spPr>
      </p:pic>
      <p:pic>
        <p:nvPicPr>
          <p:cNvPr id="38" name="Picture 8"/>
          <p:cNvPicPr>
            <a:picLocks noChangeAspect="1" noChangeArrowheads="1"/>
          </p:cNvPicPr>
          <p:nvPr/>
        </p:nvPicPr>
        <p:blipFill>
          <a:blip r:embed="rId5" cstate="print"/>
          <a:srcRect/>
          <a:stretch>
            <a:fillRect/>
          </a:stretch>
        </p:blipFill>
        <p:spPr bwMode="auto">
          <a:xfrm>
            <a:off x="7120530" y="1172749"/>
            <a:ext cx="371688" cy="360124"/>
          </a:xfrm>
          <a:prstGeom prst="rect">
            <a:avLst/>
          </a:prstGeom>
          <a:noFill/>
          <a:ln w="9525">
            <a:noFill/>
            <a:round/>
            <a:headEnd/>
            <a:tailEnd/>
          </a:ln>
        </p:spPr>
      </p:pic>
      <p:pic>
        <p:nvPicPr>
          <p:cNvPr id="39" name="Picture 9"/>
          <p:cNvPicPr>
            <a:picLocks noChangeAspect="1" noChangeArrowheads="1"/>
          </p:cNvPicPr>
          <p:nvPr/>
        </p:nvPicPr>
        <p:blipFill>
          <a:blip r:embed="rId6" cstate="print">
            <a:lum bright="30000"/>
          </a:blip>
          <a:srcRect/>
          <a:stretch>
            <a:fillRect/>
          </a:stretch>
        </p:blipFill>
        <p:spPr bwMode="auto">
          <a:xfrm>
            <a:off x="7129148" y="1542125"/>
            <a:ext cx="375559" cy="363875"/>
          </a:xfrm>
          <a:prstGeom prst="rect">
            <a:avLst/>
          </a:prstGeom>
          <a:noFill/>
          <a:ln w="9525">
            <a:noFill/>
            <a:round/>
            <a:headEnd/>
            <a:tailEnd/>
          </a:ln>
        </p:spPr>
      </p:pic>
      <p:pic>
        <p:nvPicPr>
          <p:cNvPr id="40" name="Picture 7"/>
          <p:cNvPicPr>
            <a:picLocks noChangeAspect="1" noChangeArrowheads="1"/>
          </p:cNvPicPr>
          <p:nvPr/>
        </p:nvPicPr>
        <p:blipFill>
          <a:blip r:embed="rId4" cstate="print"/>
          <a:srcRect/>
          <a:stretch>
            <a:fillRect/>
          </a:stretch>
        </p:blipFill>
        <p:spPr bwMode="auto">
          <a:xfrm>
            <a:off x="7120296" y="2311835"/>
            <a:ext cx="371688" cy="360124"/>
          </a:xfrm>
          <a:prstGeom prst="rect">
            <a:avLst/>
          </a:prstGeom>
          <a:noFill/>
          <a:ln w="9525">
            <a:noFill/>
            <a:round/>
            <a:headEnd/>
            <a:tailEnd/>
          </a:ln>
        </p:spPr>
      </p:pic>
      <p:grpSp>
        <p:nvGrpSpPr>
          <p:cNvPr id="41" name="Group 40"/>
          <p:cNvGrpSpPr/>
          <p:nvPr/>
        </p:nvGrpSpPr>
        <p:grpSpPr>
          <a:xfrm>
            <a:off x="7264631" y="2454795"/>
            <a:ext cx="212203" cy="212203"/>
            <a:chOff x="5197996" y="2492895"/>
            <a:chExt cx="212203" cy="212203"/>
          </a:xfrm>
        </p:grpSpPr>
        <p:sp>
          <p:nvSpPr>
            <p:cNvPr id="42" name="Oval 41"/>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43" name="Straight Connector 42"/>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Text Box 5"/>
          <p:cNvSpPr txBox="1">
            <a:spLocks noChangeArrowheads="1"/>
          </p:cNvSpPr>
          <p:nvPr/>
        </p:nvSpPr>
        <p:spPr bwMode="auto">
          <a:xfrm>
            <a:off x="7488892" y="2342413"/>
            <a:ext cx="1359965"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smtClean="0">
                <a:solidFill>
                  <a:srgbClr val="000000"/>
                </a:solidFill>
                <a:latin typeface="Trebuchet MS" panose="020B0603020202020204" pitchFamily="34" charset="0"/>
              </a:rPr>
              <a:t>Ocupado (interno)</a:t>
            </a:r>
            <a:endParaRPr lang="es-ES" sz="1400" dirty="0">
              <a:solidFill>
                <a:srgbClr val="000000"/>
              </a:solidFill>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7280281" y="2031809"/>
            <a:ext cx="1665624" cy="765605"/>
          </a:xfrm>
          <a:prstGeom prst="wedgeRectCallout">
            <a:avLst>
              <a:gd name="adj1" fmla="val -109173"/>
              <a:gd name="adj2" fmla="val 17796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Un click para enviar e-mail</a:t>
            </a:r>
            <a:endParaRPr lang="es-ES" dirty="0"/>
          </a:p>
        </p:txBody>
      </p:sp>
      <p:pic>
        <p:nvPicPr>
          <p:cNvPr id="92162" name="Picture 2"/>
          <p:cNvPicPr>
            <a:picLocks noChangeAspect="1" noChangeArrowheads="1"/>
          </p:cNvPicPr>
          <p:nvPr/>
        </p:nvPicPr>
        <p:blipFill>
          <a:blip r:embed="rId3" cstate="print"/>
          <a:srcRect/>
          <a:stretch>
            <a:fillRect/>
          </a:stretch>
        </p:blipFill>
        <p:spPr bwMode="auto">
          <a:xfrm>
            <a:off x="910225" y="3757678"/>
            <a:ext cx="6668280" cy="462158"/>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fr-BE" dirty="0"/>
          </a:p>
        </p:txBody>
      </p:sp>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Contactos</a:t>
            </a:r>
          </a:p>
        </p:txBody>
      </p:sp>
      <p:sp>
        <p:nvSpPr>
          <p:cNvPr id="15" name="Rectangular Callout 14"/>
          <p:cNvSpPr/>
          <p:nvPr/>
        </p:nvSpPr>
        <p:spPr>
          <a:xfrm>
            <a:off x="4968160" y="1152525"/>
            <a:ext cx="1994422" cy="1597639"/>
          </a:xfrm>
          <a:prstGeom prst="wedgeRectCallout">
            <a:avLst>
              <a:gd name="adj1" fmla="val -28770"/>
              <a:gd name="adj2" fmla="val 11900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341" name="Text Box 3"/>
          <p:cNvSpPr txBox="1">
            <a:spLocks noChangeArrowheads="1"/>
          </p:cNvSpPr>
          <p:nvPr/>
        </p:nvSpPr>
        <p:spPr bwMode="auto">
          <a:xfrm>
            <a:off x="5475098" y="1229944"/>
            <a:ext cx="516786"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rPr>
              <a:t>Libre</a:t>
            </a:r>
          </a:p>
        </p:txBody>
      </p:sp>
      <p:sp>
        <p:nvSpPr>
          <p:cNvPr id="14342" name="Text Box 4"/>
          <p:cNvSpPr txBox="1">
            <a:spLocks noChangeArrowheads="1"/>
          </p:cNvSpPr>
          <p:nvPr/>
        </p:nvSpPr>
        <p:spPr bwMode="auto">
          <a:xfrm>
            <a:off x="5478533" y="1606050"/>
            <a:ext cx="1270196" cy="280591"/>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rPr>
              <a:t>No conectado</a:t>
            </a:r>
          </a:p>
        </p:txBody>
      </p:sp>
      <p:sp>
        <p:nvSpPr>
          <p:cNvPr id="14343" name="Text Box 5"/>
          <p:cNvSpPr txBox="1">
            <a:spLocks noChangeArrowheads="1"/>
          </p:cNvSpPr>
          <p:nvPr/>
        </p:nvSpPr>
        <p:spPr bwMode="auto">
          <a:xfrm>
            <a:off x="5456892" y="1985660"/>
            <a:ext cx="1313478"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rPr>
              <a:t>Ocupado (externo)</a:t>
            </a:r>
          </a:p>
        </p:txBody>
      </p:sp>
      <p:pic>
        <p:nvPicPr>
          <p:cNvPr id="14345" name="Picture 7"/>
          <p:cNvPicPr>
            <a:picLocks noChangeAspect="1" noChangeArrowheads="1"/>
          </p:cNvPicPr>
          <p:nvPr/>
        </p:nvPicPr>
        <p:blipFill>
          <a:blip r:embed="rId4" cstate="print"/>
          <a:srcRect/>
          <a:stretch>
            <a:fillRect/>
          </a:stretch>
        </p:blipFill>
        <p:spPr bwMode="auto">
          <a:xfrm>
            <a:off x="5091761" y="1949885"/>
            <a:ext cx="371688" cy="360124"/>
          </a:xfrm>
          <a:prstGeom prst="rect">
            <a:avLst/>
          </a:prstGeom>
          <a:noFill/>
          <a:ln w="9525">
            <a:noFill/>
            <a:round/>
            <a:headEnd/>
            <a:tailEnd/>
          </a:ln>
        </p:spPr>
      </p:pic>
      <p:pic>
        <p:nvPicPr>
          <p:cNvPr id="14346" name="Picture 8"/>
          <p:cNvPicPr>
            <a:picLocks noChangeAspect="1" noChangeArrowheads="1"/>
          </p:cNvPicPr>
          <p:nvPr/>
        </p:nvPicPr>
        <p:blipFill>
          <a:blip r:embed="rId5" cstate="print"/>
          <a:srcRect/>
          <a:stretch>
            <a:fillRect/>
          </a:stretch>
        </p:blipFill>
        <p:spPr bwMode="auto">
          <a:xfrm>
            <a:off x="5088530" y="1210849"/>
            <a:ext cx="371688" cy="360124"/>
          </a:xfrm>
          <a:prstGeom prst="rect">
            <a:avLst/>
          </a:prstGeom>
          <a:noFill/>
          <a:ln w="9525">
            <a:noFill/>
            <a:round/>
            <a:headEnd/>
            <a:tailEnd/>
          </a:ln>
        </p:spPr>
      </p:pic>
      <p:pic>
        <p:nvPicPr>
          <p:cNvPr id="14347" name="Picture 9"/>
          <p:cNvPicPr>
            <a:picLocks noChangeAspect="1" noChangeArrowheads="1"/>
          </p:cNvPicPr>
          <p:nvPr/>
        </p:nvPicPr>
        <p:blipFill>
          <a:blip r:embed="rId6" cstate="print">
            <a:lum bright="30000"/>
          </a:blip>
          <a:srcRect/>
          <a:stretch>
            <a:fillRect/>
          </a:stretch>
        </p:blipFill>
        <p:spPr bwMode="auto">
          <a:xfrm>
            <a:off x="5097148" y="1580225"/>
            <a:ext cx="375559" cy="363875"/>
          </a:xfrm>
          <a:prstGeom prst="rect">
            <a:avLst/>
          </a:prstGeom>
          <a:noFill/>
          <a:ln w="9525">
            <a:noFill/>
            <a:round/>
            <a:headEnd/>
            <a:tailEnd/>
          </a:ln>
        </p:spPr>
      </p:pic>
      <p:sp>
        <p:nvSpPr>
          <p:cNvPr id="13" name="Rectangular Callout 12"/>
          <p:cNvSpPr/>
          <p:nvPr/>
        </p:nvSpPr>
        <p:spPr>
          <a:xfrm>
            <a:off x="7039758" y="4972050"/>
            <a:ext cx="1206934" cy="590550"/>
          </a:xfrm>
          <a:prstGeom prst="wedgeRectCallout">
            <a:avLst>
              <a:gd name="adj1" fmla="val -23946"/>
              <a:gd name="adj2" fmla="val -18286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dirty="0" smtClean="0"/>
              <a:t>Fuente</a:t>
            </a:r>
            <a:endParaRPr lang="es-ES" dirty="0"/>
          </a:p>
        </p:txBody>
      </p:sp>
      <p:sp>
        <p:nvSpPr>
          <p:cNvPr id="14" name="Rectangular Callout 13"/>
          <p:cNvSpPr/>
          <p:nvPr/>
        </p:nvSpPr>
        <p:spPr>
          <a:xfrm>
            <a:off x="2341051" y="4951183"/>
            <a:ext cx="2525181" cy="825773"/>
          </a:xfrm>
          <a:prstGeom prst="wedgeRectCallout">
            <a:avLst>
              <a:gd name="adj1" fmla="val 90674"/>
              <a:gd name="adj2" fmla="val -15636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Un click para marcar número de teléfono móvil</a:t>
            </a:r>
            <a:endParaRPr lang="es-ES" dirty="0"/>
          </a:p>
        </p:txBody>
      </p:sp>
      <p:sp>
        <p:nvSpPr>
          <p:cNvPr id="16" name="Rectangular Callout 15"/>
          <p:cNvSpPr/>
          <p:nvPr/>
        </p:nvSpPr>
        <p:spPr>
          <a:xfrm>
            <a:off x="2620194" y="2140516"/>
            <a:ext cx="1992778" cy="621414"/>
          </a:xfrm>
          <a:prstGeom prst="wedgeRectCallout">
            <a:avLst>
              <a:gd name="adj1" fmla="val 37370"/>
              <a:gd name="adj2" fmla="val 21557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Un click para marcar extensión</a:t>
            </a:r>
          </a:p>
        </p:txBody>
      </p:sp>
      <p:sp>
        <p:nvSpPr>
          <p:cNvPr id="17" name="Rectangular Callout 16"/>
          <p:cNvSpPr/>
          <p:nvPr/>
        </p:nvSpPr>
        <p:spPr>
          <a:xfrm>
            <a:off x="5071522" y="4959357"/>
            <a:ext cx="1738853" cy="592280"/>
          </a:xfrm>
          <a:prstGeom prst="wedgeRectCallout">
            <a:avLst>
              <a:gd name="adj1" fmla="val 47461"/>
              <a:gd name="adj2" fmla="val -1723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Estado del teclado</a:t>
            </a:r>
            <a:endParaRPr lang="es-ES" dirty="0"/>
          </a:p>
        </p:txBody>
      </p:sp>
      <p:sp>
        <p:nvSpPr>
          <p:cNvPr id="19" name="Rectangular Callout 18"/>
          <p:cNvSpPr/>
          <p:nvPr/>
        </p:nvSpPr>
        <p:spPr>
          <a:xfrm>
            <a:off x="795331" y="2077363"/>
            <a:ext cx="1507164" cy="709618"/>
          </a:xfrm>
          <a:prstGeom prst="wedgeRectCallout">
            <a:avLst>
              <a:gd name="adj1" fmla="val -3764"/>
              <a:gd name="adj2" fmla="val 19297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Estado configurable</a:t>
            </a:r>
            <a:endParaRPr lang="es-ES" dirty="0"/>
          </a:p>
        </p:txBody>
      </p:sp>
      <p:pic>
        <p:nvPicPr>
          <p:cNvPr id="22" name="Picture 7"/>
          <p:cNvPicPr>
            <a:picLocks noChangeAspect="1" noChangeArrowheads="1"/>
          </p:cNvPicPr>
          <p:nvPr/>
        </p:nvPicPr>
        <p:blipFill>
          <a:blip r:embed="rId4" cstate="print"/>
          <a:srcRect/>
          <a:stretch>
            <a:fillRect/>
          </a:stretch>
        </p:blipFill>
        <p:spPr bwMode="auto">
          <a:xfrm>
            <a:off x="5088296" y="2349935"/>
            <a:ext cx="371688" cy="360124"/>
          </a:xfrm>
          <a:prstGeom prst="rect">
            <a:avLst/>
          </a:prstGeom>
          <a:noFill/>
          <a:ln w="9525">
            <a:noFill/>
            <a:round/>
            <a:headEnd/>
            <a:tailEnd/>
          </a:ln>
        </p:spPr>
      </p:pic>
      <p:grpSp>
        <p:nvGrpSpPr>
          <p:cNvPr id="35" name="Group 34"/>
          <p:cNvGrpSpPr/>
          <p:nvPr/>
        </p:nvGrpSpPr>
        <p:grpSpPr>
          <a:xfrm>
            <a:off x="5232631" y="2492895"/>
            <a:ext cx="212203" cy="212203"/>
            <a:chOff x="5197996" y="2492895"/>
            <a:chExt cx="212203" cy="212203"/>
          </a:xfrm>
        </p:grpSpPr>
        <p:sp>
          <p:nvSpPr>
            <p:cNvPr id="23" name="Oval 22"/>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31" name="Straight Connector 30"/>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Box 5"/>
          <p:cNvSpPr txBox="1">
            <a:spLocks noChangeArrowheads="1"/>
          </p:cNvSpPr>
          <p:nvPr/>
        </p:nvSpPr>
        <p:spPr bwMode="auto">
          <a:xfrm>
            <a:off x="5465123" y="2331472"/>
            <a:ext cx="1273403"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rPr>
              <a:t>Ocupado (interno)</a:t>
            </a:r>
            <a:endParaRPr lang="es-ES" sz="1300" b="1" dirty="0">
              <a:solidFill>
                <a:srgbClr val="4D4D4D"/>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5508125" y="1800783"/>
            <a:ext cx="3473950" cy="148599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Personalizar pantalla</a:t>
            </a:r>
          </a:p>
        </p:txBody>
      </p:sp>
      <p:sp>
        <p:nvSpPr>
          <p:cNvPr id="20" name="Content Placeholder 19"/>
          <p:cNvSpPr>
            <a:spLocks noGrp="1"/>
          </p:cNvSpPr>
          <p:nvPr>
            <p:ph idx="1"/>
          </p:nvPr>
        </p:nvSpPr>
        <p:spPr>
          <a:xfrm>
            <a:off x="203765" y="1197330"/>
            <a:ext cx="6038850" cy="5000660"/>
          </a:xfrm>
        </p:spPr>
        <p:txBody>
          <a:bodyPr wrap="square" lIns="108000" tIns="36000">
            <a:normAutofit/>
          </a:bodyPr>
          <a:lstStyle/>
          <a:p>
            <a:r>
              <a:rPr sz="2000" dirty="0" smtClean="0"/>
              <a:t>Haz click en los nombres de las columnas para ordenar los contactos *</a:t>
            </a:r>
          </a:p>
          <a:p>
            <a:endParaRPr lang="es-ES" sz="2000" dirty="0" smtClean="0"/>
          </a:p>
          <a:p>
            <a:r>
              <a:rPr sz="2000" dirty="0" smtClean="0"/>
              <a:t>Arrastra y suelta el encabezado de </a:t>
            </a:r>
            <a:r>
              <a:rPr sz="2000" dirty="0" err="1" smtClean="0"/>
              <a:t>una</a:t>
            </a:r>
            <a:r>
              <a:rPr sz="2000" dirty="0" smtClean="0"/>
              <a:t> </a:t>
            </a:r>
            <a:r>
              <a:rPr lang="fr-BE" sz="2000" dirty="0" smtClean="0"/>
              <a:t/>
            </a:r>
            <a:br>
              <a:rPr lang="fr-BE" sz="2000" dirty="0" smtClean="0"/>
            </a:br>
            <a:r>
              <a:rPr sz="2000" dirty="0" err="1" smtClean="0"/>
              <a:t>columna</a:t>
            </a:r>
            <a:r>
              <a:rPr sz="2000" dirty="0" smtClean="0"/>
              <a:t> </a:t>
            </a:r>
            <a:r>
              <a:rPr sz="2000" dirty="0" smtClean="0"/>
              <a:t>para reordenarla</a:t>
            </a:r>
            <a:endParaRPr lang="es-ES" sz="2000" dirty="0"/>
          </a:p>
          <a:p>
            <a:endParaRPr lang="es-ES" sz="2000" dirty="0" smtClean="0"/>
          </a:p>
          <a:p>
            <a:r>
              <a:rPr sz="2000" dirty="0" smtClean="0"/>
              <a:t>Haz click derecho sobre el encabezado de una columna para mostrar u ocultar determinadas columnas</a:t>
            </a:r>
          </a:p>
          <a:p>
            <a:pPr indent="0">
              <a:buNone/>
            </a:pPr>
            <a:endParaRPr lang="es-ES" sz="1800" dirty="0" smtClean="0"/>
          </a:p>
          <a:p>
            <a:pPr indent="0">
              <a:buNone/>
            </a:pPr>
            <a:endParaRPr lang="es-ES" sz="1800" dirty="0"/>
          </a:p>
          <a:p>
            <a:pPr indent="0">
              <a:buNone/>
            </a:pPr>
            <a:endParaRPr lang="es-ES" sz="1800" dirty="0" smtClean="0"/>
          </a:p>
          <a:p>
            <a:pPr indent="0">
              <a:buNone/>
            </a:pPr>
            <a:r>
              <a:rPr lang="nl-BE" sz="1800" dirty="0" smtClean="0"/>
              <a:t>* No apto para estado configurable, estado del teléfono y estado del teclado, ya que repercutiría en la sensibilidad de la net.Console</a:t>
            </a:r>
          </a:p>
        </p:txBody>
      </p:sp>
      <p:pic>
        <p:nvPicPr>
          <p:cNvPr id="97283" name="Picture 3"/>
          <p:cNvPicPr>
            <a:picLocks noChangeAspect="1" noChangeArrowheads="1"/>
          </p:cNvPicPr>
          <p:nvPr/>
        </p:nvPicPr>
        <p:blipFill>
          <a:blip r:embed="rId4" cstate="print"/>
          <a:srcRect/>
          <a:stretch>
            <a:fillRect/>
          </a:stretch>
        </p:blipFill>
        <p:spPr bwMode="auto">
          <a:xfrm>
            <a:off x="7492001" y="2259472"/>
            <a:ext cx="1197041" cy="445565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1" t="53407" r="37398" b="8269"/>
          <a:stretch/>
        </p:blipFill>
        <p:spPr bwMode="auto">
          <a:xfrm>
            <a:off x="877170" y="2454985"/>
            <a:ext cx="7344000" cy="293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a:lstStyle/>
          <a:p>
            <a:r>
              <a:rPr dirty="0" smtClean="0"/>
              <a:t>Historial de llamadas</a:t>
            </a:r>
            <a:endParaRPr lang="es-ES" dirty="0"/>
          </a:p>
        </p:txBody>
      </p:sp>
      <p:sp>
        <p:nvSpPr>
          <p:cNvPr id="7" name="Rectangular Callout 6"/>
          <p:cNvSpPr/>
          <p:nvPr/>
        </p:nvSpPr>
        <p:spPr>
          <a:xfrm>
            <a:off x="3286479" y="1329847"/>
            <a:ext cx="2320019" cy="759200"/>
          </a:xfrm>
          <a:prstGeom prst="wedgeRectCallout">
            <a:avLst>
              <a:gd name="adj1" fmla="val 26777"/>
              <a:gd name="adj2" fmla="val 1717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sz="1600" dirty="0" smtClean="0"/>
              <a:t>Tendencia de las llamadas (realizadas, respondidas, perdidas)</a:t>
            </a:r>
            <a:endParaRPr lang="es-ES" sz="1600" dirty="0"/>
          </a:p>
        </p:txBody>
      </p:sp>
      <p:sp>
        <p:nvSpPr>
          <p:cNvPr id="8" name="Rectangular Callout 7"/>
          <p:cNvSpPr/>
          <p:nvPr/>
        </p:nvSpPr>
        <p:spPr>
          <a:xfrm>
            <a:off x="4064554" y="5410864"/>
            <a:ext cx="2320019" cy="759200"/>
          </a:xfrm>
          <a:prstGeom prst="wedgeRectCallout">
            <a:avLst>
              <a:gd name="adj1" fmla="val 88613"/>
              <a:gd name="adj2" fmla="val -692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sz="1600" dirty="0" smtClean="0"/>
              <a:t>Muestra todas las llamadas o sólo las perdidas</a:t>
            </a:r>
            <a:endParaRPr lang="es-ES" sz="1600" dirty="0"/>
          </a:p>
        </p:txBody>
      </p:sp>
      <p:sp>
        <p:nvSpPr>
          <p:cNvPr id="9" name="Rectangular Callout 8"/>
          <p:cNvSpPr/>
          <p:nvPr/>
        </p:nvSpPr>
        <p:spPr>
          <a:xfrm>
            <a:off x="1107415" y="5542767"/>
            <a:ext cx="2320019" cy="627297"/>
          </a:xfrm>
          <a:prstGeom prst="wedgeRectCallout">
            <a:avLst>
              <a:gd name="adj1" fmla="val 34645"/>
              <a:gd name="adj2" fmla="val -923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sz="1600" dirty="0" smtClean="0"/>
              <a:t>Buscar en el historial de llamadas</a:t>
            </a:r>
            <a:endParaRPr lang="es-ES" sz="1600" dirty="0"/>
          </a:p>
        </p:txBody>
      </p:sp>
      <p:sp>
        <p:nvSpPr>
          <p:cNvPr id="10" name="Rectangular Callout 9"/>
          <p:cNvSpPr/>
          <p:nvPr/>
        </p:nvSpPr>
        <p:spPr>
          <a:xfrm>
            <a:off x="339151" y="1247686"/>
            <a:ext cx="2320019" cy="905854"/>
          </a:xfrm>
          <a:prstGeom prst="wedgeRectCallout">
            <a:avLst>
              <a:gd name="adj1" fmla="val 2181"/>
              <a:gd name="adj2" fmla="val 1360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sz="1600" dirty="0" smtClean="0"/>
              <a:t>Arrastra y suelta o haz clic derecho en los encabezados de las columnas</a:t>
            </a:r>
            <a:endParaRPr lang="es-ES" sz="1600" dirty="0"/>
          </a:p>
        </p:txBody>
      </p:sp>
      <p:sp>
        <p:nvSpPr>
          <p:cNvPr id="16" name="Rectangular Callout 15"/>
          <p:cNvSpPr/>
          <p:nvPr/>
        </p:nvSpPr>
        <p:spPr>
          <a:xfrm>
            <a:off x="6767918" y="5666961"/>
            <a:ext cx="1851764" cy="521918"/>
          </a:xfrm>
          <a:prstGeom prst="wedgeRectCallout">
            <a:avLst>
              <a:gd name="adj1" fmla="val 19526"/>
              <a:gd name="adj2" fmla="val -11196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sz="1600" dirty="0" smtClean="0"/>
              <a:t>Limpiar cuadro de búsqueda</a:t>
            </a:r>
            <a:endParaRPr lang="es-ES" sz="1600"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40"/>
          <a:stretch/>
        </p:blipFill>
        <p:spPr bwMode="auto">
          <a:xfrm>
            <a:off x="4979274" y="3063338"/>
            <a:ext cx="20247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5940717" y="1329847"/>
            <a:ext cx="2320019" cy="759200"/>
          </a:xfrm>
          <a:prstGeom prst="wedgeRectCallout">
            <a:avLst>
              <a:gd name="adj1" fmla="val 19119"/>
              <a:gd name="adj2" fmla="val 2121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sz="1600" dirty="0" smtClean="0"/>
              <a:t>Haz doble click sobre la línea para marcar una extensión interna</a:t>
            </a:r>
            <a:endParaRPr lang="es-E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Recepcionista</a:t>
            </a:r>
            <a:endParaRPr lang="es-ES" dirty="0"/>
          </a:p>
        </p:txBody>
      </p:sp>
      <p:pic>
        <p:nvPicPr>
          <p:cNvPr id="99330" name="Picture 2"/>
          <p:cNvPicPr>
            <a:picLocks noChangeAspect="1" noChangeArrowheads="1"/>
          </p:cNvPicPr>
          <p:nvPr/>
        </p:nvPicPr>
        <p:blipFill>
          <a:blip r:embed="rId2" cstate="print"/>
          <a:srcRect/>
          <a:stretch>
            <a:fillRect/>
          </a:stretch>
        </p:blipFill>
        <p:spPr bwMode="auto">
          <a:xfrm>
            <a:off x="341139" y="2406171"/>
            <a:ext cx="7812226" cy="3017598"/>
          </a:xfrm>
          <a:prstGeom prst="rect">
            <a:avLst/>
          </a:prstGeom>
          <a:noFill/>
          <a:ln w="9525">
            <a:noFill/>
            <a:miter lim="800000"/>
            <a:headEnd/>
            <a:tailEnd/>
          </a:ln>
        </p:spPr>
      </p:pic>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Muestra el estado de </a:t>
            </a:r>
            <a:r>
              <a:rPr dirty="0" err="1" smtClean="0"/>
              <a:t>tus</a:t>
            </a:r>
            <a:r>
              <a:rPr dirty="0" smtClean="0"/>
              <a:t> </a:t>
            </a:r>
            <a:r>
              <a:rPr lang="fr-BE" dirty="0" err="1" smtClean="0"/>
              <a:t>contactos</a:t>
            </a:r>
            <a:endParaRPr lang="es-ES" dirty="0"/>
          </a:p>
        </p:txBody>
      </p:sp>
      <p:sp>
        <p:nvSpPr>
          <p:cNvPr id="7" name="Rectangular Callout 6"/>
          <p:cNvSpPr/>
          <p:nvPr/>
        </p:nvSpPr>
        <p:spPr>
          <a:xfrm>
            <a:off x="4623052" y="4073047"/>
            <a:ext cx="2320019" cy="507499"/>
          </a:xfrm>
          <a:prstGeom prst="wedgeRectCallout">
            <a:avLst>
              <a:gd name="adj1" fmla="val -4178"/>
              <a:gd name="adj2" fmla="val -15752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Campo de estado</a:t>
            </a:r>
            <a:endParaRPr lang="es-ES" dirty="0"/>
          </a:p>
        </p:txBody>
      </p:sp>
      <p:sp>
        <p:nvSpPr>
          <p:cNvPr id="8" name="Rectangular Callout 7"/>
          <p:cNvSpPr/>
          <p:nvPr/>
        </p:nvSpPr>
        <p:spPr>
          <a:xfrm>
            <a:off x="5351339" y="1446196"/>
            <a:ext cx="3100452" cy="867130"/>
          </a:xfrm>
          <a:prstGeom prst="wedgeRectCallout">
            <a:avLst>
              <a:gd name="adj1" fmla="val -64982"/>
              <a:gd name="adj2" fmla="val 1216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Arrastra y suelta o haz clic derecho en los encabezados de las columnas</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72" y="2316163"/>
            <a:ext cx="73818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a:lstStyle/>
          <a:p>
            <a:r>
              <a:rPr dirty="0" smtClean="0"/>
              <a:t>Correo de voz</a:t>
            </a:r>
            <a:endParaRPr lang="es-ES" dirty="0"/>
          </a:p>
        </p:txBody>
      </p:sp>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Muestra el correo de voz de todas tus extensiones</a:t>
            </a:r>
            <a:endParaRPr lang="es-ES" dirty="0"/>
          </a:p>
        </p:txBody>
      </p:sp>
      <p:sp>
        <p:nvSpPr>
          <p:cNvPr id="7" name="Rectangular Callout 6"/>
          <p:cNvSpPr/>
          <p:nvPr/>
        </p:nvSpPr>
        <p:spPr>
          <a:xfrm>
            <a:off x="1407356" y="4307653"/>
            <a:ext cx="2320019" cy="759200"/>
          </a:xfrm>
          <a:prstGeom prst="wedgeRectCallout">
            <a:avLst>
              <a:gd name="adj1" fmla="val -64458"/>
              <a:gd name="adj2" fmla="val 13668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Muestra mensajes nuevos o antiguos</a:t>
            </a:r>
            <a:endParaRPr lang="es-ES" dirty="0"/>
          </a:p>
        </p:txBody>
      </p:sp>
      <p:sp>
        <p:nvSpPr>
          <p:cNvPr id="8" name="Rectangular Callout 7"/>
          <p:cNvSpPr/>
          <p:nvPr/>
        </p:nvSpPr>
        <p:spPr>
          <a:xfrm>
            <a:off x="5359884" y="1272321"/>
            <a:ext cx="3326916"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Arrastra y suelta o haz clic derecho en los encabezados de las columnas</a:t>
            </a:r>
            <a:endParaRPr lang="es-ES" dirty="0"/>
          </a:p>
        </p:txBody>
      </p:sp>
    </p:spTree>
    <p:extLst>
      <p:ext uri="{BB962C8B-B14F-4D97-AF65-F5344CB8AC3E}">
        <p14:creationId xmlns:p14="http://schemas.microsoft.com/office/powerpoint/2010/main" val="198528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3592286"/>
            <a:ext cx="6858000" cy="1183821"/>
          </a:xfrm>
        </p:spPr>
        <p:txBody>
          <a:bodyPr/>
          <a:lstStyle/>
          <a:p>
            <a:pPr marL="0" indent="0" algn="ctr">
              <a:buNone/>
            </a:pPr>
            <a:r>
              <a:rPr dirty="0" smtClean="0"/>
              <a:t>Paso a paso</a:t>
            </a:r>
            <a:endParaRPr lang="es-ES" dirty="0"/>
          </a:p>
        </p:txBody>
      </p:sp>
      <p:sp>
        <p:nvSpPr>
          <p:cNvPr id="4" name="Title 3"/>
          <p:cNvSpPr>
            <a:spLocks noGrp="1"/>
          </p:cNvSpPr>
          <p:nvPr>
            <p:ph type="title"/>
          </p:nvPr>
        </p:nvSpPr>
        <p:spPr/>
        <p:txBody>
          <a:bodyPr/>
          <a:lstStyle/>
          <a:p>
            <a:endParaRPr lang="en-US" dirty="0"/>
          </a:p>
        </p:txBody>
      </p:sp>
      <p:sp>
        <p:nvSpPr>
          <p:cNvPr id="7"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es-ES" sz="8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Tu escritorio</a:t>
            </a:r>
          </a:p>
        </p:txBody>
      </p:sp>
      <p:sp>
        <p:nvSpPr>
          <p:cNvPr id="20" name="Footer Placeholder 3"/>
          <p:cNvSpPr>
            <a:spLocks noGrp="1"/>
          </p:cNvSpPr>
          <p:nvPr>
            <p:ph type="ftr" sz="quarter" idx="4294967295"/>
          </p:nvPr>
        </p:nvSpPr>
        <p:spPr>
          <a:xfrm>
            <a:off x="7737475" y="6419850"/>
            <a:ext cx="1406525" cy="365125"/>
          </a:xfrm>
        </p:spPr>
        <p:txBody>
          <a:bodyPr/>
          <a:lstStyle/>
          <a:p>
            <a:pPr>
              <a:defRPr/>
            </a:pPr>
            <a:r>
              <a:rPr lang="nl-BE" sz="800" dirty="0" smtClean="0">
                <a:solidFill>
                  <a:schemeClr val="tx1"/>
                </a:solidFill>
                <a:latin typeface="+mj-lt"/>
              </a:rPr>
              <a:t>www.escaux.com</a:t>
            </a:r>
            <a:endParaRPr lang="es-ES" sz="800" dirty="0">
              <a:solidFill>
                <a:schemeClr val="tx1"/>
              </a:solidFill>
              <a:latin typeface="+mj-lt"/>
            </a:endParaRPr>
          </a:p>
        </p:txBody>
      </p:sp>
      <p:pic>
        <p:nvPicPr>
          <p:cNvPr id="6149" name="Picture 3"/>
          <p:cNvPicPr>
            <a:picLocks noChangeAspect="1" noChangeArrowheads="1"/>
          </p:cNvPicPr>
          <p:nvPr/>
        </p:nvPicPr>
        <p:blipFill>
          <a:blip r:embed="rId3" cstate="print"/>
          <a:srcRect/>
          <a:stretch>
            <a:fillRect/>
          </a:stretch>
        </p:blipFill>
        <p:spPr bwMode="auto">
          <a:xfrm>
            <a:off x="2268538" y="5229225"/>
            <a:ext cx="952500" cy="1057275"/>
          </a:xfrm>
          <a:prstGeom prst="rect">
            <a:avLst/>
          </a:prstGeom>
          <a:noFill/>
          <a:ln w="9525">
            <a:noFill/>
            <a:round/>
            <a:headEnd/>
            <a:tailEnd/>
          </a:ln>
        </p:spPr>
      </p:pic>
      <p:sp>
        <p:nvSpPr>
          <p:cNvPr id="6150" name="Text Box 4"/>
          <p:cNvSpPr txBox="1">
            <a:spLocks noChangeArrowheads="1"/>
          </p:cNvSpPr>
          <p:nvPr/>
        </p:nvSpPr>
        <p:spPr bwMode="auto">
          <a:xfrm>
            <a:off x="4114109" y="2276475"/>
            <a:ext cx="2049256"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dirty="0">
                <a:solidFill>
                  <a:srgbClr val="000000"/>
                </a:solidFill>
                <a:latin typeface="Trebuchet MS" pitchFamily="32" charset="0"/>
              </a:rPr>
              <a:t>La net.Console</a:t>
            </a:r>
            <a:endParaRPr lang="es-ES" sz="2000" dirty="0">
              <a:solidFill>
                <a:srgbClr val="000000"/>
              </a:solidFill>
              <a:latin typeface="Trebuchet MS" pitchFamily="32" charset="0"/>
            </a:endParaRPr>
          </a:p>
        </p:txBody>
      </p:sp>
      <p:sp>
        <p:nvSpPr>
          <p:cNvPr id="6152" name="Text Box 6"/>
          <p:cNvSpPr txBox="1">
            <a:spLocks noChangeArrowheads="1"/>
          </p:cNvSpPr>
          <p:nvPr/>
        </p:nvSpPr>
        <p:spPr bwMode="auto">
          <a:xfrm>
            <a:off x="3603625" y="5661025"/>
            <a:ext cx="2320925" cy="385763"/>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a:solidFill>
                  <a:srgbClr val="000000"/>
                </a:solidFill>
                <a:latin typeface="Trebuchet MS" pitchFamily="32" charset="0"/>
              </a:rPr>
              <a:t>Auriculares (opcional)</a:t>
            </a:r>
          </a:p>
        </p:txBody>
      </p:sp>
      <p:pic>
        <p:nvPicPr>
          <p:cNvPr id="14" name="Picture 13"/>
          <p:cNvPicPr>
            <a:picLocks noChangeAspect="1"/>
          </p:cNvPicPr>
          <p:nvPr/>
        </p:nvPicPr>
        <p:blipFill>
          <a:blip r:embed="rId4" cstate="print"/>
          <a:srcRect/>
          <a:stretch>
            <a:fillRect/>
          </a:stretch>
        </p:blipFill>
        <p:spPr>
          <a:xfrm>
            <a:off x="4370598" y="3863851"/>
            <a:ext cx="1655758" cy="1201741"/>
          </a:xfrm>
          <a:prstGeom prst="rect">
            <a:avLst/>
          </a:prstGeom>
          <a:noFill/>
          <a:ln>
            <a:noFill/>
          </a:ln>
        </p:spPr>
      </p:pic>
      <p:sp>
        <p:nvSpPr>
          <p:cNvPr id="15" name="Text Box 6"/>
          <p:cNvSpPr txBox="1"/>
          <p:nvPr/>
        </p:nvSpPr>
        <p:spPr>
          <a:xfrm>
            <a:off x="4622286" y="3369502"/>
            <a:ext cx="1302264" cy="402287"/>
          </a:xfrm>
          <a:prstGeom prst="rect">
            <a:avLst/>
          </a:prstGeom>
          <a:noFill/>
          <a:ln>
            <a:noFill/>
          </a:ln>
        </p:spPr>
        <p:txBody>
          <a:bodyPr vert="horz" wrap="non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rgbClr val="000000"/>
                </a:solidFill>
                <a:uFillTx/>
                <a:latin typeface="Trebuchet MS" pitchFamily="34" charset="0"/>
              </a:rPr>
              <a:t>SNOM 320</a:t>
            </a:r>
          </a:p>
        </p:txBody>
      </p:sp>
      <p:sp>
        <p:nvSpPr>
          <p:cNvPr id="16" name="Text Box 6"/>
          <p:cNvSpPr txBox="1"/>
          <p:nvPr/>
        </p:nvSpPr>
        <p:spPr>
          <a:xfrm>
            <a:off x="6886234" y="3353025"/>
            <a:ext cx="1978365" cy="402287"/>
          </a:xfrm>
          <a:prstGeom prst="rect">
            <a:avLst/>
          </a:prstGeom>
          <a:noFill/>
          <a:ln>
            <a:noFill/>
          </a:ln>
        </p:spPr>
        <p:txBody>
          <a:bodyPr vert="horz" wrap="squar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rgbClr val="000000"/>
                </a:solidFill>
                <a:uFillTx/>
                <a:latin typeface="Trebuchet MS" pitchFamily="34" charset="0"/>
              </a:rPr>
              <a:t>Polycom</a:t>
            </a:r>
            <a:r>
              <a:rPr dirty="0" smtClean="0"/>
              <a:t> </a:t>
            </a:r>
            <a:r>
              <a:rPr lang="nl-BE" sz="2000" b="0" i="0" u="none" strike="noStrike" kern="1200" cap="none" spc="0" baseline="0" dirty="0" smtClean="0">
                <a:solidFill>
                  <a:srgbClr val="000000"/>
                </a:solidFill>
                <a:uFillTx/>
                <a:latin typeface="Trebuchet MS" pitchFamily="34" charset="0"/>
              </a:rPr>
              <a:t>IP 650</a:t>
            </a:r>
          </a:p>
        </p:txBody>
      </p:sp>
      <p:pic>
        <p:nvPicPr>
          <p:cNvPr id="17" name="Picture 16"/>
          <p:cNvPicPr>
            <a:picLocks noChangeAspect="1"/>
          </p:cNvPicPr>
          <p:nvPr/>
        </p:nvPicPr>
        <p:blipFill>
          <a:blip r:embed="rId5" cstate="print"/>
          <a:srcRect/>
          <a:stretch>
            <a:fillRect/>
          </a:stretch>
        </p:blipFill>
        <p:spPr>
          <a:xfrm>
            <a:off x="6750310" y="3863851"/>
            <a:ext cx="1815815" cy="1198440"/>
          </a:xfrm>
          <a:prstGeom prst="rect">
            <a:avLst/>
          </a:prstGeom>
          <a:noFill/>
          <a:ln>
            <a:noFill/>
          </a:ln>
        </p:spPr>
      </p:pic>
      <p:pic>
        <p:nvPicPr>
          <p:cNvPr id="25" name="Picture 8"/>
          <p:cNvPicPr>
            <a:picLocks noChangeAspect="1" noChangeArrowheads="1"/>
          </p:cNvPicPr>
          <p:nvPr/>
        </p:nvPicPr>
        <p:blipFill>
          <a:blip r:embed="rId6" cstate="print"/>
          <a:srcRect/>
          <a:stretch>
            <a:fillRect/>
          </a:stretch>
        </p:blipFill>
        <p:spPr bwMode="auto">
          <a:xfrm>
            <a:off x="395288" y="1557338"/>
            <a:ext cx="2736850" cy="2736850"/>
          </a:xfrm>
          <a:prstGeom prst="rect">
            <a:avLst/>
          </a:prstGeom>
          <a:noFill/>
          <a:ln w="9525">
            <a:noFill/>
            <a:round/>
            <a:headEnd/>
            <a:tailEnd/>
          </a:ln>
          <a:effectLst/>
        </p:spPr>
      </p:pic>
      <p:grpSp>
        <p:nvGrpSpPr>
          <p:cNvPr id="26" name="Group 9"/>
          <p:cNvGrpSpPr>
            <a:grpSpLocks/>
          </p:cNvGrpSpPr>
          <p:nvPr/>
        </p:nvGrpSpPr>
        <p:grpSpPr bwMode="auto">
          <a:xfrm>
            <a:off x="741363" y="1662113"/>
            <a:ext cx="2097087" cy="1703387"/>
            <a:chOff x="467" y="1047"/>
            <a:chExt cx="1321" cy="1073"/>
          </a:xfrm>
        </p:grpSpPr>
        <p:pic>
          <p:nvPicPr>
            <p:cNvPr id="27" name="Picture 10"/>
            <p:cNvPicPr>
              <a:picLocks noChangeAspect="1" noChangeArrowheads="1"/>
            </p:cNvPicPr>
            <p:nvPr/>
          </p:nvPicPr>
          <p:blipFill>
            <a:blip r:embed="rId7" cstate="print"/>
            <a:srcRect/>
            <a:stretch>
              <a:fillRect/>
            </a:stretch>
          </p:blipFill>
          <p:spPr bwMode="auto">
            <a:xfrm>
              <a:off x="467" y="1047"/>
              <a:ext cx="1321" cy="1073"/>
            </a:xfrm>
            <a:prstGeom prst="rect">
              <a:avLst/>
            </a:prstGeom>
            <a:noFill/>
            <a:ln w="9525">
              <a:noFill/>
              <a:round/>
              <a:headEnd/>
              <a:tailEnd/>
            </a:ln>
            <a:effectLst/>
          </p:spPr>
        </p:pic>
        <p:pic>
          <p:nvPicPr>
            <p:cNvPr id="28" name="Picture 11"/>
            <p:cNvPicPr>
              <a:picLocks noChangeAspect="1" noChangeArrowheads="1"/>
            </p:cNvPicPr>
            <p:nvPr/>
          </p:nvPicPr>
          <p:blipFill>
            <a:blip r:embed="rId8" cstate="print"/>
            <a:srcRect/>
            <a:stretch>
              <a:fillRect/>
            </a:stretch>
          </p:blipFill>
          <p:spPr bwMode="auto">
            <a:xfrm>
              <a:off x="1116" y="1200"/>
              <a:ext cx="655" cy="566"/>
            </a:xfrm>
            <a:prstGeom prst="rect">
              <a:avLst/>
            </a:prstGeom>
            <a:noFill/>
            <a:ln w="9525">
              <a:noFill/>
              <a:round/>
              <a:headEnd/>
              <a:tailEnd/>
            </a:ln>
            <a:effec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Responder una llamada</a:t>
            </a:r>
            <a:endParaRPr lang="es-ES" dirty="0"/>
          </a:p>
        </p:txBody>
      </p:sp>
      <p:sp>
        <p:nvSpPr>
          <p:cNvPr id="6" name="Content Placeholder 5"/>
          <p:cNvSpPr>
            <a:spLocks noGrp="1"/>
          </p:cNvSpPr>
          <p:nvPr>
            <p:ph idx="1"/>
          </p:nvPr>
        </p:nvSpPr>
        <p:spPr>
          <a:xfrm>
            <a:off x="457200" y="1214422"/>
            <a:ext cx="6106438" cy="5000660"/>
          </a:xfrm>
        </p:spPr>
        <p:txBody>
          <a:bodyPr>
            <a:normAutofit/>
          </a:bodyPr>
          <a:lstStyle/>
          <a:p>
            <a:pPr marL="514350" indent="-514350">
              <a:buFont typeface="+mj-lt"/>
              <a:buAutoNum type="arabicPeriod"/>
            </a:pPr>
            <a:r>
              <a:rPr lang="nl-BE" sz="2200" dirty="0" smtClean="0"/>
              <a:t>La llamada entra a la fila general</a:t>
            </a:r>
          </a:p>
          <a:p>
            <a:pPr marL="514350" indent="-514350">
              <a:buFont typeface="+mj-lt"/>
              <a:buAutoNum type="arabicPeriod"/>
            </a:pPr>
            <a:r>
              <a:rPr lang="nl-BE" sz="2200" dirty="0" smtClean="0"/>
              <a:t>El contador de la fila aumenta</a:t>
            </a:r>
          </a:p>
          <a:p>
            <a:pPr marL="514350" indent="-514350">
              <a:buFont typeface="+mj-lt"/>
              <a:buAutoNum type="arabicPeriod"/>
            </a:pPr>
            <a:r>
              <a:rPr lang="nl-BE" sz="2200" dirty="0" smtClean="0"/>
              <a:t>Suena el teléfono</a:t>
            </a:r>
          </a:p>
          <a:p>
            <a:pPr marL="514350" indent="-514350">
              <a:buFont typeface="+mj-lt"/>
              <a:buAutoNum type="arabicPeriod"/>
            </a:pPr>
            <a:r>
              <a:rPr lang="nl-BE" sz="2200" dirty="0" smtClean="0"/>
              <a:t>La línea 1 muestra llamada entrante</a:t>
            </a:r>
          </a:p>
          <a:p>
            <a:pPr marL="514350" indent="-514350">
              <a:buFont typeface="+mj-lt"/>
              <a:buAutoNum type="arabicPeriod"/>
            </a:pPr>
            <a:r>
              <a:rPr lang="nl-BE" sz="2200" dirty="0" smtClean="0"/>
              <a:t>Se ilumina el botón de "Aceptar"</a:t>
            </a:r>
          </a:p>
          <a:p>
            <a:pPr marL="514350" indent="-514350">
              <a:buFont typeface="+mj-lt"/>
              <a:buAutoNum type="arabicPeriod"/>
            </a:pPr>
            <a:r>
              <a:rPr lang="nl-BE" sz="2200" dirty="0" smtClean="0"/>
              <a:t>Acepta llamada</a:t>
            </a:r>
          </a:p>
          <a:p>
            <a:pPr marL="914400" lvl="1" indent="-514350">
              <a:buFont typeface="+mj-lt"/>
              <a:buAutoNum type="arabicPeriod"/>
            </a:pPr>
            <a:r>
              <a:rPr lang="nl-BE" sz="2200" dirty="0" smtClean="0"/>
              <a:t>Haciendo click en botón de "Aceptar"</a:t>
            </a:r>
          </a:p>
          <a:p>
            <a:pPr marL="914400" lvl="1" indent="-514350">
              <a:buFont typeface="+mj-lt"/>
              <a:buAutoNum type="arabicPeriod"/>
            </a:pPr>
            <a:r>
              <a:rPr lang="nl-BE" sz="2200" dirty="0" smtClean="0"/>
              <a:t>O presionando la tecla "Enter"</a:t>
            </a:r>
          </a:p>
          <a:p>
            <a:pPr marL="514350" indent="-514350">
              <a:buFont typeface="+mj-lt"/>
              <a:buAutoNum type="arabicPeriod"/>
            </a:pPr>
            <a:r>
              <a:rPr lang="nl-BE" sz="2200" dirty="0" smtClean="0"/>
              <a:t>El icono de estado de línea 1 cambia a conversación</a:t>
            </a:r>
          </a:p>
          <a:p>
            <a:pPr marL="514350" indent="-514350">
              <a:buFont typeface="+mj-lt"/>
              <a:buAutoNum type="arabicPeriod"/>
            </a:pPr>
            <a:r>
              <a:rPr lang="nl-BE" sz="2200" dirty="0" smtClean="0"/>
              <a:t>Las teclas de control muestran el estado de la conversación</a:t>
            </a:r>
          </a:p>
        </p:txBody>
      </p:sp>
      <p:pic>
        <p:nvPicPr>
          <p:cNvPr id="104452" name="Picture 4"/>
          <p:cNvPicPr>
            <a:picLocks noChangeAspect="1" noChangeArrowheads="1"/>
          </p:cNvPicPr>
          <p:nvPr/>
        </p:nvPicPr>
        <p:blipFill>
          <a:blip r:embed="rId2" cstate="print"/>
          <a:srcRect/>
          <a:stretch>
            <a:fillRect/>
          </a:stretch>
        </p:blipFill>
        <p:spPr bwMode="auto">
          <a:xfrm>
            <a:off x="6491087" y="2441271"/>
            <a:ext cx="533400" cy="647700"/>
          </a:xfrm>
          <a:prstGeom prst="rect">
            <a:avLst/>
          </a:prstGeom>
          <a:noFill/>
          <a:ln w="9525">
            <a:noFill/>
            <a:miter lim="800000"/>
            <a:headEnd/>
            <a:tailEnd/>
          </a:ln>
        </p:spPr>
      </p:pic>
      <p:pic>
        <p:nvPicPr>
          <p:cNvPr id="104453" name="Picture 5"/>
          <p:cNvPicPr>
            <a:picLocks noChangeAspect="1" noChangeArrowheads="1"/>
          </p:cNvPicPr>
          <p:nvPr/>
        </p:nvPicPr>
        <p:blipFill>
          <a:blip r:embed="rId3" cstate="print"/>
          <a:srcRect/>
          <a:stretch>
            <a:fillRect/>
          </a:stretch>
        </p:blipFill>
        <p:spPr bwMode="auto">
          <a:xfrm>
            <a:off x="6491087" y="3023991"/>
            <a:ext cx="514350" cy="609600"/>
          </a:xfrm>
          <a:prstGeom prst="rect">
            <a:avLst/>
          </a:prstGeom>
          <a:noFill/>
          <a:ln w="9525">
            <a:noFill/>
            <a:miter lim="800000"/>
            <a:headEnd/>
            <a:tailEnd/>
          </a:ln>
        </p:spPr>
      </p:pic>
      <p:pic>
        <p:nvPicPr>
          <p:cNvPr id="104454" name="Picture 6"/>
          <p:cNvPicPr>
            <a:picLocks noChangeAspect="1" noChangeArrowheads="1"/>
          </p:cNvPicPr>
          <p:nvPr/>
        </p:nvPicPr>
        <p:blipFill>
          <a:blip r:embed="rId4" cstate="print"/>
          <a:srcRect/>
          <a:stretch>
            <a:fillRect/>
          </a:stretch>
        </p:blipFill>
        <p:spPr bwMode="auto">
          <a:xfrm>
            <a:off x="6517838" y="4314607"/>
            <a:ext cx="533400" cy="638175"/>
          </a:xfrm>
          <a:prstGeom prst="rect">
            <a:avLst/>
          </a:prstGeom>
          <a:noFill/>
          <a:ln w="9525">
            <a:noFill/>
            <a:miter lim="800000"/>
            <a:headEnd/>
            <a:tailEnd/>
          </a:ln>
        </p:spPr>
      </p:pic>
      <p:pic>
        <p:nvPicPr>
          <p:cNvPr id="104455" name="Picture 7"/>
          <p:cNvPicPr>
            <a:picLocks noChangeAspect="1" noChangeArrowheads="1"/>
          </p:cNvPicPr>
          <p:nvPr/>
        </p:nvPicPr>
        <p:blipFill>
          <a:blip r:embed="rId5" cstate="print"/>
          <a:srcRect/>
          <a:stretch>
            <a:fillRect/>
          </a:stretch>
        </p:blipFill>
        <p:spPr bwMode="auto">
          <a:xfrm>
            <a:off x="4224383" y="5543516"/>
            <a:ext cx="4248150" cy="609600"/>
          </a:xfrm>
          <a:prstGeom prst="rect">
            <a:avLst/>
          </a:prstGeom>
          <a:noFill/>
          <a:ln w="9525">
            <a:noFill/>
            <a:miter lim="800000"/>
            <a:headEnd/>
            <a:tailEnd/>
          </a:ln>
        </p:spPr>
      </p:pic>
      <p:grpSp>
        <p:nvGrpSpPr>
          <p:cNvPr id="10" name="Group 9"/>
          <p:cNvGrpSpPr>
            <a:grpSpLocks noChangeAspect="1"/>
          </p:cNvGrpSpPr>
          <p:nvPr/>
        </p:nvGrpSpPr>
        <p:grpSpPr>
          <a:xfrm>
            <a:off x="6491087" y="1593976"/>
            <a:ext cx="1422262" cy="608204"/>
            <a:chOff x="5476483" y="3022405"/>
            <a:chExt cx="2201971" cy="941632"/>
          </a:xfrm>
        </p:grpSpPr>
        <p:pic>
          <p:nvPicPr>
            <p:cNvPr id="11" name="Picture 4"/>
            <p:cNvPicPr>
              <a:picLocks noChangeAspect="1" noChangeArrowheads="1"/>
            </p:cNvPicPr>
            <p:nvPr/>
          </p:nvPicPr>
          <p:blipFill>
            <a:blip r:embed="rId6" cstate="print"/>
            <a:srcRect/>
            <a:stretch>
              <a:fillRect/>
            </a:stretch>
          </p:blipFill>
          <p:spPr bwMode="auto">
            <a:xfrm>
              <a:off x="5476483" y="3022405"/>
              <a:ext cx="2201971" cy="941632"/>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9"/>
          <p:cNvSpPr>
            <a:spLocks noChangeArrowheads="1"/>
          </p:cNvSpPr>
          <p:nvPr/>
        </p:nvSpPr>
        <p:spPr bwMode="auto">
          <a:xfrm>
            <a:off x="4754336" y="5560185"/>
            <a:ext cx="503238" cy="576262"/>
          </a:xfrm>
          <a:prstGeom prst="rect">
            <a:avLst/>
          </a:prstGeom>
          <a:noFill/>
          <a:ln w="38160">
            <a:solidFill>
              <a:srgbClr val="FC7404"/>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Terminar una llamada</a:t>
            </a:r>
            <a:endParaRPr lang="es-ES" dirty="0"/>
          </a:p>
        </p:txBody>
      </p:sp>
      <p:sp>
        <p:nvSpPr>
          <p:cNvPr id="6" name="Content Placeholder 5"/>
          <p:cNvSpPr>
            <a:spLocks noGrp="1"/>
          </p:cNvSpPr>
          <p:nvPr>
            <p:ph idx="1"/>
          </p:nvPr>
        </p:nvSpPr>
        <p:spPr>
          <a:xfrm>
            <a:off x="457199" y="1214422"/>
            <a:ext cx="8198285" cy="5000660"/>
          </a:xfrm>
        </p:spPr>
        <p:txBody>
          <a:bodyPr>
            <a:normAutofit fontScale="92500"/>
          </a:bodyPr>
          <a:lstStyle/>
          <a:p>
            <a:pPr marL="514350" indent="-514350">
              <a:buFont typeface="+mj-lt"/>
              <a:buAutoNum type="arabicPeriod"/>
            </a:pPr>
            <a:r>
              <a:rPr lang="nl-BE" sz="2400" dirty="0" smtClean="0"/>
              <a:t>El botón de "Terminar" está activo</a:t>
            </a:r>
          </a:p>
          <a:p>
            <a:pPr marL="514350" indent="-514350">
              <a:buFont typeface="+mj-lt"/>
              <a:buAutoNum type="arabicPeriod"/>
            </a:pPr>
            <a:r>
              <a:rPr lang="nl-BE" sz="2400" dirty="0" smtClean="0"/>
              <a:t>Termina llamada</a:t>
            </a:r>
          </a:p>
          <a:p>
            <a:pPr marL="914400" lvl="1" indent="-514350">
              <a:buFont typeface="+mj-lt"/>
              <a:buAutoNum type="arabicPeriod"/>
            </a:pPr>
            <a:r>
              <a:rPr lang="nl-BE" sz="2000" dirty="0" smtClean="0"/>
              <a:t>Haciendo click en botón de "terminar"</a:t>
            </a:r>
          </a:p>
          <a:p>
            <a:pPr marL="914400" lvl="1" indent="-514350">
              <a:buFont typeface="+mj-lt"/>
              <a:buAutoNum type="arabicPeriod"/>
            </a:pPr>
            <a:r>
              <a:rPr lang="nl-BE" sz="2000" dirty="0" smtClean="0"/>
              <a:t>O pulsando botón "F2"</a:t>
            </a:r>
          </a:p>
          <a:p>
            <a:pPr marL="514350" indent="-514350">
              <a:buFont typeface="+mj-lt"/>
              <a:buAutoNum type="arabicPeriod"/>
            </a:pPr>
            <a:r>
              <a:rPr lang="nl-BE" sz="2400" dirty="0" smtClean="0"/>
              <a:t>El icono de estado de línea 1 cambia a desocupado</a:t>
            </a:r>
          </a:p>
          <a:p>
            <a:pPr marL="514350" indent="-514350">
              <a:buFont typeface="+mj-lt"/>
              <a:buAutoNum type="arabicPeriod"/>
            </a:pPr>
            <a:r>
              <a:rPr lang="nl-BE" sz="2400" dirty="0" smtClean="0"/>
              <a:t>Las teclas de control muestran el estado de desocupado</a:t>
            </a:r>
          </a:p>
          <a:p>
            <a:pPr marL="514350" indent="-514350">
              <a:buFont typeface="+mj-lt"/>
              <a:buAutoNum type="arabicPeriod"/>
            </a:pPr>
            <a:endParaRPr lang="es-ES" sz="2400" dirty="0"/>
          </a:p>
          <a:p>
            <a:pPr marL="514350" indent="-514350">
              <a:buFont typeface="+mj-lt"/>
              <a:buAutoNum type="arabicPeriod"/>
            </a:pPr>
            <a:endParaRPr lang="es-ES" sz="2400" dirty="0" smtClean="0"/>
          </a:p>
          <a:p>
            <a:pPr marL="514350" indent="-514350">
              <a:buFont typeface="+mj-lt"/>
              <a:buAutoNum type="arabicPeriod"/>
            </a:pPr>
            <a:endParaRPr lang="es-ES" sz="2400" dirty="0"/>
          </a:p>
          <a:p>
            <a:pPr marL="0" indent="0">
              <a:buNone/>
            </a:pPr>
            <a:r>
              <a:rPr lang="nl-BE" sz="2400" dirty="0" smtClean="0"/>
              <a:t>Ten en cuenta que en el estado de desocupado el botón de "terminar" todavía está activo. Esto te permite terminar llamadas que, por alguna razón, siguen en el teléfono del recepcionista.</a:t>
            </a:r>
          </a:p>
        </p:txBody>
      </p:sp>
      <p:pic>
        <p:nvPicPr>
          <p:cNvPr id="105474" name="Picture 2"/>
          <p:cNvPicPr>
            <a:picLocks noChangeAspect="1" noChangeArrowheads="1"/>
          </p:cNvPicPr>
          <p:nvPr/>
        </p:nvPicPr>
        <p:blipFill>
          <a:blip r:embed="rId2" cstate="print"/>
          <a:srcRect/>
          <a:stretch>
            <a:fillRect/>
          </a:stretch>
        </p:blipFill>
        <p:spPr bwMode="auto">
          <a:xfrm>
            <a:off x="6690008" y="1165377"/>
            <a:ext cx="600075" cy="619125"/>
          </a:xfrm>
          <a:prstGeom prst="rect">
            <a:avLst/>
          </a:prstGeom>
          <a:noFill/>
          <a:ln w="9525">
            <a:noFill/>
            <a:miter lim="800000"/>
            <a:headEnd/>
            <a:tailEnd/>
          </a:ln>
        </p:spPr>
      </p:pic>
      <p:pic>
        <p:nvPicPr>
          <p:cNvPr id="105475" name="Picture 3"/>
          <p:cNvPicPr>
            <a:picLocks noChangeAspect="1" noChangeArrowheads="1"/>
          </p:cNvPicPr>
          <p:nvPr/>
        </p:nvPicPr>
        <p:blipFill>
          <a:blip r:embed="rId3" cstate="print"/>
          <a:srcRect/>
          <a:stretch>
            <a:fillRect/>
          </a:stretch>
        </p:blipFill>
        <p:spPr bwMode="auto">
          <a:xfrm>
            <a:off x="7612954" y="2486890"/>
            <a:ext cx="523875" cy="638175"/>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2234983" y="3888288"/>
            <a:ext cx="42481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Iniciar una llamada</a:t>
            </a:r>
          </a:p>
        </p:txBody>
      </p:sp>
      <p:sp>
        <p:nvSpPr>
          <p:cNvPr id="20484" name="Rectangle 2"/>
          <p:cNvSpPr>
            <a:spLocks noGrp="1" noChangeArrowheads="1"/>
          </p:cNvSpPr>
          <p:nvPr>
            <p:ph idx="1"/>
          </p:nvPr>
        </p:nvSpPr>
        <p:spPr/>
        <p:txBody>
          <a:bodyPr>
            <a:normAutofit lnSpcReduction="10000"/>
          </a:bodyPr>
          <a:lstStyle/>
          <a:p>
            <a:pPr marL="376238" indent="-376238" eaLnBrk="1" hangingPunct="1">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dirty="0" smtClean="0"/>
              <a:t>Varias posibilidades para iniciar una llamada:</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dirty="0" smtClean="0"/>
              <a:t>Marca el número en el teléfono</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dirty="0" smtClean="0"/>
              <a:t>Haz doble click en entrada de directorio</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dirty="0" smtClean="0"/>
              <a:t>Selecciona con el ratón entrada de directorio y presiona "Enter"</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dirty="0" smtClean="0"/>
              <a:t>Haz click en marcador, icono de fijo o móvil en entrada de directorio</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dirty="0" smtClean="0"/>
              <a:t>Escribe número en el campo de número y presiona "Enter"</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dirty="0" smtClean="0"/>
              <a:t>Selecciona un marcado rápido</a:t>
            </a:r>
            <a:endParaRPr lang="es-ES" sz="18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es-ES" sz="10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es-ES" sz="10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Retener y liberar una llamada</a:t>
            </a:r>
            <a:endParaRPr lang="es-ES" dirty="0"/>
          </a:p>
        </p:txBody>
      </p:sp>
      <p:sp>
        <p:nvSpPr>
          <p:cNvPr id="6" name="Content Placeholder 5"/>
          <p:cNvSpPr>
            <a:spLocks noGrp="1"/>
          </p:cNvSpPr>
          <p:nvPr>
            <p:ph idx="1"/>
          </p:nvPr>
        </p:nvSpPr>
        <p:spPr>
          <a:xfrm>
            <a:off x="457200" y="1214422"/>
            <a:ext cx="6106438" cy="5000660"/>
          </a:xfrm>
        </p:spPr>
        <p:txBody>
          <a:bodyPr>
            <a:normAutofit fontScale="92500"/>
          </a:bodyPr>
          <a:lstStyle/>
          <a:p>
            <a:pPr marL="514350" indent="-514350">
              <a:buFont typeface="+mj-lt"/>
              <a:buAutoNum type="arabicPeriod"/>
            </a:pPr>
            <a:r>
              <a:rPr lang="nl-BE" sz="2400" dirty="0" smtClean="0"/>
              <a:t>La llamada está en estado de conversación</a:t>
            </a:r>
          </a:p>
          <a:p>
            <a:pPr marL="514350" indent="-514350">
              <a:buFont typeface="+mj-lt"/>
              <a:buAutoNum type="arabicPeriod"/>
            </a:pPr>
            <a:r>
              <a:rPr lang="nl-BE" sz="2400" dirty="0" smtClean="0"/>
              <a:t>El botón de retener se enciende</a:t>
            </a:r>
          </a:p>
          <a:p>
            <a:pPr marL="514350" indent="-514350">
              <a:buFont typeface="+mj-lt"/>
              <a:buAutoNum type="arabicPeriod"/>
            </a:pPr>
            <a:r>
              <a:rPr lang="nl-BE" sz="2400" dirty="0" smtClean="0"/>
              <a:t>Retén la llamada</a:t>
            </a:r>
          </a:p>
          <a:p>
            <a:pPr marL="914400" lvl="1" indent="-514350">
              <a:buFont typeface="+mj-lt"/>
              <a:buAutoNum type="arabicPeriod"/>
            </a:pPr>
            <a:r>
              <a:rPr lang="nl-BE" sz="2000" dirty="0" smtClean="0"/>
              <a:t>Haciendo click en el botón de retener</a:t>
            </a:r>
          </a:p>
          <a:p>
            <a:pPr marL="914400" lvl="1" indent="-514350">
              <a:buFont typeface="+mj-lt"/>
              <a:buAutoNum type="arabicPeriod"/>
            </a:pPr>
            <a:r>
              <a:rPr lang="nl-BE" sz="2000" dirty="0" smtClean="0"/>
              <a:t>O presionando "Enter"</a:t>
            </a:r>
          </a:p>
          <a:p>
            <a:pPr marL="514350" indent="-514350">
              <a:buFont typeface="+mj-lt"/>
              <a:buAutoNum type="arabicPeriod"/>
            </a:pPr>
            <a:r>
              <a:rPr lang="nl-BE" sz="2400" dirty="0" smtClean="0"/>
              <a:t>El icono de estado de línea 1 cambia a retener</a:t>
            </a:r>
          </a:p>
          <a:p>
            <a:pPr marL="514350" indent="-514350">
              <a:buFont typeface="+mj-lt"/>
              <a:buAutoNum type="arabicPeriod"/>
            </a:pPr>
            <a:r>
              <a:rPr lang="nl-BE" sz="2400" dirty="0" smtClean="0"/>
              <a:t>Se presiona el botón de retener</a:t>
            </a:r>
          </a:p>
          <a:p>
            <a:pPr marL="514350" indent="-514350">
              <a:buFont typeface="+mj-lt"/>
              <a:buAutoNum type="arabicPeriod"/>
            </a:pPr>
            <a:r>
              <a:rPr lang="nl-BE" sz="2400" dirty="0" smtClean="0"/>
              <a:t>Liberar llamada</a:t>
            </a:r>
          </a:p>
          <a:p>
            <a:pPr marL="914400" lvl="1" indent="-514350">
              <a:buFont typeface="+mj-lt"/>
              <a:buAutoNum type="arabicPeriod"/>
            </a:pPr>
            <a:r>
              <a:rPr lang="nl-BE" sz="2000" dirty="0" smtClean="0"/>
              <a:t>Haciendo click en el botón de retener</a:t>
            </a:r>
          </a:p>
          <a:p>
            <a:pPr marL="914400" lvl="1" indent="-514350">
              <a:buFont typeface="+mj-lt"/>
              <a:buAutoNum type="arabicPeriod"/>
            </a:pPr>
            <a:r>
              <a:rPr lang="nl-BE" sz="2000" dirty="0" smtClean="0"/>
              <a:t>O presionando "Enter"</a:t>
            </a:r>
          </a:p>
          <a:p>
            <a:pPr marL="514350" indent="-514350">
              <a:buFont typeface="+mj-lt"/>
              <a:buAutoNum type="arabicPeriod"/>
            </a:pPr>
            <a:r>
              <a:rPr lang="nl-BE" sz="2400" dirty="0" smtClean="0"/>
              <a:t>El icono de estado de línea 1 cambia a conversación de nuevo</a:t>
            </a:r>
          </a:p>
          <a:p>
            <a:pPr marL="514350" indent="-514350">
              <a:buFont typeface="+mj-lt"/>
              <a:buAutoNum type="arabicPeriod"/>
            </a:pPr>
            <a:endParaRPr lang="es-ES" sz="2400" dirty="0" smtClean="0"/>
          </a:p>
          <a:p>
            <a:pPr marL="514350" indent="-514350">
              <a:buFont typeface="+mj-lt"/>
              <a:buAutoNum type="arabicPeriod"/>
            </a:pPr>
            <a:endParaRPr lang="es-ES" sz="2400" dirty="0" smtClean="0"/>
          </a:p>
        </p:txBody>
      </p:sp>
      <p:pic>
        <p:nvPicPr>
          <p:cNvPr id="5" name="Picture 6"/>
          <p:cNvPicPr>
            <a:picLocks noChangeAspect="1" noChangeArrowheads="1"/>
          </p:cNvPicPr>
          <p:nvPr/>
        </p:nvPicPr>
        <p:blipFill>
          <a:blip r:embed="rId2" cstate="print"/>
          <a:srcRect/>
          <a:stretch>
            <a:fillRect/>
          </a:stretch>
        </p:blipFill>
        <p:spPr bwMode="auto">
          <a:xfrm>
            <a:off x="6597563" y="1118274"/>
            <a:ext cx="533400" cy="638175"/>
          </a:xfrm>
          <a:prstGeom prst="rect">
            <a:avLst/>
          </a:prstGeom>
          <a:noFill/>
          <a:ln w="9525">
            <a:noFill/>
            <a:miter lim="800000"/>
            <a:headEnd/>
            <a:tailEnd/>
          </a:ln>
        </p:spPr>
      </p:pic>
      <p:pic>
        <p:nvPicPr>
          <p:cNvPr id="106498" name="Picture 2"/>
          <p:cNvPicPr>
            <a:picLocks noChangeAspect="1" noChangeArrowheads="1"/>
          </p:cNvPicPr>
          <p:nvPr/>
        </p:nvPicPr>
        <p:blipFill>
          <a:blip r:embed="rId3" cstate="print"/>
          <a:srcRect/>
          <a:stretch>
            <a:fillRect/>
          </a:stretch>
        </p:blipFill>
        <p:spPr bwMode="auto">
          <a:xfrm>
            <a:off x="6597563" y="1658654"/>
            <a:ext cx="600075" cy="609600"/>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6597563" y="3725449"/>
            <a:ext cx="619125" cy="609600"/>
          </a:xfrm>
          <a:prstGeom prst="rect">
            <a:avLst/>
          </a:prstGeom>
          <a:noFill/>
          <a:ln w="9525">
            <a:noFill/>
            <a:miter lim="800000"/>
            <a:headEnd/>
            <a:tailEnd/>
          </a:ln>
        </p:spPr>
      </p:pic>
      <p:pic>
        <p:nvPicPr>
          <p:cNvPr id="106501" name="Picture 5"/>
          <p:cNvPicPr>
            <a:picLocks noChangeAspect="1" noChangeArrowheads="1"/>
          </p:cNvPicPr>
          <p:nvPr/>
        </p:nvPicPr>
        <p:blipFill>
          <a:blip r:embed="rId5" cstate="print"/>
          <a:srcRect/>
          <a:stretch>
            <a:fillRect/>
          </a:stretch>
        </p:blipFill>
        <p:spPr bwMode="auto">
          <a:xfrm>
            <a:off x="6597563" y="3106912"/>
            <a:ext cx="514350" cy="619125"/>
          </a:xfrm>
          <a:prstGeom prst="rect">
            <a:avLst/>
          </a:prstGeom>
          <a:noFill/>
          <a:ln w="9525">
            <a:noFill/>
            <a:miter lim="800000"/>
            <a:headEnd/>
            <a:tailEnd/>
          </a:ln>
        </p:spPr>
      </p:pic>
      <p:pic>
        <p:nvPicPr>
          <p:cNvPr id="10" name="Picture 6"/>
          <p:cNvPicPr>
            <a:picLocks noChangeAspect="1" noChangeArrowheads="1"/>
          </p:cNvPicPr>
          <p:nvPr/>
        </p:nvPicPr>
        <p:blipFill>
          <a:blip r:embed="rId2" cstate="print"/>
          <a:srcRect/>
          <a:stretch>
            <a:fillRect/>
          </a:stretch>
        </p:blipFill>
        <p:spPr bwMode="auto">
          <a:xfrm>
            <a:off x="6597563" y="5516998"/>
            <a:ext cx="5334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Transferencia directa</a:t>
            </a:r>
            <a:endParaRPr lang="es-ES" dirty="0"/>
          </a:p>
        </p:txBody>
      </p:sp>
      <p:sp>
        <p:nvSpPr>
          <p:cNvPr id="6" name="Content Placeholder 5"/>
          <p:cNvSpPr>
            <a:spLocks noGrp="1"/>
          </p:cNvSpPr>
          <p:nvPr>
            <p:ph idx="1"/>
          </p:nvPr>
        </p:nvSpPr>
        <p:spPr>
          <a:xfrm>
            <a:off x="457199" y="1214422"/>
            <a:ext cx="8210811" cy="5000660"/>
          </a:xfrm>
        </p:spPr>
        <p:txBody>
          <a:bodyPr>
            <a:normAutofit fontScale="85000" lnSpcReduction="20000"/>
          </a:bodyPr>
          <a:lstStyle/>
          <a:p>
            <a:pPr marL="514350" indent="-514350">
              <a:buFont typeface="+mj-lt"/>
              <a:buAutoNum type="arabicPeriod"/>
            </a:pPr>
            <a:r>
              <a:rPr lang="nl-BE" sz="2400" dirty="0" smtClean="0"/>
              <a:t>La llamada está en estado de conversación</a:t>
            </a:r>
          </a:p>
          <a:p>
            <a:pPr marL="514350" indent="-514350">
              <a:buFont typeface="+mj-lt"/>
              <a:buAutoNum type="arabicPeriod"/>
            </a:pPr>
            <a:r>
              <a:rPr lang="nl-BE" sz="2400" dirty="0" smtClean="0"/>
              <a:t>Busca contacto en directorio</a:t>
            </a:r>
          </a:p>
          <a:p>
            <a:pPr marL="914400" lvl="1" indent="-514350">
              <a:buFont typeface="+mj-lt"/>
              <a:buAutoNum type="arabicPeriod"/>
            </a:pPr>
            <a:r>
              <a:rPr lang="nl-BE" sz="2000" dirty="0" smtClean="0"/>
              <a:t>Si la búsqueda muestra un único resultado, la transferencia directa se inicia directamente (comportamiento opcional)</a:t>
            </a:r>
          </a:p>
          <a:p>
            <a:pPr marL="914400" lvl="1" indent="-514350">
              <a:buFont typeface="+mj-lt"/>
              <a:buAutoNum type="arabicPeriod"/>
            </a:pPr>
            <a:r>
              <a:rPr lang="nl-BE" sz="2000" dirty="0" smtClean="0"/>
              <a:t>Si la búsqueda muestra varias entradas, la transferencia directa se inicia tras llamar manualmente a una entrada</a:t>
            </a:r>
          </a:p>
          <a:p>
            <a:pPr marL="514350" indent="-514350">
              <a:buFont typeface="+mj-lt"/>
              <a:buAutoNum type="arabicPeriod"/>
            </a:pPr>
            <a:r>
              <a:rPr lang="nl-BE" sz="2400" dirty="0" smtClean="0"/>
              <a:t>La llamada "en transferencia" aparece en el área de supervisión</a:t>
            </a:r>
          </a:p>
          <a:p>
            <a:pPr marL="514350" indent="-514350">
              <a:buFont typeface="+mj-lt"/>
              <a:buAutoNum type="arabicPeriod"/>
            </a:pPr>
            <a:endParaRPr lang="es-ES" sz="2400" dirty="0" smtClean="0"/>
          </a:p>
          <a:p>
            <a:pPr marL="514350" indent="-514350">
              <a:buFont typeface="+mj-lt"/>
              <a:buAutoNum type="arabicPeriod"/>
            </a:pPr>
            <a:endParaRPr lang="es-ES" sz="2400" dirty="0"/>
          </a:p>
          <a:p>
            <a:pPr marL="514350" indent="-514350">
              <a:buFont typeface="+mj-lt"/>
              <a:buAutoNum type="arabicPeriod"/>
            </a:pPr>
            <a:endParaRPr lang="es-ES" sz="2400" dirty="0" smtClean="0"/>
          </a:p>
          <a:p>
            <a:pPr marL="514350" indent="-514350">
              <a:buFont typeface="+mj-lt"/>
              <a:buAutoNum type="arabicPeriod"/>
            </a:pPr>
            <a:r>
              <a:rPr lang="nl-BE" sz="2400" dirty="0" smtClean="0"/>
              <a:t>Cuando el destinatario acepta la llamada, la línea desaparece del área de supervisión.</a:t>
            </a:r>
          </a:p>
          <a:p>
            <a:pPr marL="514350" indent="-514350">
              <a:buFont typeface="+mj-lt"/>
              <a:buAutoNum type="arabicPeriod"/>
            </a:pPr>
            <a:r>
              <a:rPr lang="nl-BE" sz="2400" dirty="0" smtClean="0"/>
              <a:t>Si el destinatario no responde:</a:t>
            </a:r>
          </a:p>
          <a:p>
            <a:pPr marL="914400" lvl="1" indent="-514350">
              <a:buFont typeface="+mj-lt"/>
              <a:buAutoNum type="arabicPeriod"/>
            </a:pPr>
            <a:r>
              <a:rPr lang="nl-BE" sz="2000" dirty="0" smtClean="0"/>
              <a:t>Se puede recuperar la llamada manualmente para terminar la transferencia (ver más adelante)</a:t>
            </a:r>
          </a:p>
          <a:p>
            <a:pPr marL="914400" lvl="1" indent="-514350">
              <a:buFont typeface="+mj-lt"/>
              <a:buAutoNum type="arabicPeriod"/>
            </a:pPr>
            <a:r>
              <a:rPr lang="nl-BE" sz="2000" dirty="0" smtClean="0"/>
              <a:t>Después de un límite de tiempo habrá un retorno automático (la llamada entrará a la fila personal)</a:t>
            </a:r>
          </a:p>
          <a:p>
            <a:pPr marL="514350" indent="-514350">
              <a:buNone/>
            </a:pPr>
            <a:endParaRPr lang="es-ES" sz="2400" dirty="0" smtClean="0"/>
          </a:p>
        </p:txBody>
      </p:sp>
      <p:pic>
        <p:nvPicPr>
          <p:cNvPr id="107524" name="Picture 4"/>
          <p:cNvPicPr>
            <a:picLocks noChangeAspect="1" noChangeArrowheads="1"/>
          </p:cNvPicPr>
          <p:nvPr/>
        </p:nvPicPr>
        <p:blipFill>
          <a:blip r:embed="rId2" cstate="print"/>
          <a:srcRect/>
          <a:stretch>
            <a:fillRect/>
          </a:stretch>
        </p:blipFill>
        <p:spPr bwMode="auto">
          <a:xfrm>
            <a:off x="1162509" y="3113131"/>
            <a:ext cx="66675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Transferencia directa a un número ocupado</a:t>
            </a:r>
            <a:endParaRPr lang="es-ES" dirty="0"/>
          </a:p>
        </p:txBody>
      </p:sp>
      <p:sp>
        <p:nvSpPr>
          <p:cNvPr id="6" name="Content Placeholder 5"/>
          <p:cNvSpPr>
            <a:spLocks noGrp="1"/>
          </p:cNvSpPr>
          <p:nvPr>
            <p:ph idx="1"/>
          </p:nvPr>
        </p:nvSpPr>
        <p:spPr>
          <a:xfrm>
            <a:off x="457199" y="1214422"/>
            <a:ext cx="8210811" cy="5000660"/>
          </a:xfrm>
        </p:spPr>
        <p:txBody>
          <a:bodyPr>
            <a:normAutofit/>
          </a:bodyPr>
          <a:lstStyle/>
          <a:p>
            <a:pPr marL="514350" indent="-514350"/>
            <a:r>
              <a:rPr lang="nl-BE" sz="2000" dirty="0" smtClean="0"/>
              <a:t>En la mayoría de las aplicaciones de consola auxiliares, una transferencia directa a un número ocupado resultará en una llamada perdida.</a:t>
            </a:r>
          </a:p>
          <a:p>
            <a:pPr marL="514350" indent="-514350"/>
            <a:r>
              <a:rPr lang="nl-BE" sz="2000" dirty="0" smtClean="0"/>
              <a:t>Con la net.Console, cuando el destinatario está ocupado, la llamada saliente se termina y la llamada original se retiene.</a:t>
            </a:r>
          </a:p>
          <a:p>
            <a:pPr marL="514350" indent="-514350"/>
            <a:r>
              <a:rPr lang="nl-BE" sz="2000" dirty="0" smtClean="0"/>
              <a:t>Esto da la posibilidad al agente de la consola auxiliar de recuperar a la persona que llama.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Transferencia asistida (1)</a:t>
            </a:r>
            <a:endParaRPr lang="es-E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a:pPr>
            <a:r>
              <a:rPr lang="nl-BE" sz="2400" dirty="0" smtClean="0"/>
              <a:t>La llamada está en estado de conversación</a:t>
            </a:r>
          </a:p>
          <a:p>
            <a:pPr marL="514350" indent="-514350">
              <a:buFont typeface="+mj-lt"/>
              <a:buAutoNum type="arabicPeriod"/>
            </a:pPr>
            <a:r>
              <a:rPr lang="nl-BE" sz="2400" dirty="0" smtClean="0"/>
              <a:t>Pon a la persona que llama en espera</a:t>
            </a:r>
          </a:p>
          <a:p>
            <a:pPr marL="514350" indent="-514350">
              <a:buFont typeface="+mj-lt"/>
              <a:buAutoNum type="arabicPeriod"/>
            </a:pPr>
            <a:r>
              <a:rPr lang="nl-BE" sz="2400" dirty="0" smtClean="0"/>
              <a:t>Busca contacto en directorio</a:t>
            </a:r>
          </a:p>
          <a:p>
            <a:pPr marL="914400" lvl="1" indent="-514350">
              <a:buFont typeface="+mj-lt"/>
              <a:buAutoNum type="arabicPeriod"/>
            </a:pPr>
            <a:r>
              <a:rPr lang="nl-BE" sz="2000" dirty="0" smtClean="0"/>
              <a:t>Si la búsqueda muestra un único resultado, la transferencia asistida se inicia de inmediato (comportamiento opcional)</a:t>
            </a:r>
          </a:p>
          <a:p>
            <a:pPr marL="914400" lvl="1" indent="-514350">
              <a:buFont typeface="+mj-lt"/>
              <a:buAutoNum type="arabicPeriod"/>
            </a:pPr>
            <a:r>
              <a:rPr lang="nl-BE" sz="2000" dirty="0" smtClean="0"/>
              <a:t>Si la búsqueda muestra varias entradas, la transferencia asistida se inicia tras llamar manualmente a una entrada</a:t>
            </a:r>
          </a:p>
          <a:p>
            <a:pPr marL="514350" indent="-514350">
              <a:buFont typeface="+mj-lt"/>
              <a:buAutoNum type="arabicPeriod"/>
            </a:pPr>
            <a:r>
              <a:rPr lang="nl-BE" sz="2400" dirty="0" smtClean="0"/>
              <a:t>La línea 2 está llamando</a:t>
            </a:r>
          </a:p>
          <a:p>
            <a:pPr marL="514350" indent="-514350">
              <a:buFont typeface="+mj-lt"/>
              <a:buAutoNum type="arabicPeriod"/>
            </a:pPr>
            <a:endParaRPr lang="es-ES" sz="2400" dirty="0" smtClean="0"/>
          </a:p>
          <a:p>
            <a:pPr marL="514350" indent="-514350">
              <a:buFont typeface="+mj-lt"/>
              <a:buAutoNum type="arabicPeriod"/>
            </a:pPr>
            <a:endParaRPr lang="es-ES" sz="2400" dirty="0" smtClean="0"/>
          </a:p>
          <a:p>
            <a:pPr marL="514350" indent="-514350">
              <a:buFont typeface="+mj-lt"/>
              <a:buAutoNum type="arabicPeriod"/>
            </a:pPr>
            <a:endParaRPr lang="es-ES" sz="2400" dirty="0"/>
          </a:p>
          <a:p>
            <a:pPr marL="514350" indent="-514350">
              <a:buFont typeface="+mj-lt"/>
              <a:buAutoNum type="arabicPeriod"/>
            </a:pPr>
            <a:endParaRPr lang="es-ES" sz="2400" dirty="0" smtClean="0"/>
          </a:p>
          <a:p>
            <a:pPr marL="514350" indent="-514350">
              <a:buNone/>
            </a:pPr>
            <a:endParaRPr lang="es-E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Transferencia asistida (2)</a:t>
            </a:r>
            <a:endParaRPr lang="es-E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5"/>
            </a:pPr>
            <a:r>
              <a:rPr lang="nl-BE" sz="2400" dirty="0" smtClean="0"/>
              <a:t>En este punto, el botón de control muestra las siguientes opciones:</a:t>
            </a:r>
          </a:p>
          <a:p>
            <a:pPr marL="514350" indent="-514350">
              <a:buFont typeface="+mj-lt"/>
              <a:buAutoNum type="arabicPeriod" startAt="5"/>
            </a:pPr>
            <a:endParaRPr lang="es-ES" sz="2400" dirty="0"/>
          </a:p>
          <a:p>
            <a:pPr marL="514350" indent="-514350">
              <a:buFont typeface="+mj-lt"/>
              <a:buAutoNum type="arabicPeriod" startAt="5"/>
            </a:pPr>
            <a:endParaRPr lang="es-ES" sz="2400" dirty="0" smtClean="0"/>
          </a:p>
          <a:p>
            <a:pPr marL="514350" indent="-514350">
              <a:buFont typeface="+mj-lt"/>
              <a:buAutoNum type="arabicPeriod" startAt="5"/>
            </a:pPr>
            <a:endParaRPr lang="es-ES" sz="2400" dirty="0"/>
          </a:p>
          <a:p>
            <a:pPr marL="914400" lvl="1" indent="-514350">
              <a:buFont typeface="+mj-lt"/>
              <a:buAutoNum type="arabicPeriod"/>
            </a:pPr>
            <a:endParaRPr lang="es-ES" sz="2000" dirty="0" smtClean="0"/>
          </a:p>
          <a:p>
            <a:pPr marL="514350" indent="-514350">
              <a:buFont typeface="+mj-lt"/>
              <a:buAutoNum type="arabicPeriod" startAt="5"/>
            </a:pPr>
            <a:endParaRPr lang="es-ES" sz="2400" dirty="0" smtClean="0"/>
          </a:p>
          <a:p>
            <a:pPr marL="514350" indent="-514350">
              <a:buFont typeface="+mj-lt"/>
              <a:buAutoNum type="arabicPeriod" startAt="5"/>
            </a:pPr>
            <a:endParaRPr lang="es-ES" sz="2400" dirty="0" smtClean="0"/>
          </a:p>
          <a:p>
            <a:pPr marL="514350" indent="-514350">
              <a:buFont typeface="+mj-lt"/>
              <a:buAutoNum type="arabicPeriod" startAt="5"/>
            </a:pPr>
            <a:endParaRPr lang="es-ES" sz="2400" dirty="0"/>
          </a:p>
          <a:p>
            <a:pPr marL="514350" indent="-514350">
              <a:buFont typeface="+mj-lt"/>
              <a:buAutoNum type="arabicPeriod" startAt="5"/>
            </a:pPr>
            <a:endParaRPr lang="es-ES" sz="2400" dirty="0" smtClean="0"/>
          </a:p>
          <a:p>
            <a:pPr marL="514350" indent="-514350">
              <a:buNone/>
            </a:pPr>
            <a:endParaRPr lang="es-ES" sz="2400" dirty="0" smtClean="0"/>
          </a:p>
        </p:txBody>
      </p:sp>
      <p:pic>
        <p:nvPicPr>
          <p:cNvPr id="6" name="Picture 2"/>
          <p:cNvPicPr>
            <a:picLocks noChangeAspect="1" noChangeArrowheads="1"/>
          </p:cNvPicPr>
          <p:nvPr/>
        </p:nvPicPr>
        <p:blipFill>
          <a:blip r:embed="rId2" cstate="print"/>
          <a:srcRect/>
          <a:stretch>
            <a:fillRect/>
          </a:stretch>
        </p:blipFill>
        <p:spPr bwMode="auto">
          <a:xfrm>
            <a:off x="1495945" y="3557848"/>
            <a:ext cx="5927265" cy="863839"/>
          </a:xfrm>
          <a:prstGeom prst="rect">
            <a:avLst/>
          </a:prstGeom>
          <a:noFill/>
          <a:ln w="9525">
            <a:noFill/>
            <a:miter lim="800000"/>
            <a:headEnd/>
            <a:tailEnd/>
          </a:ln>
        </p:spPr>
      </p:pic>
      <p:sp>
        <p:nvSpPr>
          <p:cNvPr id="7" name="Rectangular Callout 6"/>
          <p:cNvSpPr/>
          <p:nvPr/>
        </p:nvSpPr>
        <p:spPr>
          <a:xfrm>
            <a:off x="623843" y="4628367"/>
            <a:ext cx="2156935" cy="486426"/>
          </a:xfrm>
          <a:prstGeom prst="wedgeRectCallout">
            <a:avLst>
              <a:gd name="adj1" fmla="val 39217"/>
              <a:gd name="adj2" fmla="val -1475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Terminar Línea 2</a:t>
            </a:r>
            <a:endParaRPr lang="es-ES" dirty="0"/>
          </a:p>
        </p:txBody>
      </p:sp>
      <p:sp>
        <p:nvSpPr>
          <p:cNvPr id="8" name="Rectangular Callout 7"/>
          <p:cNvSpPr/>
          <p:nvPr/>
        </p:nvSpPr>
        <p:spPr>
          <a:xfrm>
            <a:off x="1746240" y="5342351"/>
            <a:ext cx="1936412" cy="732772"/>
          </a:xfrm>
          <a:prstGeom prst="wedgeRectCallout">
            <a:avLst>
              <a:gd name="adj1" fmla="val 36538"/>
              <a:gd name="adj2" fmla="val -2106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Terminar Línea 2 y liberar Línea 1</a:t>
            </a:r>
            <a:endParaRPr lang="es-ES" dirty="0"/>
          </a:p>
        </p:txBody>
      </p:sp>
      <p:sp>
        <p:nvSpPr>
          <p:cNvPr id="9" name="Rectangular Callout 8"/>
          <p:cNvSpPr/>
          <p:nvPr/>
        </p:nvSpPr>
        <p:spPr>
          <a:xfrm>
            <a:off x="2170633" y="2103785"/>
            <a:ext cx="3190508" cy="993731"/>
          </a:xfrm>
          <a:prstGeom prst="wedgeRectCallout">
            <a:avLst>
              <a:gd name="adj1" fmla="val 13845"/>
              <a:gd name="adj2" fmla="val 13219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Confirmar Trasferencia Asistida antes de que la persona llamada acepte</a:t>
            </a:r>
            <a:endParaRPr lang="es-ES" dirty="0"/>
          </a:p>
        </p:txBody>
      </p:sp>
      <p:sp>
        <p:nvSpPr>
          <p:cNvPr id="10" name="Rectangular Callout 9"/>
          <p:cNvSpPr/>
          <p:nvPr/>
        </p:nvSpPr>
        <p:spPr>
          <a:xfrm>
            <a:off x="3859437" y="5421682"/>
            <a:ext cx="1543929" cy="653441"/>
          </a:xfrm>
          <a:prstGeom prst="wedgeRectCallout">
            <a:avLst>
              <a:gd name="adj1" fmla="val 15229"/>
              <a:gd name="adj2" fmla="val -23368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Poner Línea 1 en espera</a:t>
            </a:r>
            <a:endParaRPr lang="es-ES" dirty="0"/>
          </a:p>
        </p:txBody>
      </p:sp>
      <p:sp>
        <p:nvSpPr>
          <p:cNvPr id="11" name="Rectangular Callout 10"/>
          <p:cNvSpPr/>
          <p:nvPr/>
        </p:nvSpPr>
        <p:spPr>
          <a:xfrm>
            <a:off x="5662306" y="2218606"/>
            <a:ext cx="2704539" cy="878910"/>
          </a:xfrm>
          <a:prstGeom prst="wedgeRectCallout">
            <a:avLst>
              <a:gd name="adj1" fmla="val -50422"/>
              <a:gd name="adj2" fmla="val 13581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Poner directamente en espera Línea 1 en la extensión de Línea 2</a:t>
            </a:r>
            <a:endParaRPr lang="es-ES" dirty="0"/>
          </a:p>
        </p:txBody>
      </p:sp>
      <p:sp>
        <p:nvSpPr>
          <p:cNvPr id="12" name="Rectangular Callout 11"/>
          <p:cNvSpPr/>
          <p:nvPr/>
        </p:nvSpPr>
        <p:spPr>
          <a:xfrm>
            <a:off x="6036404" y="5342351"/>
            <a:ext cx="2509390" cy="732771"/>
          </a:xfrm>
          <a:prstGeom prst="wedgeRectCallout">
            <a:avLst>
              <a:gd name="adj1" fmla="val -11936"/>
              <a:gd name="adj2" fmla="val -21139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Observar Línea 1 en la extensión de Línea 2</a:t>
            </a:r>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1696363" y="3041527"/>
            <a:ext cx="5070197" cy="727562"/>
          </a:xfrm>
          <a:prstGeom prst="rect">
            <a:avLst/>
          </a:prstGeom>
          <a:noFill/>
          <a:ln w="9525">
            <a:noFill/>
            <a:miter lim="800000"/>
            <a:headEnd/>
            <a:tailEnd/>
          </a:ln>
        </p:spPr>
      </p:pic>
      <p:sp>
        <p:nvSpPr>
          <p:cNvPr id="2" name="Title 1"/>
          <p:cNvSpPr>
            <a:spLocks noGrp="1"/>
          </p:cNvSpPr>
          <p:nvPr>
            <p:ph type="title"/>
          </p:nvPr>
        </p:nvSpPr>
        <p:spPr>
          <a:xfrm>
            <a:off x="2786050" y="274638"/>
            <a:ext cx="5900750" cy="796908"/>
          </a:xfrm>
        </p:spPr>
        <p:txBody>
          <a:bodyPr/>
          <a:lstStyle/>
          <a:p>
            <a:r>
              <a:rPr dirty="0" smtClean="0"/>
              <a:t>Transferencia asistida (3)</a:t>
            </a:r>
            <a:endParaRPr lang="es-E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6"/>
            </a:pPr>
            <a:r>
              <a:rPr lang="nl-BE" sz="2400" dirty="0" smtClean="0"/>
              <a:t>Cuando </a:t>
            </a:r>
            <a:r>
              <a:rPr lang="nl-BE" sz="2400" dirty="0" smtClean="0"/>
              <a:t>una persona acepta una llamada </a:t>
            </a:r>
            <a:r>
              <a:rPr lang="nl-BE" sz="2400" dirty="0" smtClean="0"/>
              <a:t>los botones de control muestran las siguientes opciones:</a:t>
            </a:r>
          </a:p>
          <a:p>
            <a:pPr marL="514350" indent="-514350">
              <a:buFont typeface="+mj-lt"/>
              <a:buAutoNum type="arabicPeriod" startAt="6"/>
            </a:pPr>
            <a:endParaRPr lang="es-ES" sz="2400" dirty="0"/>
          </a:p>
          <a:p>
            <a:pPr marL="514350" indent="-514350">
              <a:buFont typeface="+mj-lt"/>
              <a:buAutoNum type="arabicPeriod" startAt="6"/>
            </a:pPr>
            <a:endParaRPr lang="es-ES" sz="2400" dirty="0" smtClean="0"/>
          </a:p>
          <a:p>
            <a:pPr marL="514350" indent="-514350">
              <a:buFont typeface="+mj-lt"/>
              <a:buAutoNum type="arabicPeriod" startAt="6"/>
            </a:pPr>
            <a:endParaRPr lang="es-ES" sz="2400" dirty="0"/>
          </a:p>
          <a:p>
            <a:pPr marL="514350" indent="-514350">
              <a:buFont typeface="+mj-lt"/>
              <a:buAutoNum type="arabicPeriod" startAt="6"/>
            </a:pPr>
            <a:endParaRPr lang="es-ES" sz="2400" dirty="0" smtClean="0"/>
          </a:p>
          <a:p>
            <a:pPr marL="514350" indent="-514350">
              <a:buFont typeface="+mj-lt"/>
              <a:buAutoNum type="arabicPeriod" startAt="6"/>
            </a:pPr>
            <a:endParaRPr lang="es-ES" sz="2400" dirty="0" smtClean="0"/>
          </a:p>
          <a:p>
            <a:pPr marL="514350" indent="-514350">
              <a:buFont typeface="+mj-lt"/>
              <a:buAutoNum type="arabicPeriod" startAt="6"/>
            </a:pPr>
            <a:endParaRPr lang="es-ES" sz="2400" dirty="0" smtClean="0"/>
          </a:p>
          <a:p>
            <a:pPr marL="514350" indent="-514350">
              <a:buFont typeface="+mj-lt"/>
              <a:buAutoNum type="arabicPeriod" startAt="6"/>
            </a:pPr>
            <a:r>
              <a:rPr lang="nl-BE" sz="2400" dirty="0" smtClean="0"/>
              <a:t>Tras confirmar la transferencia asistida, la llamada desaparece de la net.Console. También puedes recuperar a la persona que llama </a:t>
            </a:r>
            <a:r>
              <a:rPr lang="nl-BE" sz="2400" dirty="0" smtClean="0"/>
              <a:t>terminando la </a:t>
            </a:r>
            <a:r>
              <a:rPr lang="nl-BE" sz="2400" dirty="0" smtClean="0"/>
              <a:t>Línea 2 y luego </a:t>
            </a:r>
            <a:r>
              <a:rPr lang="nl-BE" sz="2400" dirty="0" smtClean="0"/>
              <a:t>liberandola</a:t>
            </a:r>
            <a:endParaRPr lang="nl-BE" sz="2400" dirty="0" smtClean="0"/>
          </a:p>
          <a:p>
            <a:pPr marL="514350" indent="-514350">
              <a:buFont typeface="+mj-lt"/>
              <a:buAutoNum type="arabicPeriod" startAt="6"/>
            </a:pPr>
            <a:endParaRPr lang="es-ES" sz="2400" dirty="0"/>
          </a:p>
          <a:p>
            <a:pPr marL="514350" indent="-514350">
              <a:buFont typeface="+mj-lt"/>
              <a:buAutoNum type="arabicPeriod" startAt="6"/>
            </a:pPr>
            <a:endParaRPr lang="es-ES" sz="2400" dirty="0" smtClean="0"/>
          </a:p>
          <a:p>
            <a:pPr marL="514350" indent="-514350">
              <a:buFont typeface="+mj-lt"/>
              <a:buAutoNum type="arabicPeriod" startAt="6"/>
            </a:pPr>
            <a:endParaRPr lang="es-ES" sz="2400" dirty="0"/>
          </a:p>
          <a:p>
            <a:pPr marL="914400" lvl="1" indent="-514350">
              <a:buFont typeface="+mj-lt"/>
              <a:buAutoNum type="arabicPeriod"/>
            </a:pPr>
            <a:endParaRPr lang="es-ES" sz="2000" dirty="0" smtClean="0"/>
          </a:p>
          <a:p>
            <a:pPr marL="514350" indent="-514350">
              <a:buFont typeface="+mj-lt"/>
              <a:buAutoNum type="arabicPeriod" startAt="6"/>
            </a:pPr>
            <a:endParaRPr lang="es-ES" sz="2400" dirty="0" smtClean="0"/>
          </a:p>
          <a:p>
            <a:pPr marL="514350" indent="-514350">
              <a:buFont typeface="+mj-lt"/>
              <a:buAutoNum type="arabicPeriod" startAt="6"/>
            </a:pPr>
            <a:endParaRPr lang="es-ES" sz="2400" dirty="0" smtClean="0"/>
          </a:p>
          <a:p>
            <a:pPr marL="514350" indent="-514350">
              <a:buFont typeface="+mj-lt"/>
              <a:buAutoNum type="arabicPeriod" startAt="6"/>
            </a:pPr>
            <a:endParaRPr lang="es-ES" sz="2400" dirty="0"/>
          </a:p>
          <a:p>
            <a:pPr marL="514350" indent="-514350">
              <a:buFont typeface="+mj-lt"/>
              <a:buAutoNum type="arabicPeriod" startAt="6"/>
            </a:pPr>
            <a:endParaRPr lang="es-ES" sz="2400" dirty="0" smtClean="0"/>
          </a:p>
          <a:p>
            <a:pPr marL="514350" indent="-514350">
              <a:buNone/>
            </a:pPr>
            <a:endParaRPr lang="es-ES" sz="2400" dirty="0" smtClean="0"/>
          </a:p>
        </p:txBody>
      </p:sp>
      <p:sp>
        <p:nvSpPr>
          <p:cNvPr id="7" name="Rectangular Callout 6"/>
          <p:cNvSpPr/>
          <p:nvPr/>
        </p:nvSpPr>
        <p:spPr>
          <a:xfrm>
            <a:off x="1245198" y="3999020"/>
            <a:ext cx="1786100" cy="486426"/>
          </a:xfrm>
          <a:prstGeom prst="wedgeRectCallout">
            <a:avLst>
              <a:gd name="adj1" fmla="val 26021"/>
              <a:gd name="adj2" fmla="val -1173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Terminar Línea 2</a:t>
            </a:r>
            <a:endParaRPr lang="es-ES" sz="1600" dirty="0"/>
          </a:p>
        </p:txBody>
      </p:sp>
      <p:sp>
        <p:nvSpPr>
          <p:cNvPr id="9" name="Rectangular Callout 8"/>
          <p:cNvSpPr/>
          <p:nvPr/>
        </p:nvSpPr>
        <p:spPr>
          <a:xfrm>
            <a:off x="2901543" y="2246810"/>
            <a:ext cx="2699158" cy="467580"/>
          </a:xfrm>
          <a:prstGeom prst="wedgeRectCallout">
            <a:avLst>
              <a:gd name="adj1" fmla="val -12571"/>
              <a:gd name="adj2" fmla="val 1367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Confirmar transferencia asistida</a:t>
            </a:r>
            <a:endParaRPr lang="es-ES" sz="1600" dirty="0"/>
          </a:p>
        </p:txBody>
      </p:sp>
      <p:sp>
        <p:nvSpPr>
          <p:cNvPr id="12" name="Rectangular Callout 11"/>
          <p:cNvSpPr/>
          <p:nvPr/>
        </p:nvSpPr>
        <p:spPr>
          <a:xfrm>
            <a:off x="5472733" y="4036780"/>
            <a:ext cx="2130566" cy="456841"/>
          </a:xfrm>
          <a:prstGeom prst="wedgeRectCallout">
            <a:avLst>
              <a:gd name="adj1" fmla="val -9294"/>
              <a:gd name="adj2" fmla="val -13936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Llamada en cadena (ver más adelante)</a:t>
            </a:r>
            <a:endParaRPr lang="es-E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Transferencia asistida (4)</a:t>
            </a:r>
            <a:endParaRPr lang="es-ES" dirty="0"/>
          </a:p>
        </p:txBody>
      </p:sp>
      <p:sp>
        <p:nvSpPr>
          <p:cNvPr id="3" name="Content Placeholder 2"/>
          <p:cNvSpPr>
            <a:spLocks noGrp="1"/>
          </p:cNvSpPr>
          <p:nvPr>
            <p:ph idx="1"/>
          </p:nvPr>
        </p:nvSpPr>
        <p:spPr/>
        <p:txBody>
          <a:bodyPr>
            <a:normAutofit/>
          </a:bodyPr>
          <a:lstStyle/>
          <a:p>
            <a:r>
              <a:rPr sz="2600" dirty="0" smtClean="0"/>
              <a:t>Ten en cuenta que usar los atajos de teclado puede aumentar mucho tu eficiencia.</a:t>
            </a:r>
          </a:p>
          <a:p>
            <a:r>
              <a:rPr sz="2600" dirty="0" smtClean="0"/>
              <a:t>Ejemplo: transferencia asistida</a:t>
            </a:r>
          </a:p>
          <a:p>
            <a:pPr lvl="1"/>
            <a:r>
              <a:rPr dirty="0" smtClean="0"/>
              <a:t>"</a:t>
            </a:r>
            <a:r>
              <a:rPr sz="2200" dirty="0" smtClean="0"/>
              <a:t>Enter" para aceptar llamada entrante</a:t>
            </a:r>
          </a:p>
          <a:p>
            <a:pPr lvl="1"/>
            <a:r>
              <a:rPr sz="2200" dirty="0" smtClean="0"/>
              <a:t>"Enter" para retener llamada</a:t>
            </a:r>
          </a:p>
          <a:p>
            <a:pPr lvl="1"/>
            <a:r>
              <a:rPr sz="2200" dirty="0" smtClean="0"/>
              <a:t>Empieza a escribir para buscar en el directorio hasta que encuentres un resultado único</a:t>
            </a:r>
          </a:p>
          <a:p>
            <a:pPr lvl="1"/>
            <a:r>
              <a:rPr sz="2200" dirty="0" smtClean="0"/>
              <a:t>"Enter" para confirmar la transferencia (después de que el contacto acepte la llamada)</a:t>
            </a:r>
          </a:p>
          <a:p>
            <a:pPr>
              <a:buNone/>
            </a:pPr>
            <a:endParaRPr lang="fr-BE" sz="2400" dirty="0" smtClean="0"/>
          </a:p>
          <a:p>
            <a:pPr>
              <a:buNone/>
            </a:pPr>
            <a:r>
              <a:rPr sz="2400" dirty="0" err="1" smtClean="0"/>
              <a:t>Resumiendo</a:t>
            </a:r>
            <a:r>
              <a:rPr sz="2400" dirty="0" smtClean="0"/>
              <a:t>: Enter, Enter, </a:t>
            </a:r>
            <a:r>
              <a:rPr lang="fr-BE" sz="2400" dirty="0" smtClean="0"/>
              <a:t>B</a:t>
            </a:r>
            <a:r>
              <a:rPr sz="2400" dirty="0" err="1" smtClean="0"/>
              <a:t>uscar</a:t>
            </a:r>
            <a:r>
              <a:rPr sz="2400" dirty="0" smtClean="0"/>
              <a:t>, Enter</a:t>
            </a:r>
            <a:endParaRPr lang="es-E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86050" y="274638"/>
            <a:ext cx="5900750" cy="796908"/>
          </a:xfrm>
        </p:spPr>
        <p:txBody>
          <a:bodyPr/>
          <a:lstStyle/>
          <a:p>
            <a:endParaRPr lang="en-GB" dirty="0" smtClean="0"/>
          </a:p>
        </p:txBody>
      </p:sp>
      <p:sp>
        <p:nvSpPr>
          <p:cNvPr id="2" name="Content Placeholder 1"/>
          <p:cNvSpPr>
            <a:spLocks noGrp="1"/>
          </p:cNvSpPr>
          <p:nvPr>
            <p:ph idx="1"/>
          </p:nvPr>
        </p:nvSpPr>
        <p:spPr>
          <a:xfrm>
            <a:off x="538843" y="2604407"/>
            <a:ext cx="8229600" cy="2263568"/>
          </a:xfrm>
        </p:spPr>
        <p:txBody>
          <a:bodyPr/>
          <a:lstStyle/>
          <a:p>
            <a:pPr marL="0" indent="0" algn="ctr">
              <a:buNone/>
            </a:pPr>
            <a:r>
              <a:rPr dirty="0" smtClean="0"/>
              <a:t>Comienzo, inicio de sesión, cierre de sesión</a:t>
            </a:r>
            <a:endParaRPr lang="es-E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Recuperar una llamada</a:t>
            </a:r>
            <a:endParaRPr lang="es-ES" dirty="0"/>
          </a:p>
        </p:txBody>
      </p:sp>
      <p:sp>
        <p:nvSpPr>
          <p:cNvPr id="5" name="Content Placeholder 4"/>
          <p:cNvSpPr>
            <a:spLocks noGrp="1"/>
          </p:cNvSpPr>
          <p:nvPr>
            <p:ph idx="1"/>
          </p:nvPr>
        </p:nvSpPr>
        <p:spPr/>
        <p:txBody>
          <a:bodyPr>
            <a:normAutofit/>
          </a:bodyPr>
          <a:lstStyle/>
          <a:p>
            <a:r>
              <a:rPr sz="2400" dirty="0" smtClean="0"/>
              <a:t>Si no estás en conversación, es posible recuperar una llamada que está en supervisión o la </a:t>
            </a:r>
            <a:r>
              <a:rPr lang="fr-BE" sz="2400" dirty="0" smtClean="0"/>
              <a:t>fila</a:t>
            </a:r>
            <a:r>
              <a:rPr sz="2400" dirty="0" smtClean="0"/>
              <a:t> personal</a:t>
            </a:r>
          </a:p>
          <a:p>
            <a:r>
              <a:rPr sz="2400" dirty="0" smtClean="0"/>
              <a:t>Al recuperar una llamada, cualquier llamada </a:t>
            </a:r>
            <a:r>
              <a:rPr sz="2400" dirty="0" err="1" smtClean="0"/>
              <a:t>entrante</a:t>
            </a:r>
            <a:r>
              <a:rPr sz="2400" dirty="0" smtClean="0"/>
              <a:t> </a:t>
            </a:r>
            <a:r>
              <a:rPr lang="fr-BE" sz="2400" dirty="0"/>
              <a:t>sera </a:t>
            </a:r>
            <a:r>
              <a:rPr lang="fr-BE" sz="2400" dirty="0" err="1"/>
              <a:t>transferida</a:t>
            </a:r>
            <a:r>
              <a:rPr lang="fr-BE" sz="2400" dirty="0"/>
              <a:t> a la fila </a:t>
            </a:r>
            <a:r>
              <a:rPr lang="fr-BE" sz="2400" dirty="0" err="1"/>
              <a:t>personal</a:t>
            </a:r>
            <a:endParaRPr lang="fr-BE" sz="2400" dirty="0"/>
          </a:p>
          <a:p>
            <a:r>
              <a:rPr sz="2400" dirty="0" smtClean="0"/>
              <a:t>Para </a:t>
            </a:r>
            <a:r>
              <a:rPr sz="2400" dirty="0" smtClean="0"/>
              <a:t>recuperar una llamada, selecciona la línea y presiona el botón de recuperar llamada</a:t>
            </a:r>
            <a:endParaRPr lang="es-ES" sz="2400" dirty="0"/>
          </a:p>
        </p:txBody>
      </p:sp>
      <p:pic>
        <p:nvPicPr>
          <p:cNvPr id="109572" name="Picture 4"/>
          <p:cNvPicPr>
            <a:picLocks noChangeAspect="1" noChangeArrowheads="1"/>
          </p:cNvPicPr>
          <p:nvPr/>
        </p:nvPicPr>
        <p:blipFill>
          <a:blip r:embed="rId2" cstate="print"/>
          <a:srcRect/>
          <a:stretch>
            <a:fillRect/>
          </a:stretch>
        </p:blipFill>
        <p:spPr bwMode="auto">
          <a:xfrm>
            <a:off x="689428" y="5047990"/>
            <a:ext cx="6753225" cy="1000125"/>
          </a:xfrm>
          <a:prstGeom prst="rect">
            <a:avLst/>
          </a:prstGeom>
          <a:noFill/>
          <a:ln w="9525">
            <a:solidFill>
              <a:schemeClr val="bg1">
                <a:lumMod val="50000"/>
              </a:schemeClr>
            </a:solidFill>
            <a:miter lim="800000"/>
            <a:headEnd/>
            <a:tailEnd/>
          </a:ln>
        </p:spPr>
      </p:pic>
      <p:sp>
        <p:nvSpPr>
          <p:cNvPr id="9" name="Rectangular Callout 8"/>
          <p:cNvSpPr/>
          <p:nvPr/>
        </p:nvSpPr>
        <p:spPr>
          <a:xfrm>
            <a:off x="6043713" y="3837061"/>
            <a:ext cx="2643087" cy="717675"/>
          </a:xfrm>
          <a:prstGeom prst="wedgeRectCallout">
            <a:avLst>
              <a:gd name="adj1" fmla="val -10807"/>
              <a:gd name="adj2" fmla="val 12889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Botón de recuperar llamada</a:t>
            </a:r>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Devolución automática de llamadas</a:t>
            </a:r>
            <a:endParaRPr lang="es-ES" dirty="0"/>
          </a:p>
        </p:txBody>
      </p:sp>
      <p:sp>
        <p:nvSpPr>
          <p:cNvPr id="5" name="Content Placeholder 4"/>
          <p:cNvSpPr>
            <a:spLocks noGrp="1"/>
          </p:cNvSpPr>
          <p:nvPr>
            <p:ph idx="1"/>
          </p:nvPr>
        </p:nvSpPr>
        <p:spPr/>
        <p:txBody>
          <a:bodyPr>
            <a:normAutofit/>
          </a:bodyPr>
          <a:lstStyle/>
          <a:p>
            <a:r>
              <a:rPr lang="nl-BE" sz="2400" dirty="0" smtClean="0"/>
              <a:t>Una llamada en el área de supervisión se devolverá al operador de la net.Console tras un límite de tiempo configurable (pregunta al administrador del sistema)</a:t>
            </a:r>
          </a:p>
          <a:p>
            <a:r>
              <a:rPr lang="nl-BE" sz="2400" dirty="0" smtClean="0"/>
              <a:t>Esta llamada pasará a la fila personal del operador</a:t>
            </a:r>
            <a:endParaRPr lang="es-ES" sz="2400" dirty="0"/>
          </a:p>
        </p:txBody>
      </p:sp>
      <p:pic>
        <p:nvPicPr>
          <p:cNvPr id="111618" name="Picture 2"/>
          <p:cNvPicPr>
            <a:picLocks noChangeAspect="1" noChangeArrowheads="1"/>
          </p:cNvPicPr>
          <p:nvPr/>
        </p:nvPicPr>
        <p:blipFill>
          <a:blip r:embed="rId2" cstate="print"/>
          <a:srcRect/>
          <a:stretch>
            <a:fillRect/>
          </a:stretch>
        </p:blipFill>
        <p:spPr bwMode="auto">
          <a:xfrm>
            <a:off x="1933575" y="3348039"/>
            <a:ext cx="6753225" cy="733425"/>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1924050" y="4332787"/>
            <a:ext cx="6762750" cy="752475"/>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1933575" y="5234053"/>
            <a:ext cx="6753225" cy="742950"/>
          </a:xfrm>
          <a:prstGeom prst="rect">
            <a:avLst/>
          </a:prstGeom>
          <a:noFill/>
          <a:ln w="9525">
            <a:noFill/>
            <a:miter lim="800000"/>
            <a:headEnd/>
            <a:tailEnd/>
          </a:ln>
        </p:spPr>
      </p:pic>
      <p:sp>
        <p:nvSpPr>
          <p:cNvPr id="9" name="TextBox 8"/>
          <p:cNvSpPr txBox="1"/>
          <p:nvPr/>
        </p:nvSpPr>
        <p:spPr>
          <a:xfrm>
            <a:off x="939834" y="3539767"/>
            <a:ext cx="756938" cy="349968"/>
          </a:xfrm>
          <a:prstGeom prst="rect">
            <a:avLst/>
          </a:prstGeom>
          <a:noFill/>
        </p:spPr>
        <p:txBody>
          <a:bodyPr wrap="none" rtlCol="0">
            <a:spAutoFit/>
          </a:bodyPr>
          <a:lstStyle/>
          <a:p>
            <a:r>
              <a:rPr lang="nl-BE" dirty="0" smtClean="0">
                <a:solidFill>
                  <a:srgbClr val="000000"/>
                </a:solidFill>
                <a:latin typeface="+mj-lt"/>
              </a:rPr>
              <a:t>&lt; 60 %</a:t>
            </a:r>
            <a:endParaRPr lang="es-ES" dirty="0">
              <a:solidFill>
                <a:srgbClr val="000000"/>
              </a:solidFill>
              <a:latin typeface="+mj-lt"/>
            </a:endParaRPr>
          </a:p>
        </p:txBody>
      </p:sp>
      <p:sp>
        <p:nvSpPr>
          <p:cNvPr id="10" name="TextBox 9"/>
          <p:cNvSpPr txBox="1"/>
          <p:nvPr/>
        </p:nvSpPr>
        <p:spPr>
          <a:xfrm>
            <a:off x="522829" y="4476696"/>
            <a:ext cx="1170513" cy="349968"/>
          </a:xfrm>
          <a:prstGeom prst="rect">
            <a:avLst/>
          </a:prstGeom>
          <a:noFill/>
        </p:spPr>
        <p:txBody>
          <a:bodyPr wrap="none" rtlCol="0">
            <a:spAutoFit/>
          </a:bodyPr>
          <a:lstStyle/>
          <a:p>
            <a:r>
              <a:rPr lang="nl-BE" dirty="0" smtClean="0">
                <a:solidFill>
                  <a:srgbClr val="000000"/>
                </a:solidFill>
                <a:latin typeface="+mj-lt"/>
              </a:rPr>
              <a:t>60 % - 80 %</a:t>
            </a:r>
            <a:endParaRPr lang="es-ES" dirty="0">
              <a:solidFill>
                <a:srgbClr val="000000"/>
              </a:solidFill>
              <a:latin typeface="+mj-lt"/>
            </a:endParaRPr>
          </a:p>
        </p:txBody>
      </p:sp>
      <p:sp>
        <p:nvSpPr>
          <p:cNvPr id="11" name="TextBox 10"/>
          <p:cNvSpPr txBox="1"/>
          <p:nvPr/>
        </p:nvSpPr>
        <p:spPr>
          <a:xfrm>
            <a:off x="939833" y="5430544"/>
            <a:ext cx="756938" cy="349968"/>
          </a:xfrm>
          <a:prstGeom prst="rect">
            <a:avLst/>
          </a:prstGeom>
          <a:noFill/>
        </p:spPr>
        <p:txBody>
          <a:bodyPr wrap="none" rtlCol="0">
            <a:spAutoFit/>
          </a:bodyPr>
          <a:lstStyle/>
          <a:p>
            <a:r>
              <a:rPr lang="nl-BE" dirty="0" smtClean="0">
                <a:solidFill>
                  <a:srgbClr val="000000"/>
                </a:solidFill>
                <a:latin typeface="+mj-lt"/>
              </a:rPr>
              <a:t>&gt; 80 %</a:t>
            </a:r>
            <a:endParaRPr lang="es-ES" dirty="0">
              <a:solidFill>
                <a:srgbClr val="000000"/>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Poner una llamada en espera</a:t>
            </a:r>
            <a:endParaRPr lang="es-ES" dirty="0"/>
          </a:p>
        </p:txBody>
      </p:sp>
      <p:sp>
        <p:nvSpPr>
          <p:cNvPr id="5" name="Content Placeholder 4"/>
          <p:cNvSpPr>
            <a:spLocks noGrp="1"/>
          </p:cNvSpPr>
          <p:nvPr>
            <p:ph idx="1"/>
          </p:nvPr>
        </p:nvSpPr>
        <p:spPr>
          <a:xfrm>
            <a:off x="457200" y="1214422"/>
            <a:ext cx="5918548" cy="3275935"/>
          </a:xfrm>
        </p:spPr>
        <p:txBody>
          <a:bodyPr>
            <a:normAutofit lnSpcReduction="10000"/>
          </a:bodyPr>
          <a:lstStyle/>
          <a:p>
            <a:r>
              <a:rPr lang="nl-BE" sz="2400" dirty="0" smtClean="0"/>
              <a:t>Para poner una llamada en espera, haz lo siguiente:</a:t>
            </a:r>
          </a:p>
          <a:p>
            <a:pPr marL="971550" lvl="1" indent="-514350">
              <a:buFont typeface="+mj-lt"/>
              <a:buAutoNum type="arabicPeriod"/>
            </a:pPr>
            <a:r>
              <a:rPr lang="nl-BE" sz="2400" dirty="0" smtClean="0"/>
              <a:t>Presiona el botón "Poner en espera" o presiona "F7"</a:t>
            </a:r>
          </a:p>
          <a:p>
            <a:pPr marL="971550" lvl="1" indent="-514350">
              <a:buFont typeface="+mj-lt"/>
              <a:buAutoNum type="arabicPeriod"/>
            </a:pPr>
            <a:r>
              <a:rPr lang="nl-BE" sz="2400" dirty="0" smtClean="0"/>
              <a:t>Aparecerá una ventana que te permite añadir una nota de espera</a:t>
            </a:r>
          </a:p>
          <a:p>
            <a:pPr marL="971550" lvl="1" indent="-514350">
              <a:buFont typeface="+mj-lt"/>
              <a:buAutoNum type="arabicPeriod"/>
            </a:pPr>
            <a:r>
              <a:rPr lang="nl-BE" sz="2400" dirty="0" smtClean="0"/>
              <a:t>La llamada aparece en el área de supervisión, junto con la nota de espera</a:t>
            </a:r>
            <a:endParaRPr lang="es-ES" sz="2400" dirty="0"/>
          </a:p>
        </p:txBody>
      </p:sp>
      <p:pic>
        <p:nvPicPr>
          <p:cNvPr id="112642" name="Picture 2"/>
          <p:cNvPicPr>
            <a:picLocks noChangeAspect="1" noChangeArrowheads="1"/>
          </p:cNvPicPr>
          <p:nvPr/>
        </p:nvPicPr>
        <p:blipFill>
          <a:blip r:embed="rId2" cstate="print"/>
          <a:srcRect/>
          <a:stretch>
            <a:fillRect/>
          </a:stretch>
        </p:blipFill>
        <p:spPr bwMode="auto">
          <a:xfrm>
            <a:off x="7288257" y="2264667"/>
            <a:ext cx="504825" cy="600075"/>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6439683" y="3118785"/>
            <a:ext cx="2552700" cy="1171575"/>
          </a:xfrm>
          <a:prstGeom prst="rect">
            <a:avLst/>
          </a:prstGeom>
          <a:noFill/>
          <a:ln w="9525">
            <a:noFill/>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1452369" y="5440845"/>
            <a:ext cx="6753225" cy="752475"/>
          </a:xfrm>
          <a:prstGeom prst="rect">
            <a:avLst/>
          </a:prstGeom>
          <a:noFill/>
          <a:ln w="9525">
            <a:noFill/>
            <a:miter lim="800000"/>
            <a:headEnd/>
            <a:tailEnd/>
          </a:ln>
        </p:spPr>
      </p:pic>
      <p:sp>
        <p:nvSpPr>
          <p:cNvPr id="9" name="Rectangular Callout 8"/>
          <p:cNvSpPr/>
          <p:nvPr/>
        </p:nvSpPr>
        <p:spPr>
          <a:xfrm>
            <a:off x="187930" y="4592091"/>
            <a:ext cx="2528877" cy="547023"/>
          </a:xfrm>
          <a:prstGeom prst="wedgeRectCallout">
            <a:avLst>
              <a:gd name="adj1" fmla="val 6259"/>
              <a:gd name="adj2" fmla="val 1575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err="1" smtClean="0"/>
              <a:t>Icono</a:t>
            </a:r>
            <a:r>
              <a:rPr dirty="0" smtClean="0"/>
              <a:t> de "</a:t>
            </a:r>
            <a:r>
              <a:rPr dirty="0" err="1" smtClean="0"/>
              <a:t>Poner</a:t>
            </a:r>
            <a:r>
              <a:rPr dirty="0" smtClean="0"/>
              <a:t> </a:t>
            </a:r>
            <a:r>
              <a:rPr dirty="0" err="1" smtClean="0"/>
              <a:t>en</a:t>
            </a:r>
            <a:r>
              <a:rPr dirty="0" smtClean="0"/>
              <a:t> </a:t>
            </a:r>
            <a:r>
              <a:rPr dirty="0" err="1" smtClean="0"/>
              <a:t>espera</a:t>
            </a:r>
            <a:r>
              <a:rPr dirty="0" smtClean="0"/>
              <a:t>"</a:t>
            </a:r>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Acoplar una llamada</a:t>
            </a:r>
            <a:endParaRPr lang="es-ES" dirty="0"/>
          </a:p>
        </p:txBody>
      </p:sp>
      <p:sp>
        <p:nvSpPr>
          <p:cNvPr id="5" name="Content Placeholder 4"/>
          <p:cNvSpPr>
            <a:spLocks noGrp="1"/>
          </p:cNvSpPr>
          <p:nvPr>
            <p:ph idx="1"/>
          </p:nvPr>
        </p:nvSpPr>
        <p:spPr/>
        <p:txBody>
          <a:bodyPr/>
          <a:lstStyle/>
          <a:p>
            <a:r>
              <a:rPr dirty="0" smtClean="0"/>
              <a:t>Para acoplar una llamada entrante con una llamada en espera, haz lo siguiente:</a:t>
            </a:r>
          </a:p>
          <a:p>
            <a:pPr marL="971550" lvl="1" indent="-514350">
              <a:buFont typeface="+mj-lt"/>
              <a:buAutoNum type="arabicPeriod"/>
            </a:pPr>
            <a:r>
              <a:rPr dirty="0" smtClean="0"/>
              <a:t>Acepta la llamada entrante</a:t>
            </a:r>
          </a:p>
          <a:p>
            <a:pPr marL="971550" lvl="1" indent="-514350">
              <a:buFont typeface="+mj-lt"/>
              <a:buAutoNum type="arabicPeriod"/>
            </a:pPr>
            <a:r>
              <a:rPr dirty="0" smtClean="0"/>
              <a:t>Selecciona la llamada en espera</a:t>
            </a:r>
          </a:p>
          <a:p>
            <a:pPr marL="971550" lvl="1" indent="-514350">
              <a:buFont typeface="+mj-lt"/>
              <a:buAutoNum type="arabicPeriod"/>
            </a:pPr>
            <a:r>
              <a:rPr dirty="0" smtClean="0"/>
              <a:t>Presiona el botón "acoplar"</a:t>
            </a:r>
            <a:endParaRPr lang="es-ES" dirty="0"/>
          </a:p>
        </p:txBody>
      </p:sp>
      <p:pic>
        <p:nvPicPr>
          <p:cNvPr id="113666" name="Picture 2"/>
          <p:cNvPicPr>
            <a:picLocks noChangeAspect="1" noChangeArrowheads="1"/>
          </p:cNvPicPr>
          <p:nvPr/>
        </p:nvPicPr>
        <p:blipFill>
          <a:blip r:embed="rId2" cstate="print"/>
          <a:srcRect/>
          <a:stretch>
            <a:fillRect/>
          </a:stretch>
        </p:blipFill>
        <p:spPr bwMode="auto">
          <a:xfrm>
            <a:off x="1295597" y="4920576"/>
            <a:ext cx="6753225" cy="1000125"/>
          </a:xfrm>
          <a:prstGeom prst="rect">
            <a:avLst/>
          </a:prstGeom>
          <a:noFill/>
          <a:ln w="9525">
            <a:noFill/>
            <a:miter lim="800000"/>
            <a:headEnd/>
            <a:tailEnd/>
          </a:ln>
        </p:spPr>
      </p:pic>
      <p:sp>
        <p:nvSpPr>
          <p:cNvPr id="7" name="Rectangular Callout 6"/>
          <p:cNvSpPr/>
          <p:nvPr/>
        </p:nvSpPr>
        <p:spPr>
          <a:xfrm>
            <a:off x="6144965" y="3707704"/>
            <a:ext cx="1784012" cy="538620"/>
          </a:xfrm>
          <a:prstGeom prst="wedgeRectCallout">
            <a:avLst>
              <a:gd name="adj1" fmla="val 47016"/>
              <a:gd name="adj2" fmla="val 18274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Botón de acoplar</a:t>
            </a:r>
            <a:endParaRPr lang="es-E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65664"/>
            <a:ext cx="8229600" cy="1085850"/>
          </a:xfrm>
        </p:spPr>
        <p:txBody>
          <a:bodyPr/>
          <a:lstStyle/>
          <a:p>
            <a:pPr marL="0" indent="0" algn="ctr">
              <a:buNone/>
            </a:pPr>
            <a:r>
              <a:rPr dirty="0" smtClean="0"/>
              <a:t>Características avanzadas (sólo modelo X900)</a:t>
            </a:r>
            <a:endParaRPr lang="es-ES" dirty="0"/>
          </a:p>
        </p:txBody>
      </p:sp>
      <p:sp>
        <p:nvSpPr>
          <p:cNvPr id="2" name="Title 1"/>
          <p:cNvSpPr>
            <a:spLocks noGrp="1"/>
          </p:cNvSpPr>
          <p:nvPr>
            <p:ph type="title"/>
          </p:nvPr>
        </p:nvSpPr>
        <p:spPr/>
        <p:txBody>
          <a:bodyPr/>
          <a:lstStyle/>
          <a:p>
            <a:endParaRPr lang="fr-B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Puesta en espera dirigida</a:t>
            </a:r>
            <a:endParaRPr lang="es-ES" dirty="0"/>
          </a:p>
        </p:txBody>
      </p:sp>
      <p:sp>
        <p:nvSpPr>
          <p:cNvPr id="5" name="Content Placeholder 4"/>
          <p:cNvSpPr>
            <a:spLocks noGrp="1"/>
          </p:cNvSpPr>
          <p:nvPr>
            <p:ph idx="1"/>
          </p:nvPr>
        </p:nvSpPr>
        <p:spPr>
          <a:xfrm>
            <a:off x="457199" y="1214422"/>
            <a:ext cx="7371567" cy="2965692"/>
          </a:xfrm>
        </p:spPr>
        <p:txBody>
          <a:bodyPr>
            <a:normAutofit fontScale="92500"/>
          </a:bodyPr>
          <a:lstStyle/>
          <a:p>
            <a:r>
              <a:rPr lang="nl-BE" sz="2400" dirty="0" smtClean="0"/>
              <a:t>Para realizar una puesta en espera directa en la extensión de un usuario en concreto, haz lo siguiente:</a:t>
            </a:r>
          </a:p>
          <a:p>
            <a:pPr marL="971550" lvl="1" indent="-514350">
              <a:buFont typeface="+mj-lt"/>
              <a:buAutoNum type="arabicPeriod"/>
            </a:pPr>
            <a:r>
              <a:rPr lang="nl-BE" sz="2400" dirty="0" smtClean="0"/>
              <a:t>Presiona el botón "Puesta en espera directa" o presiona "F8"</a:t>
            </a:r>
          </a:p>
          <a:p>
            <a:pPr marL="971550" lvl="1" indent="-514350">
              <a:buFont typeface="+mj-lt"/>
              <a:buAutoNum type="arabicPeriod"/>
            </a:pPr>
            <a:r>
              <a:rPr lang="nl-BE" sz="2400" dirty="0" smtClean="0"/>
              <a:t>Marca la extensión del usuario utilizando el método que elijas</a:t>
            </a:r>
          </a:p>
          <a:p>
            <a:pPr marL="971550" lvl="1" indent="-514350">
              <a:buFont typeface="+mj-lt"/>
              <a:buAutoNum type="arabicPeriod"/>
            </a:pPr>
            <a:r>
              <a:rPr lang="nl-BE" sz="2400" dirty="0" smtClean="0"/>
              <a:t>La llamada aparecerá en el área de supervisión</a:t>
            </a:r>
            <a:endParaRPr lang="es-ES" sz="2400" dirty="0"/>
          </a:p>
        </p:txBody>
      </p:sp>
      <p:pic>
        <p:nvPicPr>
          <p:cNvPr id="114690" name="Picture 2"/>
          <p:cNvPicPr>
            <a:picLocks noChangeAspect="1" noChangeArrowheads="1"/>
          </p:cNvPicPr>
          <p:nvPr/>
        </p:nvPicPr>
        <p:blipFill>
          <a:blip r:embed="rId2" cstate="print"/>
          <a:srcRect/>
          <a:stretch>
            <a:fillRect/>
          </a:stretch>
        </p:blipFill>
        <p:spPr bwMode="auto">
          <a:xfrm>
            <a:off x="7967494" y="2116955"/>
            <a:ext cx="485775" cy="609600"/>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1447632" y="4991165"/>
            <a:ext cx="6762750" cy="752475"/>
          </a:xfrm>
          <a:prstGeom prst="rect">
            <a:avLst/>
          </a:prstGeom>
          <a:noFill/>
          <a:ln w="9525">
            <a:noFill/>
            <a:miter lim="800000"/>
            <a:headEnd/>
            <a:tailEnd/>
          </a:ln>
        </p:spPr>
      </p:pic>
      <p:sp>
        <p:nvSpPr>
          <p:cNvPr id="9" name="Rectangular Callout 8"/>
          <p:cNvSpPr/>
          <p:nvPr/>
        </p:nvSpPr>
        <p:spPr>
          <a:xfrm>
            <a:off x="591909" y="4322990"/>
            <a:ext cx="2281920" cy="538620"/>
          </a:xfrm>
          <a:prstGeom prst="wedgeRectCallout">
            <a:avLst>
              <a:gd name="adj1" fmla="val -8432"/>
              <a:gd name="adj2" fmla="val 124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Icono "Puesta en espera directa"</a:t>
            </a:r>
            <a:endParaRPr lang="es-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Recuperación de una llamada puesta en espera dirigida</a:t>
            </a:r>
            <a:endParaRPr lang="es-ES" dirty="0"/>
          </a:p>
        </p:txBody>
      </p:sp>
      <p:sp>
        <p:nvSpPr>
          <p:cNvPr id="5" name="Content Placeholder 4"/>
          <p:cNvSpPr>
            <a:spLocks noGrp="1"/>
          </p:cNvSpPr>
          <p:nvPr>
            <p:ph idx="1"/>
          </p:nvPr>
        </p:nvSpPr>
        <p:spPr>
          <a:xfrm>
            <a:off x="457199" y="1214422"/>
            <a:ext cx="7371567" cy="5000660"/>
          </a:xfrm>
        </p:spPr>
        <p:txBody>
          <a:bodyPr>
            <a:normAutofit/>
          </a:bodyPr>
          <a:lstStyle/>
          <a:p>
            <a:r>
              <a:rPr lang="nl-BE" sz="2800" dirty="0" smtClean="0"/>
              <a:t>Para recuperar una llamada puesta en espera directamente, tan solo marca *55&lt;ext&gt; desde cualquier teléfono, siendo &lt;ext&gt; su extensión personal.</a:t>
            </a:r>
          </a:p>
          <a:p>
            <a:r>
              <a:rPr lang="nl-BE" sz="2800" dirty="0" smtClean="0"/>
              <a:t>Como resultado, la llamada puesta en espera directamente desaparece del área de supervisión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120" y="244547"/>
            <a:ext cx="8229600" cy="796908"/>
          </a:xfrm>
        </p:spPr>
        <p:txBody>
          <a:bodyPr/>
          <a:lstStyle/>
          <a:p>
            <a:r>
              <a:rPr lang="nl-BE" dirty="0" smtClean="0"/>
              <a:t>Pasar transferencias asistidas a </a:t>
            </a:r>
            <a:r>
              <a:rPr lang="nl-BE" dirty="0" smtClean="0"/>
              <a:t>observación</a:t>
            </a:r>
            <a:endParaRPr lang="es-ES" dirty="0"/>
          </a:p>
        </p:txBody>
      </p:sp>
      <p:sp>
        <p:nvSpPr>
          <p:cNvPr id="5" name="Content Placeholder 4"/>
          <p:cNvSpPr>
            <a:spLocks noGrp="1"/>
          </p:cNvSpPr>
          <p:nvPr>
            <p:ph idx="1"/>
          </p:nvPr>
        </p:nvSpPr>
        <p:spPr/>
        <p:txBody>
          <a:bodyPr>
            <a:normAutofit/>
          </a:bodyPr>
          <a:lstStyle/>
          <a:p>
            <a:r>
              <a:rPr sz="2400" dirty="0" smtClean="0"/>
              <a:t>En el caso de que el destinatario esté ocupado durante una transferencia asistida, la transferencia asistida puede mantenerse en observación en la extensión de la persona </a:t>
            </a:r>
            <a:r>
              <a:rPr sz="2400" dirty="0" err="1" smtClean="0"/>
              <a:t>llamada</a:t>
            </a:r>
            <a:r>
              <a:rPr sz="2400" dirty="0" smtClean="0"/>
              <a:t>.</a:t>
            </a:r>
            <a:r>
              <a:rPr lang="fr-BE" sz="2400" dirty="0" smtClean="0"/>
              <a:t/>
            </a:r>
            <a:br>
              <a:rPr lang="fr-BE" sz="2400" dirty="0" smtClean="0"/>
            </a:br>
            <a:endParaRPr sz="2400" dirty="0" smtClean="0"/>
          </a:p>
          <a:p>
            <a:pPr marL="971550" lvl="1" indent="-514350">
              <a:buFont typeface="+mj-lt"/>
              <a:buAutoNum type="arabicPeriod"/>
            </a:pPr>
            <a:r>
              <a:rPr sz="2400" dirty="0" smtClean="0"/>
              <a:t>Presiona el botón "Observar" o presiona "F10"</a:t>
            </a:r>
          </a:p>
          <a:p>
            <a:pPr marL="971550" lvl="1" indent="-514350">
              <a:buFont typeface="+mj-lt"/>
              <a:buAutoNum type="arabicPeriod"/>
            </a:pPr>
            <a:r>
              <a:rPr sz="2400" dirty="0" smtClean="0"/>
              <a:t>La llamada aparecerá en el área de supervisión</a:t>
            </a:r>
            <a:endParaRPr lang="es-ES" sz="2400" dirty="0"/>
          </a:p>
        </p:txBody>
      </p:sp>
      <p:pic>
        <p:nvPicPr>
          <p:cNvPr id="115715" name="Picture 3"/>
          <p:cNvPicPr>
            <a:picLocks noChangeAspect="1" noChangeArrowheads="1"/>
          </p:cNvPicPr>
          <p:nvPr/>
        </p:nvPicPr>
        <p:blipFill>
          <a:blip r:embed="rId2" cstate="print"/>
          <a:srcRect/>
          <a:stretch>
            <a:fillRect/>
          </a:stretch>
        </p:blipFill>
        <p:spPr bwMode="auto">
          <a:xfrm>
            <a:off x="7583533" y="2357265"/>
            <a:ext cx="5143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Encadenar una llamada (1)</a:t>
            </a:r>
            <a:endParaRPr lang="es-ES" dirty="0"/>
          </a:p>
        </p:txBody>
      </p:sp>
      <p:sp>
        <p:nvSpPr>
          <p:cNvPr id="5" name="Content Placeholder 4"/>
          <p:cNvSpPr>
            <a:spLocks noGrp="1"/>
          </p:cNvSpPr>
          <p:nvPr>
            <p:ph idx="1"/>
          </p:nvPr>
        </p:nvSpPr>
        <p:spPr/>
        <p:txBody>
          <a:bodyPr>
            <a:normAutofit/>
          </a:bodyPr>
          <a:lstStyle/>
          <a:p>
            <a:r>
              <a:rPr lang="nl-BE" sz="2800" dirty="0" smtClean="0"/>
              <a:t>Encadenar una llamada es semejante a una transferencia asistida. La única diferencia es que al final de la conversación entre el emisor y el receptor de la llamada, el emisor se reincorpora al operador.</a:t>
            </a:r>
          </a:p>
          <a:p>
            <a:r>
              <a:rPr lang="nl-BE" sz="2800" dirty="0" smtClean="0"/>
              <a:t>Encadenar llamadas ofrece la posibilidad a un operador de poner al emisor de la llamada en contacto con varias personas sin obligarle a realizar varias llamadas al número general.</a:t>
            </a:r>
          </a:p>
          <a:p>
            <a:pPr>
              <a:buNone/>
            </a:pPr>
            <a:endParaRPr lang="es-E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Encadenar una llamada (2)</a:t>
            </a:r>
            <a:endParaRPr lang="es-ES" dirty="0"/>
          </a:p>
        </p:txBody>
      </p:sp>
      <p:sp>
        <p:nvSpPr>
          <p:cNvPr id="5" name="Content Placeholder 5"/>
          <p:cNvSpPr>
            <a:spLocks noGrp="1"/>
          </p:cNvSpPr>
          <p:nvPr>
            <p:ph idx="1"/>
          </p:nvPr>
        </p:nvSpPr>
        <p:spPr>
          <a:xfrm>
            <a:off x="457199" y="1214422"/>
            <a:ext cx="8210811" cy="5000660"/>
          </a:xfrm>
        </p:spPr>
        <p:txBody>
          <a:bodyPr>
            <a:normAutofit fontScale="92500" lnSpcReduction="20000"/>
          </a:bodyPr>
          <a:lstStyle/>
          <a:p>
            <a:pPr marL="514350" indent="-514350">
              <a:buFont typeface="+mj-lt"/>
              <a:buAutoNum type="arabicPeriod"/>
            </a:pPr>
            <a:r>
              <a:rPr lang="nl-BE" sz="2400" dirty="0" smtClean="0"/>
              <a:t>Para encadenar una llamada, sigue los mismos pasos que para la transferencia asistida, excepto que cuando </a:t>
            </a:r>
            <a:r>
              <a:rPr lang="nl-BE" sz="2400" dirty="0" smtClean="0"/>
              <a:t>una persona acepta </a:t>
            </a:r>
            <a:r>
              <a:rPr lang="nl-BE" sz="2400" dirty="0" smtClean="0"/>
              <a:t>la </a:t>
            </a:r>
            <a:r>
              <a:rPr lang="nl-BE" sz="2400" dirty="0" smtClean="0"/>
              <a:t>llamada, </a:t>
            </a:r>
            <a:r>
              <a:rPr lang="nl-BE" sz="2400" dirty="0" smtClean="0"/>
              <a:t>confirma la transferencia presionando el botón de "encadenar" en lugar del de "</a:t>
            </a:r>
            <a:r>
              <a:rPr lang="nl-BE" sz="2400" dirty="0" smtClean="0"/>
              <a:t>transferir“</a:t>
            </a:r>
            <a:br>
              <a:rPr lang="nl-BE" sz="2400" dirty="0" smtClean="0"/>
            </a:br>
            <a:endParaRPr lang="nl-BE" sz="2400" dirty="0" smtClean="0"/>
          </a:p>
          <a:p>
            <a:pPr marL="514350" indent="-514350">
              <a:buFont typeface="+mj-lt"/>
              <a:buAutoNum type="arabicPeriod"/>
            </a:pPr>
            <a:endParaRPr lang="es-ES" sz="2400" dirty="0"/>
          </a:p>
          <a:p>
            <a:pPr marL="514350" indent="-514350">
              <a:buFont typeface="+mj-lt"/>
              <a:buAutoNum type="arabicPeriod"/>
            </a:pPr>
            <a:endParaRPr lang="es-ES" sz="2400" dirty="0" smtClean="0"/>
          </a:p>
          <a:p>
            <a:pPr marL="514350" indent="-514350">
              <a:buFont typeface="+mj-lt"/>
              <a:buAutoNum type="arabicPeriod"/>
            </a:pPr>
            <a:endParaRPr lang="es-ES" sz="2400" dirty="0"/>
          </a:p>
          <a:p>
            <a:pPr marL="514350" indent="-514350">
              <a:buFont typeface="+mj-lt"/>
              <a:buAutoNum type="arabicPeriod"/>
            </a:pPr>
            <a:endParaRPr lang="es-ES" sz="2400" dirty="0" smtClean="0"/>
          </a:p>
          <a:p>
            <a:pPr marL="514350" indent="-514350">
              <a:buFont typeface="+mj-lt"/>
              <a:buAutoNum type="arabicPeriod"/>
            </a:pPr>
            <a:r>
              <a:rPr lang="nl-BE" sz="2400" dirty="0" smtClean="0"/>
              <a:t>Tras encadenar una llamada, la llamada aparece en el área de supervisión</a:t>
            </a:r>
          </a:p>
          <a:p>
            <a:pPr marL="514350" indent="-514350">
              <a:buFont typeface="+mj-lt"/>
              <a:buAutoNum type="arabicPeriod"/>
            </a:pPr>
            <a:r>
              <a:rPr lang="nl-BE" sz="2400" dirty="0" smtClean="0"/>
              <a:t>Cuando la llamada </a:t>
            </a:r>
            <a:r>
              <a:rPr lang="nl-BE" sz="2400" dirty="0" smtClean="0"/>
              <a:t>es finaliza</a:t>
            </a:r>
            <a:r>
              <a:rPr lang="nl-BE" sz="2400" dirty="0" smtClean="0"/>
              <a:t>, la persona que llama es devuelta a la fila personal del operador.</a:t>
            </a:r>
          </a:p>
          <a:p>
            <a:pPr marL="514350" indent="-514350">
              <a:buFont typeface="+mj-lt"/>
              <a:buAutoNum type="arabicPeriod"/>
            </a:pPr>
            <a:r>
              <a:rPr lang="nl-BE" sz="2400" dirty="0" smtClean="0"/>
              <a:t>Esto ofrece la posibilidad de transferir o encadenar la llamada a otro contacto.</a:t>
            </a:r>
          </a:p>
          <a:p>
            <a:pPr marL="514350" indent="-514350">
              <a:buFont typeface="+mj-lt"/>
              <a:buAutoNum type="arabicPeriod"/>
            </a:pPr>
            <a:endParaRPr lang="es-ES" sz="2400" dirty="0"/>
          </a:p>
          <a:p>
            <a:pPr marL="514350" indent="-514350">
              <a:buFont typeface="+mj-lt"/>
              <a:buAutoNum type="arabicPeriod"/>
            </a:pPr>
            <a:endParaRPr lang="es-ES" sz="2400" dirty="0" smtClean="0"/>
          </a:p>
          <a:p>
            <a:pPr marL="514350" indent="-514350">
              <a:buFont typeface="+mj-lt"/>
              <a:buAutoNum type="arabicPeriod"/>
            </a:pPr>
            <a:endParaRPr lang="es-ES" sz="2400" dirty="0"/>
          </a:p>
          <a:p>
            <a:pPr marL="914400" lvl="1" indent="-514350">
              <a:buFont typeface="+mj-lt"/>
              <a:buAutoNum type="arabicPeriod"/>
            </a:pPr>
            <a:endParaRPr lang="es-ES" sz="2000" dirty="0" smtClean="0"/>
          </a:p>
          <a:p>
            <a:pPr marL="514350" indent="-514350">
              <a:buFont typeface="+mj-lt"/>
              <a:buAutoNum type="arabicPeriod"/>
            </a:pPr>
            <a:endParaRPr lang="es-ES" sz="2400" dirty="0" smtClean="0"/>
          </a:p>
          <a:p>
            <a:pPr marL="514350" indent="-514350">
              <a:buFont typeface="+mj-lt"/>
              <a:buAutoNum type="arabicPeriod"/>
            </a:pPr>
            <a:endParaRPr lang="es-ES" sz="2400" dirty="0" smtClean="0"/>
          </a:p>
          <a:p>
            <a:pPr marL="514350" indent="-514350">
              <a:buFont typeface="+mj-lt"/>
              <a:buAutoNum type="arabicPeriod"/>
            </a:pPr>
            <a:endParaRPr lang="es-ES" sz="2400" dirty="0"/>
          </a:p>
          <a:p>
            <a:pPr marL="514350" indent="-514350">
              <a:buFont typeface="+mj-lt"/>
              <a:buAutoNum type="arabicPeriod"/>
            </a:pPr>
            <a:endParaRPr lang="es-ES" sz="2400" dirty="0" smtClean="0"/>
          </a:p>
          <a:p>
            <a:pPr marL="514350" indent="-514350">
              <a:buNone/>
            </a:pPr>
            <a:endParaRPr lang="es-ES" sz="2400" dirty="0" smtClean="0"/>
          </a:p>
        </p:txBody>
      </p:sp>
      <p:pic>
        <p:nvPicPr>
          <p:cNvPr id="110594" name="Picture 2"/>
          <p:cNvPicPr>
            <a:picLocks noChangeAspect="1" noChangeArrowheads="1"/>
          </p:cNvPicPr>
          <p:nvPr/>
        </p:nvPicPr>
        <p:blipFill>
          <a:blip r:embed="rId2" cstate="print"/>
          <a:srcRect/>
          <a:stretch>
            <a:fillRect/>
          </a:stretch>
        </p:blipFill>
        <p:spPr bwMode="auto">
          <a:xfrm>
            <a:off x="1140886" y="2992366"/>
            <a:ext cx="5899402" cy="846551"/>
          </a:xfrm>
          <a:prstGeom prst="rect">
            <a:avLst/>
          </a:prstGeom>
          <a:noFill/>
          <a:ln w="9525">
            <a:noFill/>
            <a:miter lim="800000"/>
            <a:headEnd/>
            <a:tailEnd/>
          </a:ln>
        </p:spPr>
      </p:pic>
      <p:sp>
        <p:nvSpPr>
          <p:cNvPr id="12" name="Rectangular Callout 11"/>
          <p:cNvSpPr/>
          <p:nvPr/>
        </p:nvSpPr>
        <p:spPr>
          <a:xfrm>
            <a:off x="7417294" y="2584542"/>
            <a:ext cx="1554368" cy="611585"/>
          </a:xfrm>
          <a:prstGeom prst="wedgeRectCallout">
            <a:avLst>
              <a:gd name="adj1" fmla="val -145862"/>
              <a:gd name="adj2" fmla="val 6535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Botón de encadenar</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Autenticación y acceso</a:t>
            </a:r>
            <a:endParaRPr lang="es-ES" dirty="0"/>
          </a:p>
        </p:txBody>
      </p:sp>
      <p:sp>
        <p:nvSpPr>
          <p:cNvPr id="3" name="Content Placeholder 2"/>
          <p:cNvSpPr>
            <a:spLocks noGrp="1"/>
          </p:cNvSpPr>
          <p:nvPr>
            <p:ph idx="1"/>
          </p:nvPr>
        </p:nvSpPr>
        <p:spPr/>
        <p:txBody>
          <a:bodyPr>
            <a:normAutofit/>
          </a:bodyPr>
          <a:lstStyle/>
          <a:p>
            <a:r>
              <a:rPr sz="2000" dirty="0" smtClean="0"/>
              <a:t>Antes de que puedas empezar a recibir llamadas, debes autenticarte y acceder.</a:t>
            </a:r>
            <a:endParaRPr lang="es-ES" sz="2000" dirty="0"/>
          </a:p>
        </p:txBody>
      </p:sp>
      <p:pic>
        <p:nvPicPr>
          <p:cNvPr id="103426" name="Picture 2"/>
          <p:cNvPicPr>
            <a:picLocks noChangeAspect="1" noChangeArrowheads="1"/>
          </p:cNvPicPr>
          <p:nvPr/>
        </p:nvPicPr>
        <p:blipFill>
          <a:blip r:embed="rId2" cstate="print"/>
          <a:srcRect/>
          <a:stretch>
            <a:fillRect/>
          </a:stretch>
        </p:blipFill>
        <p:spPr bwMode="auto">
          <a:xfrm>
            <a:off x="2996859" y="3471128"/>
            <a:ext cx="3200400" cy="2095500"/>
          </a:xfrm>
          <a:prstGeom prst="rect">
            <a:avLst/>
          </a:prstGeom>
          <a:noFill/>
          <a:ln w="9525">
            <a:noFill/>
            <a:miter lim="800000"/>
            <a:headEnd/>
            <a:tailEnd/>
          </a:ln>
        </p:spPr>
      </p:pic>
      <p:sp>
        <p:nvSpPr>
          <p:cNvPr id="6" name="TextBox 5"/>
          <p:cNvSpPr txBox="1"/>
          <p:nvPr/>
        </p:nvSpPr>
        <p:spPr>
          <a:xfrm>
            <a:off x="3296863" y="5673329"/>
            <a:ext cx="2600392" cy="349968"/>
          </a:xfrm>
          <a:prstGeom prst="rect">
            <a:avLst/>
          </a:prstGeom>
          <a:noFill/>
        </p:spPr>
        <p:txBody>
          <a:bodyPr wrap="none" rtlCol="0">
            <a:spAutoFit/>
          </a:bodyPr>
          <a:lstStyle/>
          <a:p>
            <a:r>
              <a:rPr lang="nl-BE" i="1" dirty="0" smtClean="0">
                <a:solidFill>
                  <a:srgbClr val="000000"/>
                </a:solidFill>
                <a:latin typeface="Trebuchet MS" panose="020B0603020202020204" pitchFamily="34" charset="0"/>
              </a:rPr>
              <a:t>Ventana de autenticación</a:t>
            </a:r>
            <a:endParaRPr lang="es-ES" i="1" dirty="0">
              <a:solidFill>
                <a:srgbClr val="000000"/>
              </a:solidFill>
              <a:latin typeface="Trebuchet MS" panose="020B0603020202020204" pitchFamily="34" charset="0"/>
            </a:endParaRPr>
          </a:p>
        </p:txBody>
      </p:sp>
      <p:pic>
        <p:nvPicPr>
          <p:cNvPr id="7" name="Picture 5"/>
          <p:cNvPicPr>
            <a:picLocks noChangeAspect="1"/>
          </p:cNvPicPr>
          <p:nvPr/>
        </p:nvPicPr>
        <p:blipFill>
          <a:blip r:embed="rId3" cstate="print"/>
          <a:srcRect/>
          <a:stretch>
            <a:fillRect/>
          </a:stretch>
        </p:blipFill>
        <p:spPr>
          <a:xfrm>
            <a:off x="4056361" y="2402406"/>
            <a:ext cx="923928" cy="96202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5956"/>
            <a:ext cx="8229600" cy="1094015"/>
          </a:xfrm>
        </p:spPr>
        <p:txBody>
          <a:bodyPr/>
          <a:lstStyle/>
          <a:p>
            <a:pPr marL="0" indent="0" algn="ctr">
              <a:buNone/>
            </a:pPr>
            <a:r>
              <a:rPr dirty="0" smtClean="0"/>
              <a:t>Personalizar la aplicación</a:t>
            </a:r>
            <a:endParaRPr lang="es-ES" dirty="0"/>
          </a:p>
        </p:txBody>
      </p:sp>
      <p:sp>
        <p:nvSpPr>
          <p:cNvPr id="4" name="Title 3"/>
          <p:cNvSpPr>
            <a:spLocks noGrp="1"/>
          </p:cNvSpPr>
          <p:nvPr>
            <p:ph type="title"/>
          </p:nvPr>
        </p:nvSpPr>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Ventana de preferencias</a:t>
            </a:r>
            <a:endParaRPr lang="es-ES" dirty="0"/>
          </a:p>
        </p:txBody>
      </p:sp>
      <p:sp>
        <p:nvSpPr>
          <p:cNvPr id="11" name="Content Placeholder 10"/>
          <p:cNvSpPr>
            <a:spLocks noGrp="1"/>
          </p:cNvSpPr>
          <p:nvPr>
            <p:ph idx="1"/>
          </p:nvPr>
        </p:nvSpPr>
        <p:spPr>
          <a:xfrm>
            <a:off x="4521896" y="1214422"/>
            <a:ext cx="4164904" cy="5000660"/>
          </a:xfrm>
        </p:spPr>
        <p:txBody>
          <a:bodyPr/>
          <a:lstStyle/>
          <a:p>
            <a:r>
              <a:rPr dirty="0" smtClean="0"/>
              <a:t>General</a:t>
            </a:r>
          </a:p>
          <a:p>
            <a:r>
              <a:rPr dirty="0" smtClean="0"/>
              <a:t>Atajos</a:t>
            </a:r>
          </a:p>
          <a:p>
            <a:r>
              <a:rPr dirty="0" smtClean="0"/>
              <a:t>Marcación rápida</a:t>
            </a:r>
          </a:p>
          <a:p>
            <a:r>
              <a:rPr dirty="0" smtClean="0"/>
              <a:t>Fuentes</a:t>
            </a:r>
          </a:p>
          <a:p>
            <a:r>
              <a:rPr dirty="0" smtClean="0"/>
              <a:t>Directorio</a:t>
            </a:r>
          </a:p>
          <a:p>
            <a:r>
              <a:rPr dirty="0" smtClean="0"/>
              <a:t>Correo de voz</a:t>
            </a:r>
            <a:endParaRPr lang="es-E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234" y="1343025"/>
            <a:ext cx="38481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807"/>
          <a:stretch/>
        </p:blipFill>
        <p:spPr bwMode="auto">
          <a:xfrm>
            <a:off x="542269" y="1916082"/>
            <a:ext cx="4200525" cy="166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dirty="0" smtClean="0"/>
              <a:t>Preferencias generales</a:t>
            </a:r>
            <a:endParaRPr lang="es-ES" dirty="0"/>
          </a:p>
        </p:txBody>
      </p:sp>
      <p:sp>
        <p:nvSpPr>
          <p:cNvPr id="7" name="Rectangular Callout 6"/>
          <p:cNvSpPr/>
          <p:nvPr/>
        </p:nvSpPr>
        <p:spPr>
          <a:xfrm>
            <a:off x="710293" y="1347107"/>
            <a:ext cx="3861981" cy="436988"/>
          </a:xfrm>
          <a:prstGeom prst="wedgeRectCallout">
            <a:avLst>
              <a:gd name="adj1" fmla="val 33754"/>
              <a:gd name="adj2" fmla="val 21980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Selecciona el idioma de la interfaz</a:t>
            </a:r>
            <a:endParaRPr lang="es-ES" dirty="0"/>
          </a:p>
        </p:txBody>
      </p:sp>
      <p:sp>
        <p:nvSpPr>
          <p:cNvPr id="8" name="Rectangular Callout 7"/>
          <p:cNvSpPr/>
          <p:nvPr/>
        </p:nvSpPr>
        <p:spPr>
          <a:xfrm>
            <a:off x="4889865" y="1271777"/>
            <a:ext cx="2320019" cy="856783"/>
          </a:xfrm>
          <a:prstGeom prst="wedgeRectCallout">
            <a:avLst>
              <a:gd name="adj1" fmla="val -70691"/>
              <a:gd name="adj2" fmla="val 11691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Formato de tiempo en el historial de la Línea 1</a:t>
            </a:r>
            <a:endParaRPr lang="es-ES" dirty="0"/>
          </a:p>
        </p:txBody>
      </p:sp>
      <p:sp>
        <p:nvSpPr>
          <p:cNvPr id="12" name="Rectangular Callout 11"/>
          <p:cNvSpPr/>
          <p:nvPr/>
        </p:nvSpPr>
        <p:spPr>
          <a:xfrm>
            <a:off x="5825067" y="3649038"/>
            <a:ext cx="2324385" cy="846831"/>
          </a:xfrm>
          <a:prstGeom prst="wedgeRectCallout">
            <a:avLst>
              <a:gd name="adj1" fmla="val -122662"/>
              <a:gd name="adj2" fmla="val -11436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Comportamiento de la ventana durante llamada entrante</a:t>
            </a:r>
            <a:endParaRPr lang="es-ES" dirty="0"/>
          </a:p>
        </p:txBody>
      </p:sp>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67976" y="4431188"/>
            <a:ext cx="1962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ular Callout 13"/>
          <p:cNvSpPr/>
          <p:nvPr/>
        </p:nvSpPr>
        <p:spPr>
          <a:xfrm>
            <a:off x="542269" y="4321605"/>
            <a:ext cx="3608634" cy="1469596"/>
          </a:xfrm>
          <a:prstGeom prst="wedgeRectCallout">
            <a:avLst>
              <a:gd name="adj1" fmla="val 32542"/>
              <a:gd name="adj2" fmla="val -1158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Muestra las llamadas en la </a:t>
            </a:r>
            <a:r>
              <a:rPr lang="fr-BE" dirty="0" smtClean="0"/>
              <a:t>fila</a:t>
            </a:r>
            <a:r>
              <a:rPr dirty="0" smtClean="0"/>
              <a:t> general del área de supervisión, en la misma lista que las llamadas de la </a:t>
            </a:r>
            <a:r>
              <a:rPr lang="fr-BE" dirty="0" smtClean="0"/>
              <a:t>fila</a:t>
            </a:r>
            <a:r>
              <a:rPr dirty="0" smtClean="0"/>
              <a:t> personal. </a:t>
            </a:r>
            <a:endParaRPr lang="es-ES" dirty="0"/>
          </a:p>
        </p:txBody>
      </p:sp>
      <p:sp>
        <p:nvSpPr>
          <p:cNvPr id="15" name="Rectangular Callout 14"/>
          <p:cNvSpPr/>
          <p:nvPr/>
        </p:nvSpPr>
        <p:spPr>
          <a:xfrm>
            <a:off x="6127853" y="2554558"/>
            <a:ext cx="1939377" cy="782149"/>
          </a:xfrm>
          <a:prstGeom prst="wedgeRectCallout">
            <a:avLst>
              <a:gd name="adj1" fmla="val -145441"/>
              <a:gd name="adj2" fmla="val -393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fr-BE" dirty="0" err="1" smtClean="0"/>
              <a:t>Tono</a:t>
            </a:r>
            <a:r>
              <a:rPr lang="fr-BE" dirty="0" smtClean="0"/>
              <a:t> de </a:t>
            </a:r>
            <a:r>
              <a:rPr lang="fr-BE" dirty="0" err="1" smtClean="0"/>
              <a:t>llamada</a:t>
            </a:r>
            <a:r>
              <a:rPr lang="fr-BE" dirty="0" smtClean="0"/>
              <a:t> </a:t>
            </a:r>
            <a:r>
              <a:rPr dirty="0" err="1" smtClean="0"/>
              <a:t>en</a:t>
            </a:r>
            <a:r>
              <a:rPr dirty="0" smtClean="0"/>
              <a:t> el </a:t>
            </a:r>
            <a:r>
              <a:rPr lang="fr-BE" dirty="0" err="1" smtClean="0"/>
              <a:t>computador</a:t>
            </a:r>
            <a:endParaRPr lang="es-ES" dirty="0"/>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29" t="14672" r="3323" b="20383"/>
          <a:stretch/>
        </p:blipFill>
        <p:spPr bwMode="auto">
          <a:xfrm>
            <a:off x="6049874" y="1905432"/>
            <a:ext cx="1938868" cy="48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86050" y="274638"/>
            <a:ext cx="5900750" cy="796908"/>
          </a:xfrm>
        </p:spPr>
        <p:txBody>
          <a:bodyPr/>
          <a:lstStyle/>
          <a:p>
            <a:r>
              <a:rPr dirty="0" smtClean="0"/>
              <a:t>Atajos de teclado</a:t>
            </a:r>
            <a:endParaRPr lang="es-ES" dirty="0"/>
          </a:p>
        </p:txBody>
      </p:sp>
      <p:sp>
        <p:nvSpPr>
          <p:cNvPr id="11" name="Content Placeholder 10"/>
          <p:cNvSpPr>
            <a:spLocks noGrp="1"/>
          </p:cNvSpPr>
          <p:nvPr>
            <p:ph idx="1"/>
          </p:nvPr>
        </p:nvSpPr>
        <p:spPr>
          <a:xfrm>
            <a:off x="4308952" y="1214422"/>
            <a:ext cx="4541134" cy="5000660"/>
          </a:xfrm>
        </p:spPr>
        <p:txBody>
          <a:bodyPr>
            <a:noAutofit/>
          </a:bodyPr>
          <a:lstStyle/>
          <a:p>
            <a:r>
              <a:rPr lang="nl-BE" sz="2400" dirty="0" smtClean="0"/>
              <a:t>Atajos de estado</a:t>
            </a:r>
          </a:p>
          <a:p>
            <a:pPr lvl="1"/>
            <a:r>
              <a:rPr lang="nl-BE" sz="2200" dirty="0" smtClean="0"/>
              <a:t>La definición de atajo de teclado es específico del contexto de estado</a:t>
            </a:r>
          </a:p>
          <a:p>
            <a:pPr lvl="1"/>
            <a:r>
              <a:rPr lang="nl-BE" sz="2200" dirty="0" smtClean="0"/>
              <a:t>Existe un conjunto de atajos de teclado predefinidos</a:t>
            </a:r>
          </a:p>
          <a:p>
            <a:r>
              <a:rPr lang="nl-BE" sz="2400" dirty="0" smtClean="0"/>
              <a:t>Atajos globales</a:t>
            </a:r>
          </a:p>
          <a:p>
            <a:pPr lvl="1"/>
            <a:r>
              <a:rPr lang="nl-BE" sz="2200" dirty="0" smtClean="0"/>
              <a:t>Los atajos globales son independientes del estado y anulan los atajos de estado</a:t>
            </a:r>
          </a:p>
          <a:p>
            <a:pPr lvl="1"/>
            <a:r>
              <a:rPr dirty="0" smtClean="0"/>
              <a:t>Vacío por defecto</a:t>
            </a:r>
            <a:endParaRPr lang="es-ES" sz="2400" dirty="0"/>
          </a:p>
        </p:txBody>
      </p:sp>
      <p:pic>
        <p:nvPicPr>
          <p:cNvPr id="96258" name="Picture 2"/>
          <p:cNvPicPr>
            <a:picLocks noChangeAspect="1" noChangeArrowheads="1"/>
          </p:cNvPicPr>
          <p:nvPr/>
        </p:nvPicPr>
        <p:blipFill>
          <a:blip r:embed="rId2" cstate="print"/>
          <a:srcRect/>
          <a:stretch>
            <a:fillRect/>
          </a:stretch>
        </p:blipFill>
        <p:spPr bwMode="auto">
          <a:xfrm>
            <a:off x="474815" y="1515650"/>
            <a:ext cx="3540559" cy="4720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Marcación rápida</a:t>
            </a:r>
            <a:endParaRPr lang="es-ES" dirty="0"/>
          </a:p>
        </p:txBody>
      </p:sp>
      <p:sp>
        <p:nvSpPr>
          <p:cNvPr id="10" name="Content Placeholder 9"/>
          <p:cNvSpPr>
            <a:spLocks noGrp="1"/>
          </p:cNvSpPr>
          <p:nvPr>
            <p:ph idx="1"/>
          </p:nvPr>
        </p:nvSpPr>
        <p:spPr>
          <a:xfrm>
            <a:off x="457200" y="3732756"/>
            <a:ext cx="8229600" cy="2482326"/>
          </a:xfrm>
        </p:spPr>
        <p:txBody>
          <a:bodyPr>
            <a:normAutofit/>
          </a:bodyPr>
          <a:lstStyle/>
          <a:p>
            <a:r>
              <a:rPr lang="nl-BE" sz="2800" dirty="0" smtClean="0"/>
              <a:t>Etiqueta 1: normalmente nombre de pila</a:t>
            </a:r>
          </a:p>
          <a:p>
            <a:r>
              <a:rPr lang="nl-BE" sz="2800" dirty="0" smtClean="0"/>
              <a:t>Etiqueta 2: normalmente apellido</a:t>
            </a:r>
          </a:p>
          <a:p>
            <a:r>
              <a:rPr lang="nl-BE" sz="2800" dirty="0" smtClean="0"/>
              <a:t>Nr: número de teléfono</a:t>
            </a:r>
          </a:p>
          <a:p>
            <a:r>
              <a:rPr lang="nl-BE" sz="2800" dirty="0" smtClean="0"/>
              <a:t>Color: color del botón </a:t>
            </a:r>
            <a:endParaRPr lang="es-ES" sz="2800" dirty="0"/>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221" y="4988983"/>
            <a:ext cx="28670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mde\Desktop\nconsole screenshots\SpeedDialPrefWinDisabled.png"/>
          <p:cNvPicPr>
            <a:picLocks noChangeAspect="1" noChangeArrowheads="1"/>
          </p:cNvPicPr>
          <p:nvPr/>
        </p:nvPicPr>
        <p:blipFill>
          <a:blip r:embed="rId5" cstate="print"/>
          <a:srcRect l="443" r="465"/>
          <a:stretch>
            <a:fillRect/>
          </a:stretch>
        </p:blipFill>
        <p:spPr bwMode="auto">
          <a:xfrm>
            <a:off x="1143000" y="1167389"/>
            <a:ext cx="6553200" cy="240434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Marcación rápida con estado del teléfono</a:t>
            </a:r>
            <a:endParaRPr lang="es-ES" dirty="0"/>
          </a:p>
        </p:txBody>
      </p:sp>
      <p:sp>
        <p:nvSpPr>
          <p:cNvPr id="10" name="Content Placeholder 9"/>
          <p:cNvSpPr>
            <a:spLocks noGrp="1"/>
          </p:cNvSpPr>
          <p:nvPr>
            <p:ph idx="1"/>
          </p:nvPr>
        </p:nvSpPr>
        <p:spPr>
          <a:xfrm>
            <a:off x="330201" y="3715823"/>
            <a:ext cx="5164666" cy="2312444"/>
          </a:xfrm>
        </p:spPr>
        <p:txBody>
          <a:bodyPr>
            <a:noAutofit/>
          </a:bodyPr>
          <a:lstStyle/>
          <a:p>
            <a:r>
              <a:rPr lang="nl-BE" sz="2200" dirty="0" smtClean="0"/>
              <a:t>Puedes habilitar el estado del teléfono en la marcación rápida</a:t>
            </a:r>
          </a:p>
          <a:p>
            <a:r>
              <a:rPr lang="nl-BE" sz="2200" dirty="0" smtClean="0"/>
              <a:t>El estado del teléfono se actualizará para los contactos internos (como el directorio interno)</a:t>
            </a:r>
          </a:p>
          <a:p>
            <a:r>
              <a:rPr lang="nl-BE" sz="2200" dirty="0" smtClean="0"/>
              <a:t>Esta opción requiere reiniciar la net.Console</a:t>
            </a:r>
            <a:endParaRPr lang="es-ES" sz="2200" dirty="0"/>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mde\Desktop\nconsole screenshots\SpeedDialPrefWin.png"/>
          <p:cNvPicPr>
            <a:picLocks noChangeAspect="1" noChangeArrowheads="1"/>
          </p:cNvPicPr>
          <p:nvPr/>
        </p:nvPicPr>
        <p:blipFill>
          <a:blip r:embed="rId4" cstate="print"/>
          <a:srcRect/>
          <a:stretch>
            <a:fillRect/>
          </a:stretch>
        </p:blipFill>
        <p:spPr bwMode="auto">
          <a:xfrm>
            <a:off x="723370" y="1332971"/>
            <a:ext cx="7949232" cy="2129895"/>
          </a:xfrm>
          <a:prstGeom prst="rect">
            <a:avLst/>
          </a:prstGeom>
          <a:noFill/>
        </p:spPr>
      </p:pic>
      <p:sp>
        <p:nvSpPr>
          <p:cNvPr id="11" name="Oval 10"/>
          <p:cNvSpPr/>
          <p:nvPr/>
        </p:nvSpPr>
        <p:spPr>
          <a:xfrm>
            <a:off x="533400" y="1744134"/>
            <a:ext cx="3310467" cy="601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099" name="Picture 3" descr="C:\Users\mde\Desktop\nconsole screenshots\SpeedDialWinIdle.png"/>
          <p:cNvPicPr>
            <a:picLocks noChangeAspect="1" noChangeArrowheads="1"/>
          </p:cNvPicPr>
          <p:nvPr/>
        </p:nvPicPr>
        <p:blipFill>
          <a:blip r:embed="rId5" cstate="print"/>
          <a:srcRect/>
          <a:stretch>
            <a:fillRect/>
          </a:stretch>
        </p:blipFill>
        <p:spPr bwMode="auto">
          <a:xfrm>
            <a:off x="5658382" y="4607982"/>
            <a:ext cx="3239092" cy="14287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Definir </a:t>
            </a:r>
            <a:r>
              <a:rPr dirty="0" err="1" smtClean="0"/>
              <a:t>tamaños</a:t>
            </a:r>
            <a:r>
              <a:rPr dirty="0" smtClean="0"/>
              <a:t> de</a:t>
            </a:r>
            <a:r>
              <a:rPr lang="fr-BE" dirty="0" smtClean="0"/>
              <a:t>l</a:t>
            </a:r>
            <a:r>
              <a:rPr dirty="0" smtClean="0"/>
              <a:t> </a:t>
            </a:r>
            <a:r>
              <a:rPr lang="fr-BE" dirty="0" smtClean="0"/>
              <a:t>texto</a:t>
            </a:r>
            <a:endParaRPr lang="es-ES" dirty="0"/>
          </a:p>
        </p:txBody>
      </p:sp>
      <p:pic>
        <p:nvPicPr>
          <p:cNvPr id="94213" name="Picture 5"/>
          <p:cNvPicPr>
            <a:picLocks noChangeAspect="1" noChangeArrowheads="1"/>
          </p:cNvPicPr>
          <p:nvPr/>
        </p:nvPicPr>
        <p:blipFill>
          <a:blip r:embed="rId2" cstate="print"/>
          <a:srcRect r="-17215" b="59151"/>
          <a:stretch>
            <a:fillRect/>
          </a:stretch>
        </p:blipFill>
        <p:spPr bwMode="auto">
          <a:xfrm>
            <a:off x="2053096" y="2074623"/>
            <a:ext cx="5024110" cy="2334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Campos de búsqueda en el directorio</a:t>
            </a:r>
            <a:endParaRPr lang="es-E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56297"/>
          <a:stretch/>
        </p:blipFill>
        <p:spPr bwMode="auto">
          <a:xfrm>
            <a:off x="431271" y="1241954"/>
            <a:ext cx="4352925" cy="258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319"/>
          <a:stretch/>
        </p:blipFill>
        <p:spPr bwMode="auto">
          <a:xfrm>
            <a:off x="4412517" y="2928710"/>
            <a:ext cx="4352925" cy="316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txBox="1">
            <a:spLocks/>
          </p:cNvSpPr>
          <p:nvPr/>
        </p:nvSpPr>
        <p:spPr>
          <a:xfrm>
            <a:off x="4847572" y="1341422"/>
            <a:ext cx="3839227" cy="14949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200" dirty="0" smtClean="0">
                <a:solidFill>
                  <a:srgbClr val="000000"/>
                </a:solidFill>
              </a:rPr>
              <a:t>Selecciona los campos que quieres que estén incluidos al usar "Buscar todos"</a:t>
            </a:r>
          </a:p>
        </p:txBody>
      </p:sp>
      <p:sp>
        <p:nvSpPr>
          <p:cNvPr id="10" name="Content Placeholder 5"/>
          <p:cNvSpPr txBox="1">
            <a:spLocks/>
          </p:cNvSpPr>
          <p:nvPr/>
        </p:nvSpPr>
        <p:spPr>
          <a:xfrm>
            <a:off x="366386" y="3928534"/>
            <a:ext cx="3839227" cy="26791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200" dirty="0" smtClean="0">
                <a:solidFill>
                  <a:srgbClr val="000000"/>
                </a:solidFill>
              </a:rPr>
              <a:t>Selecciona los campos de búsqueda que se mostrarán y determina un valor por defecto</a:t>
            </a:r>
          </a:p>
          <a:p>
            <a:r>
              <a:rPr lang="nl-BE" sz="2200" dirty="0" smtClean="0">
                <a:solidFill>
                  <a:srgbClr val="000000"/>
                </a:solidFill>
              </a:rPr>
              <a:t>Ajusta una etiqueta por defecto para los campos de búsqueda</a:t>
            </a:r>
            <a:endParaRPr lang="es-ES" sz="2200" dirty="0">
              <a:solidFill>
                <a:srgbClr val="000000"/>
              </a:solidFill>
            </a:endParaRPr>
          </a:p>
        </p:txBody>
      </p:sp>
    </p:spTree>
    <p:extLst>
      <p:ext uri="{BB962C8B-B14F-4D97-AF65-F5344CB8AC3E}">
        <p14:creationId xmlns:p14="http://schemas.microsoft.com/office/powerpoint/2010/main" val="314313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Opciones del correo de voz</a:t>
            </a:r>
            <a:endParaRPr lang="es-ES" dirty="0"/>
          </a:p>
        </p:txBody>
      </p:sp>
      <p:sp>
        <p:nvSpPr>
          <p:cNvPr id="6" name="Content Placeholder 5"/>
          <p:cNvSpPr txBox="1">
            <a:spLocks/>
          </p:cNvSpPr>
          <p:nvPr/>
        </p:nvSpPr>
        <p:spPr>
          <a:xfrm>
            <a:off x="4402667" y="1380596"/>
            <a:ext cx="4445000" cy="50964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400" dirty="0" smtClean="0">
                <a:solidFill>
                  <a:srgbClr val="000000"/>
                </a:solidFill>
              </a:rPr>
              <a:t>Elige las extensiones para las que el correo de voz será monitorizado</a:t>
            </a:r>
          </a:p>
          <a:p>
            <a:endParaRPr lang="es-ES" sz="2400" dirty="0" smtClean="0">
              <a:solidFill>
                <a:srgbClr val="000000"/>
              </a:solidFill>
            </a:endParaRPr>
          </a:p>
          <a:p>
            <a:r>
              <a:rPr lang="nl-BE" sz="2400" dirty="0" smtClean="0">
                <a:solidFill>
                  <a:srgbClr val="000000"/>
                </a:solidFill>
              </a:rPr>
              <a:t>Indica el código PIN para cada uno de los recuadros de extensión del correo de voz</a:t>
            </a:r>
          </a:p>
          <a:p>
            <a:endParaRPr lang="es-ES" sz="2400" dirty="0">
              <a:solidFill>
                <a:srgbClr val="000000"/>
              </a:solidFill>
            </a:endParaRPr>
          </a:p>
          <a:p>
            <a:r>
              <a:rPr lang="nl-BE" sz="2400" dirty="0" smtClean="0">
                <a:solidFill>
                  <a:srgbClr val="000000"/>
                </a:solidFill>
              </a:rPr>
              <a:t>Se muestra rojo si el código PIN es incorrecto; verde si es correcto</a:t>
            </a:r>
            <a:endParaRPr lang="es-ES" sz="24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71" y="1380596"/>
            <a:ext cx="35814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027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543" y="3053443"/>
            <a:ext cx="8229600" cy="2622796"/>
          </a:xfrm>
        </p:spPr>
        <p:txBody>
          <a:bodyPr/>
          <a:lstStyle/>
          <a:p>
            <a:pPr marL="0" indent="0" algn="ctr">
              <a:buNone/>
            </a:pPr>
            <a:r>
              <a:rPr dirty="0" smtClean="0"/>
              <a:t>En caso de problemas</a:t>
            </a:r>
            <a:endParaRPr lang="es-ES" dirty="0"/>
          </a:p>
        </p:txBody>
      </p:sp>
      <p:sp>
        <p:nvSpPr>
          <p:cNvPr id="4" name="Title 3"/>
          <p:cNvSpPr>
            <a:spLocks noGrp="1"/>
          </p:cNvSpPr>
          <p:nvPr>
            <p:ph type="title"/>
          </p:nvPr>
        </p:nvSpPr>
        <p:spPr/>
        <p:txBody>
          <a:bodyPr/>
          <a:lstStyle/>
          <a:p>
            <a:endParaRPr lang="en-US" dirty="0"/>
          </a:p>
        </p:txBody>
      </p:sp>
      <p:sp>
        <p:nvSpPr>
          <p:cNvPr id="5" name="Footer Placeholder 3"/>
          <p:cNvSpPr>
            <a:spLocks noGrp="1"/>
          </p:cNvSpPr>
          <p:nvPr>
            <p:ph type="ftr" sz="quarter" idx="4294967295"/>
          </p:nvPr>
        </p:nvSpPr>
        <p:spPr>
          <a:xfrm>
            <a:off x="0" y="6356350"/>
            <a:ext cx="3086100" cy="365125"/>
          </a:xfrm>
        </p:spPr>
        <p:txBody>
          <a:bodyPr/>
          <a:lstStyle/>
          <a:p>
            <a:pPr>
              <a:defRPr/>
            </a:pPr>
            <a:r>
              <a:rPr lang="nl-BE" dirty="0" smtClean="0">
                <a:solidFill>
                  <a:schemeClr val="tx1"/>
                </a:solidFill>
              </a:rPr>
              <a:t>www.escaux.com</a:t>
            </a:r>
            <a:endParaRPr lang="es-ES"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3" cstate="print"/>
          <a:srcRect/>
          <a:stretch>
            <a:fillRect/>
          </a:stretch>
        </p:blipFill>
        <p:spPr>
          <a:xfrm>
            <a:off x="6333998" y="4889922"/>
            <a:ext cx="2562221" cy="609603"/>
          </a:xfrm>
          <a:prstGeom prst="rect">
            <a:avLst/>
          </a:prstGeom>
          <a:noFill/>
          <a:ln>
            <a:noFill/>
          </a:ln>
        </p:spPr>
      </p:pic>
      <p:pic>
        <p:nvPicPr>
          <p:cNvPr id="12" name="Picture 7"/>
          <p:cNvPicPr>
            <a:picLocks noChangeAspect="1"/>
          </p:cNvPicPr>
          <p:nvPr/>
        </p:nvPicPr>
        <p:blipFill>
          <a:blip r:embed="rId4" cstate="print"/>
          <a:srcRect/>
          <a:stretch>
            <a:fillRect/>
          </a:stretch>
        </p:blipFill>
        <p:spPr>
          <a:xfrm>
            <a:off x="6445489" y="1435505"/>
            <a:ext cx="2486025" cy="542925"/>
          </a:xfrm>
          <a:prstGeom prst="rect">
            <a:avLst/>
          </a:prstGeom>
          <a:noFill/>
          <a:ln>
            <a:noFill/>
          </a:ln>
        </p:spPr>
      </p:pic>
      <p:pic>
        <p:nvPicPr>
          <p:cNvPr id="13" name="Picture 5"/>
          <p:cNvPicPr>
            <a:picLocks noChangeAspect="1"/>
          </p:cNvPicPr>
          <p:nvPr/>
        </p:nvPicPr>
        <p:blipFill rotWithShape="1">
          <a:blip r:embed="rId5" cstate="print"/>
          <a:srcRect t="4458" b="-4458"/>
          <a:stretch/>
        </p:blipFill>
        <p:spPr>
          <a:xfrm>
            <a:off x="6348286" y="2952000"/>
            <a:ext cx="2533646" cy="648000"/>
          </a:xfrm>
          <a:prstGeom prst="rect">
            <a:avLst/>
          </a:prstGeom>
          <a:noFill/>
          <a:ln>
            <a:noFill/>
          </a:ln>
        </p:spPr>
      </p:pic>
      <p:sp>
        <p:nvSpPr>
          <p:cNvPr id="16387"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Inicio y cierre de sesión</a:t>
            </a:r>
          </a:p>
        </p:txBody>
      </p:sp>
      <p:sp>
        <p:nvSpPr>
          <p:cNvPr id="16388" name="Rectangle 2"/>
          <p:cNvSpPr>
            <a:spLocks noGrp="1" noChangeArrowheads="1"/>
          </p:cNvSpPr>
          <p:nvPr>
            <p:ph idx="1"/>
          </p:nvPr>
        </p:nvSpPr>
        <p:spPr>
          <a:xfrm>
            <a:off x="457200" y="1214422"/>
            <a:ext cx="4728575" cy="5000660"/>
          </a:xfrm>
        </p:spPr>
        <p:txBody>
          <a:bodyPr>
            <a:normAutofit lnSpcReduction="10000"/>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Desconectado: no se pueden realizar llamadas generales o personales</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s-ES" sz="260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Pausado: no se pueden realizar llamadas generales; solo personales. Este estado te permite terminar las llamadas antes de cerrar sesión.</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s-ES" sz="260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Conectado: se pueden realizar llamadas generales y personales</a:t>
            </a:r>
          </a:p>
          <a:p>
            <a:pPr lvl="1">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s-ES" sz="3200" dirty="0" smtClean="0"/>
          </a:p>
        </p:txBody>
      </p:sp>
      <p:sp>
        <p:nvSpPr>
          <p:cNvPr id="14" name="Rectangular Callout 13"/>
          <p:cNvSpPr/>
          <p:nvPr/>
        </p:nvSpPr>
        <p:spPr>
          <a:xfrm>
            <a:off x="6564585" y="2231721"/>
            <a:ext cx="2216159" cy="486426"/>
          </a:xfrm>
          <a:prstGeom prst="wedgeRectCallout">
            <a:avLst>
              <a:gd name="adj1" fmla="val -41405"/>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a:t>Presiona para pausar</a:t>
            </a:r>
            <a:endParaRPr lang="es-ES" sz="1500" dirty="0"/>
          </a:p>
        </p:txBody>
      </p:sp>
      <p:sp>
        <p:nvSpPr>
          <p:cNvPr id="15" name="Rectangular Callout 14"/>
          <p:cNvSpPr/>
          <p:nvPr/>
        </p:nvSpPr>
        <p:spPr>
          <a:xfrm>
            <a:off x="7005083" y="3962400"/>
            <a:ext cx="1575245" cy="398880"/>
          </a:xfrm>
          <a:prstGeom prst="wedgeRectCallout">
            <a:avLst>
              <a:gd name="adj1" fmla="val -37178"/>
              <a:gd name="adj2" fmla="val -1866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a:t>Presiona para iniciar sesión</a:t>
            </a:r>
            <a:endParaRPr lang="es-ES" sz="1500" dirty="0"/>
          </a:p>
        </p:txBody>
      </p:sp>
      <p:sp>
        <p:nvSpPr>
          <p:cNvPr id="16" name="Rectangular Callout 15"/>
          <p:cNvSpPr/>
          <p:nvPr/>
        </p:nvSpPr>
        <p:spPr>
          <a:xfrm>
            <a:off x="5090688" y="5710850"/>
            <a:ext cx="1598209" cy="486426"/>
          </a:xfrm>
          <a:prstGeom prst="wedgeRectCallout">
            <a:avLst>
              <a:gd name="adj1" fmla="val 75439"/>
              <a:gd name="adj2" fmla="val -1229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smtClean="0"/>
              <a:t>Presiona para volver a pausa</a:t>
            </a:r>
            <a:endParaRPr lang="es-ES" sz="1500" dirty="0"/>
          </a:p>
        </p:txBody>
      </p:sp>
      <p:sp>
        <p:nvSpPr>
          <p:cNvPr id="17" name="Rectangular Callout 16"/>
          <p:cNvSpPr/>
          <p:nvPr/>
        </p:nvSpPr>
        <p:spPr>
          <a:xfrm>
            <a:off x="5078163" y="3874854"/>
            <a:ext cx="1623261" cy="486426"/>
          </a:xfrm>
          <a:prstGeom prst="wedgeRectCallout">
            <a:avLst>
              <a:gd name="adj1" fmla="val 46690"/>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a:t>Presiona para cerrar sesión</a:t>
            </a:r>
            <a:endParaRPr lang="es-ES" sz="1500" dirty="0"/>
          </a:p>
        </p:txBody>
      </p:sp>
      <p:sp>
        <p:nvSpPr>
          <p:cNvPr id="19" name="Rectangular Callout 18"/>
          <p:cNvSpPr/>
          <p:nvPr/>
        </p:nvSpPr>
        <p:spPr>
          <a:xfrm>
            <a:off x="7005083" y="5710850"/>
            <a:ext cx="1598209" cy="486426"/>
          </a:xfrm>
          <a:prstGeom prst="wedgeRectCallout">
            <a:avLst>
              <a:gd name="adj1" fmla="val 16409"/>
              <a:gd name="adj2" fmla="val -10655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sz="1500" dirty="0"/>
              <a:t>Número de recepcionistas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No puedo iniciar sesión</a:t>
            </a:r>
            <a:endParaRPr lang="es-ES" dirty="0"/>
          </a:p>
        </p:txBody>
      </p:sp>
      <p:pic>
        <p:nvPicPr>
          <p:cNvPr id="4" name="Picture 3"/>
          <p:cNvPicPr>
            <a:picLocks noChangeAspect="1" noChangeArrowheads="1"/>
          </p:cNvPicPr>
          <p:nvPr/>
        </p:nvPicPr>
        <p:blipFill>
          <a:blip r:embed="rId2" cstate="print"/>
          <a:srcRect/>
          <a:stretch>
            <a:fillRect/>
          </a:stretch>
        </p:blipFill>
        <p:spPr bwMode="auto">
          <a:xfrm>
            <a:off x="2397579" y="2296874"/>
            <a:ext cx="3981450" cy="1285875"/>
          </a:xfrm>
          <a:prstGeom prst="rect">
            <a:avLst/>
          </a:prstGeom>
          <a:noFill/>
          <a:ln w="9525">
            <a:noFill/>
            <a:miter lim="800000"/>
            <a:headEnd/>
            <a:tailEnd/>
          </a:ln>
        </p:spPr>
      </p:pic>
      <p:sp>
        <p:nvSpPr>
          <p:cNvPr id="5" name="Content Placeholder 10"/>
          <p:cNvSpPr txBox="1">
            <a:spLocks/>
          </p:cNvSpPr>
          <p:nvPr/>
        </p:nvSpPr>
        <p:spPr>
          <a:xfrm>
            <a:off x="188472" y="1538100"/>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200" b="0" i="0" u="none" strike="noStrike" kern="1200" cap="none" spc="0" normalizeH="0" baseline="0" noProof="0" dirty="0" smtClean="0">
                <a:ln>
                  <a:noFill/>
                </a:ln>
                <a:solidFill>
                  <a:srgbClr val="000000"/>
                </a:solidFill>
                <a:effectLst/>
                <a:uLnTx/>
                <a:uFillTx/>
                <a:latin typeface="+mn-lt"/>
              </a:rPr>
              <a:t>Si ves este mensaje cuando abras net.Console:</a:t>
            </a:r>
            <a:endParaRPr kumimoji="0" lang="es-ES" sz="2200" b="0" i="0" u="none" strike="noStrike" kern="1200" cap="none" spc="0" normalizeH="0" baseline="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S" sz="2200" dirty="0" smtClean="0">
              <a:solidFill>
                <a:srgbClr val="000000"/>
              </a:solidFill>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200" b="0" i="0" u="none" strike="noStrike" kern="1200" cap="none" spc="0" normalizeH="0" noProof="0" dirty="0" smtClean="0">
                <a:ln>
                  <a:noFill/>
                </a:ln>
                <a:solidFill>
                  <a:srgbClr val="000000"/>
                </a:solidFill>
                <a:effectLst/>
                <a:uLnTx/>
                <a:uFillTx/>
                <a:latin typeface="+mn-lt"/>
              </a:rPr>
              <a:t>O este cuando net.Console ya esté abierto e intentas iniciar sesión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S" sz="2200" baseline="0" dirty="0" smtClean="0">
              <a:solidFill>
                <a:srgbClr val="000000"/>
              </a:solidFill>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BE" sz="2200" b="1" dirty="0" smtClean="0">
                <a:solidFill>
                  <a:srgbClr val="000000"/>
                </a:solidFill>
                <a:latin typeface="+mn-lt"/>
                <a:sym typeface="Wingdings" pitchFamily="2" charset="2"/>
              </a:rPr>
              <a:t> Comprueba que tu teléfono esté conectado e intenta reiniciarlo</a:t>
            </a:r>
            <a:endParaRPr lang="es-ES" sz="2200" b="1" baseline="0" dirty="0" smtClean="0">
              <a:solidFill>
                <a:srgbClr val="000000"/>
              </a:solidFill>
              <a:latin typeface="+mn-lt"/>
              <a:cs typeface="+mn-cs"/>
            </a:endParaRPr>
          </a:p>
        </p:txBody>
      </p:sp>
      <p:pic>
        <p:nvPicPr>
          <p:cNvPr id="2050" name="Picture 2"/>
          <p:cNvPicPr>
            <a:picLocks noChangeAspect="1" noChangeArrowheads="1"/>
          </p:cNvPicPr>
          <p:nvPr/>
        </p:nvPicPr>
        <p:blipFill>
          <a:blip r:embed="rId3" cstate="print"/>
          <a:srcRect l="20079" t="-1429" r="47811" b="90490"/>
          <a:stretch>
            <a:fillRect/>
          </a:stretch>
        </p:blipFill>
        <p:spPr bwMode="auto">
          <a:xfrm>
            <a:off x="2558145" y="4248144"/>
            <a:ext cx="3951514" cy="729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No hay botón de control</a:t>
            </a:r>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1415142" y="2409388"/>
            <a:ext cx="6451769" cy="3610412"/>
          </a:xfrm>
          <a:prstGeom prst="rect">
            <a:avLst/>
          </a:prstGeom>
          <a:noFill/>
          <a:ln w="9525">
            <a:noFill/>
            <a:miter lim="800000"/>
            <a:headEnd/>
            <a:tailEnd/>
          </a:ln>
        </p:spPr>
      </p:pic>
      <p:sp>
        <p:nvSpPr>
          <p:cNvPr id="5" name="Content Placeholder 10"/>
          <p:cNvSpPr txBox="1">
            <a:spLocks/>
          </p:cNvSpPr>
          <p:nvPr/>
        </p:nvSpPr>
        <p:spPr>
          <a:xfrm>
            <a:off x="472209" y="1159323"/>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400" b="0" i="0" u="none" strike="noStrike" kern="1200" cap="none" spc="0" normalizeH="0" baseline="0" noProof="0" dirty="0" smtClean="0">
                <a:ln>
                  <a:noFill/>
                </a:ln>
                <a:solidFill>
                  <a:srgbClr val="000000"/>
                </a:solidFill>
                <a:effectLst/>
                <a:uLnTx/>
                <a:uFillTx/>
                <a:latin typeface="+mn-lt"/>
              </a:rPr>
              <a:t>En</a:t>
            </a:r>
            <a:r>
              <a:rPr kumimoji="0" lang="nl-BE" sz="2400" b="0" i="0" u="none" strike="noStrike" kern="1200" cap="none" spc="0" normalizeH="0" noProof="0" dirty="0" smtClean="0">
                <a:ln>
                  <a:noFill/>
                </a:ln>
                <a:solidFill>
                  <a:srgbClr val="000000"/>
                </a:solidFill>
                <a:effectLst/>
                <a:uLnTx/>
                <a:uFillTx/>
                <a:latin typeface="+mn-lt"/>
              </a:rPr>
              <a:t> caso de que tu net.Console esté vacía y no haya botón de control, probablemente se trate de un problema de la configuración de red en tu computador</a:t>
            </a:r>
            <a:endParaRPr lang="es-ES" sz="2400" b="1" baseline="0" dirty="0" smtClean="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Informar de un problema</a:t>
            </a:r>
            <a:endParaRPr lang="es-ES" dirty="0"/>
          </a:p>
        </p:txBody>
      </p:sp>
      <p:pic>
        <p:nvPicPr>
          <p:cNvPr id="93186" name="Picture 2"/>
          <p:cNvPicPr>
            <a:picLocks noChangeAspect="1" noChangeArrowheads="1"/>
          </p:cNvPicPr>
          <p:nvPr/>
        </p:nvPicPr>
        <p:blipFill>
          <a:blip r:embed="rId2" cstate="print"/>
          <a:srcRect/>
          <a:stretch>
            <a:fillRect/>
          </a:stretch>
        </p:blipFill>
        <p:spPr bwMode="auto">
          <a:xfrm>
            <a:off x="449306" y="1462090"/>
            <a:ext cx="3571549" cy="714310"/>
          </a:xfrm>
          <a:prstGeom prst="rect">
            <a:avLst/>
          </a:prstGeom>
          <a:noFill/>
          <a:ln w="9525">
            <a:noFill/>
            <a:miter lim="800000"/>
            <a:headEnd/>
            <a:tailEnd/>
          </a:ln>
        </p:spPr>
      </p:pic>
      <p:sp>
        <p:nvSpPr>
          <p:cNvPr id="7" name="Rectangular Callout 6"/>
          <p:cNvSpPr/>
          <p:nvPr/>
        </p:nvSpPr>
        <p:spPr>
          <a:xfrm>
            <a:off x="4434924" y="1339708"/>
            <a:ext cx="2191343" cy="754225"/>
          </a:xfrm>
          <a:prstGeom prst="wedgeRectCallout">
            <a:avLst>
              <a:gd name="adj1" fmla="val -109865"/>
              <a:gd name="adj2" fmla="val -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Haz click para abrir ventana para informar de errores</a:t>
            </a:r>
          </a:p>
        </p:txBody>
      </p:sp>
      <p:pic>
        <p:nvPicPr>
          <p:cNvPr id="100355" name="Picture 3"/>
          <p:cNvPicPr>
            <a:picLocks noChangeAspect="1" noChangeArrowheads="1"/>
          </p:cNvPicPr>
          <p:nvPr/>
        </p:nvPicPr>
        <p:blipFill>
          <a:blip r:embed="rId3" cstate="print"/>
          <a:srcRect/>
          <a:stretch>
            <a:fillRect/>
          </a:stretch>
        </p:blipFill>
        <p:spPr bwMode="auto">
          <a:xfrm>
            <a:off x="963330" y="3227307"/>
            <a:ext cx="3057525" cy="2733675"/>
          </a:xfrm>
          <a:prstGeom prst="rect">
            <a:avLst/>
          </a:prstGeom>
          <a:noFill/>
          <a:ln w="9525">
            <a:noFill/>
            <a:miter lim="800000"/>
            <a:headEnd/>
            <a:tailEnd/>
          </a:ln>
        </p:spPr>
      </p:pic>
      <p:pic>
        <p:nvPicPr>
          <p:cNvPr id="100356" name="Picture 4"/>
          <p:cNvPicPr>
            <a:picLocks noChangeAspect="1" noChangeArrowheads="1"/>
          </p:cNvPicPr>
          <p:nvPr/>
        </p:nvPicPr>
        <p:blipFill>
          <a:blip r:embed="rId4" cstate="print"/>
          <a:srcRect/>
          <a:stretch>
            <a:fillRect/>
          </a:stretch>
        </p:blipFill>
        <p:spPr bwMode="auto">
          <a:xfrm>
            <a:off x="5284809" y="3227307"/>
            <a:ext cx="3057525" cy="2733675"/>
          </a:xfrm>
          <a:prstGeom prst="rect">
            <a:avLst/>
          </a:prstGeom>
          <a:noFill/>
          <a:ln w="9525">
            <a:noFill/>
            <a:miter lim="800000"/>
            <a:headEnd/>
            <a:tailEnd/>
          </a:ln>
        </p:spPr>
      </p:pic>
      <p:sp>
        <p:nvSpPr>
          <p:cNvPr id="13" name="Rectangular Callout 12"/>
          <p:cNvSpPr/>
          <p:nvPr/>
        </p:nvSpPr>
        <p:spPr>
          <a:xfrm>
            <a:off x="1527588" y="2336326"/>
            <a:ext cx="2787041" cy="524006"/>
          </a:xfrm>
          <a:prstGeom prst="wedgeRectCallout">
            <a:avLst>
              <a:gd name="adj1" fmla="val 32343"/>
              <a:gd name="adj2" fmla="val 2143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Selecciona la llamada afectada</a:t>
            </a:r>
          </a:p>
        </p:txBody>
      </p:sp>
      <p:sp>
        <p:nvSpPr>
          <p:cNvPr id="14" name="Rectangular Callout 13"/>
          <p:cNvSpPr/>
          <p:nvPr/>
        </p:nvSpPr>
        <p:spPr>
          <a:xfrm>
            <a:off x="5350114" y="2375992"/>
            <a:ext cx="2787041" cy="524006"/>
          </a:xfrm>
          <a:prstGeom prst="wedgeRectCallout">
            <a:avLst>
              <a:gd name="adj1" fmla="val 6276"/>
              <a:gd name="adj2" fmla="val 3219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Describe el problema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Funcionamiento redundante</a:t>
            </a:r>
            <a:endParaRPr lang="es-ES" dirty="0"/>
          </a:p>
        </p:txBody>
      </p:sp>
      <p:pic>
        <p:nvPicPr>
          <p:cNvPr id="2053" name="Picture 5"/>
          <p:cNvPicPr>
            <a:picLocks noGrp="1" noChangeAspect="1" noChangeArrowheads="1"/>
          </p:cNvPicPr>
          <p:nvPr>
            <p:ph sz="half" idx="1"/>
          </p:nvPr>
        </p:nvPicPr>
        <p:blipFill>
          <a:blip r:embed="rId2" cstate="print"/>
          <a:stretch>
            <a:fillRect/>
          </a:stretch>
        </p:blipFill>
        <p:spPr bwMode="auto">
          <a:xfrm>
            <a:off x="4851399" y="5700870"/>
            <a:ext cx="3084105" cy="382429"/>
          </a:xfrm>
          <a:prstGeom prst="rect">
            <a:avLst/>
          </a:prstGeom>
          <a:noFill/>
          <a:ln w="9525">
            <a:noFill/>
            <a:miter lim="800000"/>
            <a:headEnd/>
            <a:tailEnd/>
          </a:ln>
        </p:spPr>
      </p:pic>
      <p:sp>
        <p:nvSpPr>
          <p:cNvPr id="11" name="Content Placeholder 10"/>
          <p:cNvSpPr>
            <a:spLocks noGrp="1"/>
          </p:cNvSpPr>
          <p:nvPr>
            <p:ph sz="half" idx="4294967295"/>
          </p:nvPr>
        </p:nvSpPr>
        <p:spPr>
          <a:xfrm>
            <a:off x="463463" y="1600200"/>
            <a:ext cx="8223337" cy="3209795"/>
          </a:xfrm>
        </p:spPr>
        <p:txBody>
          <a:bodyPr>
            <a:normAutofit/>
          </a:bodyPr>
          <a:lstStyle/>
          <a:p>
            <a:r>
              <a:rPr lang="nl-BE" sz="2400" dirty="0" smtClean="0"/>
              <a:t>La net.Console ESCAUX puede utilizarse como un servicio redundante que funciona en un servidor primario y otro secundario</a:t>
            </a:r>
          </a:p>
          <a:p>
            <a:r>
              <a:rPr lang="nl-BE" sz="2400" dirty="0" smtClean="0"/>
              <a:t>Cada cliente de net.Console está conectado tanto al servidor primario como al secundario, pero escucha o bien al servidor primario (modo normal de funcionamiento) o bien al servidor secundario (modo de tolerancia frente a fallos)</a:t>
            </a:r>
            <a:endParaRPr lang="es-ES" sz="2400" dirty="0"/>
          </a:p>
        </p:txBody>
      </p:sp>
      <p:pic>
        <p:nvPicPr>
          <p:cNvPr id="2055" name="Picture 7"/>
          <p:cNvPicPr>
            <a:picLocks noChangeAspect="1" noChangeArrowheads="1"/>
          </p:cNvPicPr>
          <p:nvPr/>
        </p:nvPicPr>
        <p:blipFill>
          <a:blip r:embed="rId3" cstate="print"/>
          <a:srcRect/>
          <a:stretch>
            <a:fillRect/>
          </a:stretch>
        </p:blipFill>
        <p:spPr bwMode="auto">
          <a:xfrm>
            <a:off x="4848160" y="4927034"/>
            <a:ext cx="3157546" cy="371476"/>
          </a:xfrm>
          <a:prstGeom prst="rect">
            <a:avLst/>
          </a:prstGeom>
          <a:noFill/>
          <a:ln w="9525">
            <a:noFill/>
            <a:miter lim="800000"/>
            <a:headEnd/>
            <a:tailEnd/>
          </a:ln>
        </p:spPr>
      </p:pic>
      <p:sp>
        <p:nvSpPr>
          <p:cNvPr id="13" name="TextBox 12"/>
          <p:cNvSpPr txBox="1"/>
          <p:nvPr/>
        </p:nvSpPr>
        <p:spPr>
          <a:xfrm>
            <a:off x="791227" y="4860099"/>
            <a:ext cx="3538148" cy="607602"/>
          </a:xfrm>
          <a:prstGeom prst="rect">
            <a:avLst/>
          </a:prstGeom>
          <a:noFill/>
        </p:spPr>
        <p:txBody>
          <a:bodyPr wrap="none" rtlCol="0">
            <a:spAutoFit/>
          </a:bodyPr>
          <a:lstStyle/>
          <a:p>
            <a:r>
              <a:rPr lang="nl-BE" dirty="0" smtClean="0">
                <a:solidFill>
                  <a:srgbClr val="000000"/>
                </a:solidFill>
                <a:latin typeface="+mj-lt"/>
              </a:rPr>
              <a:t>Modo normal de funcionamiento, </a:t>
            </a:r>
          </a:p>
          <a:p>
            <a:r>
              <a:rPr lang="nl-BE" dirty="0" smtClean="0">
                <a:solidFill>
                  <a:srgbClr val="000000"/>
                </a:solidFill>
                <a:latin typeface="+mj-lt"/>
              </a:rPr>
              <a:t>conectado al servidor primario</a:t>
            </a:r>
            <a:endParaRPr lang="es-ES" dirty="0">
              <a:solidFill>
                <a:srgbClr val="000000"/>
              </a:solidFill>
              <a:latin typeface="+mj-lt"/>
            </a:endParaRPr>
          </a:p>
        </p:txBody>
      </p:sp>
      <p:sp>
        <p:nvSpPr>
          <p:cNvPr id="14" name="TextBox 13"/>
          <p:cNvSpPr txBox="1"/>
          <p:nvPr/>
        </p:nvSpPr>
        <p:spPr>
          <a:xfrm>
            <a:off x="791227" y="5663853"/>
            <a:ext cx="3773790" cy="607602"/>
          </a:xfrm>
          <a:prstGeom prst="rect">
            <a:avLst/>
          </a:prstGeom>
          <a:noFill/>
        </p:spPr>
        <p:txBody>
          <a:bodyPr wrap="none" rtlCol="0">
            <a:spAutoFit/>
          </a:bodyPr>
          <a:lstStyle/>
          <a:p>
            <a:r>
              <a:rPr lang="nl-BE" dirty="0" smtClean="0">
                <a:solidFill>
                  <a:srgbClr val="000000"/>
                </a:solidFill>
                <a:latin typeface="+mj-lt"/>
              </a:rPr>
              <a:t>Modo de tolerancia frente a fallos, </a:t>
            </a:r>
          </a:p>
          <a:p>
            <a:r>
              <a:rPr lang="nl-BE" dirty="0" smtClean="0">
                <a:solidFill>
                  <a:srgbClr val="000000"/>
                </a:solidFill>
                <a:latin typeface="+mj-lt"/>
              </a:rPr>
              <a:t>conectado al servidor secundario</a:t>
            </a:r>
            <a:endParaRPr lang="es-ES" dirty="0">
              <a:solidFill>
                <a:srgbClr val="000000"/>
              </a:solidFill>
              <a:latin typeface="+mj-lt"/>
            </a:endParaRPr>
          </a:p>
        </p:txBody>
      </p:sp>
      <p:sp>
        <p:nvSpPr>
          <p:cNvPr id="12"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es-ES" sz="800" dirty="0">
              <a:latin typeface="+mj-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Funcionamiento redundante</a:t>
            </a:r>
            <a:endParaRPr lang="es-ES" dirty="0"/>
          </a:p>
        </p:txBody>
      </p:sp>
      <p:sp>
        <p:nvSpPr>
          <p:cNvPr id="11" name="Content Placeholder 10"/>
          <p:cNvSpPr>
            <a:spLocks noGrp="1"/>
          </p:cNvSpPr>
          <p:nvPr>
            <p:ph sz="half" idx="1"/>
          </p:nvPr>
        </p:nvSpPr>
        <p:spPr>
          <a:xfrm>
            <a:off x="487955" y="1307069"/>
            <a:ext cx="6075123" cy="4910203"/>
          </a:xfrm>
        </p:spPr>
        <p:txBody>
          <a:bodyPr>
            <a:normAutofit fontScale="85000" lnSpcReduction="20000"/>
          </a:bodyPr>
          <a:lstStyle/>
          <a:p>
            <a:r>
              <a:rPr dirty="0" smtClean="0"/>
              <a:t>En caso de que haya algún problema con el servidor primario, sucederá lo siguiente:</a:t>
            </a:r>
          </a:p>
          <a:p>
            <a:pPr marL="914400" lvl="1" indent="-457200">
              <a:buFont typeface="+mj-lt"/>
              <a:buAutoNum type="arabicPeriod"/>
            </a:pPr>
            <a:r>
              <a:rPr dirty="0" smtClean="0"/>
              <a:t>Todas las llamadas procedentes de los portales se enviarán al servidor secundario</a:t>
            </a:r>
          </a:p>
          <a:p>
            <a:pPr marL="914400" lvl="1" indent="-457200">
              <a:buFont typeface="+mj-lt"/>
              <a:buAutoNum type="arabicPeriod"/>
            </a:pPr>
            <a:r>
              <a:rPr dirty="0" smtClean="0"/>
              <a:t>Cada aplicación net.Console recibe un aviso para cambiarse al servidor secundario. Haciendo click en "OK" no se cambiará el cliente de la net.Console al servidor secundario. Esto ofrece la posibilidad de tratar (si aún es posible) las llamadas todavía activas en el servidor primario</a:t>
            </a:r>
          </a:p>
          <a:p>
            <a:pPr marL="914400" lvl="1" indent="-457200">
              <a:buFont typeface="+mj-lt"/>
              <a:buAutoNum type="arabicPeriod"/>
            </a:pPr>
            <a:r>
              <a:rPr dirty="0" smtClean="0"/>
              <a:t>En la miniherramienta, aparece un icono adicional</a:t>
            </a:r>
          </a:p>
          <a:p>
            <a:pPr marL="914400" lvl="1" indent="-457200">
              <a:buFont typeface="+mj-lt"/>
              <a:buAutoNum type="arabicPeriod"/>
            </a:pPr>
            <a:r>
              <a:rPr dirty="0" smtClean="0"/>
              <a:t>Al hacer click en este icono de error, se realiza el cambio al servidor secundario</a:t>
            </a:r>
          </a:p>
        </p:txBody>
      </p:sp>
      <p:pic>
        <p:nvPicPr>
          <p:cNvPr id="2050" name="Picture 2"/>
          <p:cNvPicPr>
            <a:picLocks noChangeAspect="1" noChangeArrowheads="1"/>
          </p:cNvPicPr>
          <p:nvPr/>
        </p:nvPicPr>
        <p:blipFill>
          <a:blip r:embed="rId2" cstate="print"/>
          <a:srcRect/>
          <a:stretch>
            <a:fillRect/>
          </a:stretch>
        </p:blipFill>
        <p:spPr bwMode="auto">
          <a:xfrm>
            <a:off x="6436626" y="2763198"/>
            <a:ext cx="2552700" cy="1162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t="22346"/>
          <a:stretch>
            <a:fillRect/>
          </a:stretch>
        </p:blipFill>
        <p:spPr bwMode="auto">
          <a:xfrm>
            <a:off x="6751919" y="4381542"/>
            <a:ext cx="2048565" cy="395167"/>
          </a:xfrm>
          <a:prstGeom prst="rect">
            <a:avLst/>
          </a:prstGeom>
          <a:noFill/>
          <a:ln w="9525">
            <a:noFill/>
            <a:miter lim="800000"/>
            <a:headEnd/>
            <a:tailEnd/>
          </a:ln>
        </p:spPr>
      </p:pic>
      <p:sp>
        <p:nvSpPr>
          <p:cNvPr id="13" name="Rectangular Callout 12"/>
          <p:cNvSpPr/>
          <p:nvPr/>
        </p:nvSpPr>
        <p:spPr>
          <a:xfrm>
            <a:off x="6751919" y="5233002"/>
            <a:ext cx="2191343" cy="825965"/>
          </a:xfrm>
          <a:prstGeom prst="wedgeRectCallout">
            <a:avLst>
              <a:gd name="adj1" fmla="val -32898"/>
              <a:gd name="adj2" fmla="val -12415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dirty="0" smtClean="0"/>
              <a:t>Haz click para cambiar al servidor secundario</a:t>
            </a:r>
          </a:p>
        </p:txBody>
      </p:sp>
      <p:sp>
        <p:nvSpPr>
          <p:cNvPr id="9" name="Footer Placeholder 3"/>
          <p:cNvSpPr txBox="1">
            <a:spLocks/>
          </p:cNvSpPr>
          <p:nvPr/>
        </p:nvSpPr>
        <p:spPr>
          <a:xfrm>
            <a:off x="3181350" y="6508751"/>
            <a:ext cx="3086100" cy="365125"/>
          </a:xfrm>
          <a:prstGeom prst="rect">
            <a:avLst/>
          </a:prstGeom>
        </p:spPr>
        <p:txBody>
          <a:bodyPr vert="horz" lIns="91440" tIns="45720" rIns="91440" bIns="45720" rtlCol="0" anchor="ctr"/>
          <a:lstStyle>
            <a:defPPr>
              <a:defRPr lang="en-GB"/>
            </a:defPPr>
            <a:lvl1pPr algn="ctr" defTabSz="449263" rtl="0" fontAlgn="base">
              <a:lnSpc>
                <a:spcPct val="93000"/>
              </a:lnSpc>
              <a:spcBef>
                <a:spcPct val="0"/>
              </a:spcBef>
              <a:spcAft>
                <a:spcPct val="0"/>
              </a:spcAft>
              <a:buClr>
                <a:srgbClr val="000000"/>
              </a:buClr>
              <a:buSzPct val="100000"/>
              <a:buFont typeface="Arial" charset="0"/>
              <a:defRPr sz="1200" kern="1200">
                <a:solidFill>
                  <a:schemeClr val="tx1">
                    <a:tint val="75000"/>
                  </a:schemeClr>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a:lstStyle>
          <a:p>
            <a:pPr>
              <a:defRPr/>
            </a:pPr>
            <a:r>
              <a:rPr lang="nl-BE" sz="800" dirty="0" smtClean="0">
                <a:solidFill>
                  <a:schemeClr val="tx1"/>
                </a:solidFill>
                <a:latin typeface="+mj-lt"/>
              </a:rPr>
              <a:t>www.escaux.com</a:t>
            </a:r>
            <a:endParaRPr lang="es-ES" sz="800" dirty="0">
              <a:solidFill>
                <a:schemeClr val="tx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Inicio de sesión</a:t>
            </a:r>
            <a:endParaRPr lang="es-ES" dirty="0"/>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19983" y="5471306"/>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
        <p:nvSpPr>
          <p:cNvPr id="9" name="Text Box 22"/>
          <p:cNvSpPr txBox="1"/>
          <p:nvPr/>
        </p:nvSpPr>
        <p:spPr>
          <a:xfrm>
            <a:off x="3404193" y="1578841"/>
            <a:ext cx="5400601" cy="1879614"/>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800" dirty="0">
                <a:solidFill>
                  <a:srgbClr val="000000"/>
                </a:solidFill>
                <a:latin typeface="Trebuchet MS" panose="020B0603020202020204" pitchFamily="34" charset="0"/>
              </a:rPr>
              <a:t>PASO 1: ir a Pausa</a:t>
            </a: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Trebuchet MS" panose="020B0603020202020204" pitchFamily="34" charset="0"/>
              </a:rPr>
              <a:t>Haz click en el botón rojo de la izquierda</a:t>
            </a:r>
            <a:endParaRPr lang="es-ES" sz="2400" b="0"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Trebuchet MS" panose="020B0603020202020204" pitchFamily="34" charset="0"/>
              </a:rPr>
              <a:t>Ahora estas conectado a </a:t>
            </a:r>
            <a:r>
              <a:rPr lang="en-US" sz="2000" b="0" i="1" u="none" strike="noStrike" kern="1200" cap="none" spc="0" baseline="0" dirty="0" err="1" smtClean="0">
                <a:solidFill>
                  <a:srgbClr val="000000"/>
                </a:solidFill>
                <a:uFillTx/>
                <a:latin typeface="Trebuchet MS" panose="020B0603020202020204" pitchFamily="34" charset="0"/>
              </a:rPr>
              <a:t>tu</a:t>
            </a:r>
            <a:r>
              <a:rPr lang="en-US" sz="2000" b="0" i="1" u="none" strike="noStrike" kern="1200" cap="none" spc="0" baseline="0" dirty="0" smtClean="0">
                <a:solidFill>
                  <a:srgbClr val="000000"/>
                </a:solidFill>
                <a:uFillTx/>
                <a:latin typeface="Trebuchet MS" panose="020B0603020202020204" pitchFamily="34" charset="0"/>
              </a:rPr>
              <a:t> fila personal</a:t>
            </a:r>
            <a:endParaRPr lang="es-ES" sz="2000" i="1" dirty="0" smtClean="0">
              <a:solidFill>
                <a:srgbClr val="000000"/>
              </a:solidFill>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Trebuchet MS" panose="020B0603020202020204" pitchFamily="34" charset="0"/>
              </a:rPr>
              <a:t>Ahora estás en pausa en la fila general</a:t>
            </a:r>
            <a:endParaRPr lang="es-ES" sz="2400" b="1" i="0" u="none" strike="noStrike" kern="1200" cap="none" spc="0" baseline="0" dirty="0">
              <a:solidFill>
                <a:srgbClr val="000000"/>
              </a:solidFill>
              <a:uFillTx/>
              <a:latin typeface="Trebuchet MS" panose="020B0603020202020204" pitchFamily="34" charset="0"/>
              <a:ea typeface="Microsoft YaHei"/>
            </a:endParaRPr>
          </a:p>
        </p:txBody>
      </p:sp>
      <p:sp>
        <p:nvSpPr>
          <p:cNvPr id="10" name="Text Box 22"/>
          <p:cNvSpPr txBox="1"/>
          <p:nvPr/>
        </p:nvSpPr>
        <p:spPr>
          <a:xfrm>
            <a:off x="4182204" y="3437275"/>
            <a:ext cx="4831962" cy="2495167"/>
          </a:xfrm>
          <a:prstGeom prst="rect">
            <a:avLst/>
          </a:prstGeom>
          <a:noFill/>
          <a:ln>
            <a:noFill/>
          </a:ln>
        </p:spPr>
        <p:txBody>
          <a:bodyPr vert="horz" wrap="square" lIns="90004" tIns="46798" rIns="90004" bIns="46798" anchor="t" anchorCtr="0" compatLnSpc="1">
            <a:spAutoFit/>
          </a:bodyPr>
          <a:lstStyle/>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800" kern="0" dirty="0">
                <a:solidFill>
                  <a:srgbClr val="000000"/>
                </a:solidFill>
                <a:latin typeface="+mj-lt"/>
              </a:rPr>
              <a:t>PASO 2: ir a Conectado</a:t>
            </a: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Trebuchet MS" panose="020B0603020202020204" pitchFamily="34" charset="0"/>
              </a:rPr>
              <a:t>Haz click en el botón rojo de la derecha</a:t>
            </a:r>
            <a:endParaRPr lang="es-ES" sz="2400" b="0" i="0" u="none" strike="noStrike" kern="1200" cap="none" spc="0" baseline="0" dirty="0">
              <a:solidFill>
                <a:srgbClr val="000000"/>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i="1" dirty="0" smtClean="0">
                <a:solidFill>
                  <a:srgbClr val="000000"/>
                </a:solidFill>
                <a:latin typeface="Trebuchet MS" panose="020B0603020202020204" pitchFamily="34" charset="0"/>
              </a:rPr>
              <a:t>Ahora estás conectado a la fila personal y a la general</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1" u="none" strike="noStrike" kern="1200" cap="none" spc="0" baseline="0" dirty="0" smtClean="0">
                <a:solidFill>
                  <a:srgbClr val="000000"/>
                </a:solidFill>
                <a:uFillTx/>
                <a:latin typeface="Trebuchet MS" panose="020B0603020202020204" pitchFamily="34" charset="0"/>
              </a:rPr>
              <a:t>Ahora</a:t>
            </a:r>
            <a:r>
              <a:rPr lang="en-US" sz="2000" b="1" i="1" u="none" strike="noStrike" kern="1200" cap="none" spc="0" dirty="0" smtClean="0">
                <a:solidFill>
                  <a:srgbClr val="000000"/>
                </a:solidFill>
                <a:uFillTx/>
                <a:latin typeface="Trebuchet MS" panose="020B0603020202020204" pitchFamily="34" charset="0"/>
              </a:rPr>
              <a:t> estás listo para recibir llamadas</a:t>
            </a:r>
            <a:endParaRPr lang="es-ES" sz="2400" b="1" i="0" u="none" strike="noStrike" kern="1200" cap="none" spc="0" baseline="0" dirty="0">
              <a:solidFill>
                <a:srgbClr val="000000"/>
              </a:solidFill>
              <a:uFillTx/>
              <a:latin typeface="Trebuchet MS" panose="020B0603020202020204" pitchFamily="34" charset="0"/>
              <a:ea typeface="Microsoft YaHei"/>
            </a:endParaRPr>
          </a:p>
        </p:txBody>
      </p:sp>
      <p:cxnSp>
        <p:nvCxnSpPr>
          <p:cNvPr id="11" name="Straight Arrow Connector 15"/>
          <p:cNvCxnSpPr/>
          <p:nvPr/>
        </p:nvCxnSpPr>
        <p:spPr>
          <a:xfrm>
            <a:off x="1856013" y="4142138"/>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dirty="0" smtClean="0"/>
              <a:t>Cierre de sesión</a:t>
            </a:r>
            <a:endParaRPr lang="es-ES" dirty="0"/>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03986" y="5264069"/>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
        <p:nvSpPr>
          <p:cNvPr id="9" name="Text Box 22"/>
          <p:cNvSpPr txBox="1"/>
          <p:nvPr/>
        </p:nvSpPr>
        <p:spPr>
          <a:xfrm>
            <a:off x="3649141" y="1478285"/>
            <a:ext cx="5400601" cy="1325616"/>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0" u="none" strike="noStrike" kern="1200" cap="none" spc="0" baseline="0" dirty="0" smtClean="0">
                <a:solidFill>
                  <a:srgbClr val="000000"/>
                </a:solidFill>
                <a:uFillTx/>
                <a:latin typeface="Trebuchet MS" panose="020B0603020202020204" pitchFamily="34" charset="0"/>
              </a:rPr>
              <a:t>PASO 2: ir a Desconectado</a:t>
            </a:r>
            <a:endParaRPr lang="es-E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0" u="none" strike="noStrike" kern="1200" cap="none" spc="0" baseline="0" dirty="0" smtClean="0">
                <a:solidFill>
                  <a:srgbClr val="000000"/>
                </a:solidFill>
                <a:uFillTx/>
                <a:latin typeface="Trebuchet MS" panose="020B0603020202020204" pitchFamily="34" charset="0"/>
              </a:rPr>
              <a:t>Haz click en el botón verde a la izquierda</a:t>
            </a:r>
            <a:endParaRPr lang="es-ES" sz="2000" b="0" i="0" u="none" strike="noStrike" kern="1200" cap="none" spc="0" baseline="0" dirty="0">
              <a:solidFill>
                <a:srgbClr val="000000"/>
              </a:solidFill>
              <a:uFillTx/>
              <a:latin typeface="Trebuchet MS" panose="020B0603020202020204" pitchFamily="34" charset="0"/>
              <a:ea typeface="Microsoft YaHei"/>
            </a:endParaRPr>
          </a:p>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Trebuchet MS" panose="020B0603020202020204" pitchFamily="34" charset="0"/>
              </a:rPr>
              <a:t>Ahora estás desconectado de </a:t>
            </a:r>
            <a:r>
              <a:rPr lang="en-US" sz="2000" b="0" i="1" u="none" strike="noStrike" kern="1200" cap="none" spc="0" baseline="0" dirty="0" err="1" smtClean="0">
                <a:solidFill>
                  <a:srgbClr val="000000"/>
                </a:solidFill>
                <a:uFillTx/>
                <a:latin typeface="Trebuchet MS" panose="020B0603020202020204" pitchFamily="34" charset="0"/>
              </a:rPr>
              <a:t>ambas</a:t>
            </a:r>
            <a:r>
              <a:rPr lang="en-US" sz="2000" b="0" i="1" u="none" strike="noStrike" kern="1200" cap="none" spc="0" dirty="0" smtClean="0">
                <a:solidFill>
                  <a:srgbClr val="000000"/>
                </a:solidFill>
                <a:uFillTx/>
                <a:latin typeface="Trebuchet MS" panose="020B0603020202020204" pitchFamily="34" charset="0"/>
              </a:rPr>
              <a:t> </a:t>
            </a:r>
            <a:r>
              <a:rPr lang="en-US" sz="2000" b="0" i="1" u="none" strike="noStrike" kern="1200" cap="none" spc="0" dirty="0" err="1" smtClean="0">
                <a:solidFill>
                  <a:srgbClr val="000000"/>
                </a:solidFill>
                <a:uFillTx/>
                <a:latin typeface="Trebuchet MS" panose="020B0603020202020204" pitchFamily="34" charset="0"/>
              </a:rPr>
              <a:t>filas</a:t>
            </a:r>
            <a:r>
              <a:rPr dirty="0"/>
              <a:t/>
            </a:r>
            <a:br>
              <a:rPr dirty="0"/>
            </a:br>
            <a:r>
              <a:rPr lang="en-US" sz="2000" b="1" i="1" dirty="0" smtClean="0">
                <a:solidFill>
                  <a:srgbClr val="000000"/>
                </a:solidFill>
                <a:latin typeface="Trebuchet MS" panose="020B0603020202020204" pitchFamily="34" charset="0"/>
              </a:rPr>
              <a:t>Dejarás de recibir llamadas entrantes</a:t>
            </a:r>
            <a:endParaRPr lang="es-ES" sz="2000" b="0" i="1" u="none" strike="noStrike" kern="1200" cap="none" spc="0" baseline="0" dirty="0">
              <a:solidFill>
                <a:srgbClr val="000000"/>
              </a:solidFill>
              <a:uFillTx/>
              <a:latin typeface="Trebuchet MS" panose="020B0603020202020204" pitchFamily="34" charset="0"/>
              <a:ea typeface="Microsoft YaHei"/>
            </a:endParaRPr>
          </a:p>
        </p:txBody>
      </p:sp>
      <p:sp>
        <p:nvSpPr>
          <p:cNvPr id="10" name="Text Box 22"/>
          <p:cNvSpPr txBox="1"/>
          <p:nvPr/>
        </p:nvSpPr>
        <p:spPr>
          <a:xfrm>
            <a:off x="4413129" y="3199474"/>
            <a:ext cx="4447308" cy="3172276"/>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0" u="none" strike="noStrike" kern="1200" cap="none" spc="0" baseline="0" dirty="0" smtClean="0">
                <a:solidFill>
                  <a:srgbClr val="000000"/>
                </a:solidFill>
                <a:uFillTx/>
                <a:latin typeface="Trebuchet MS" panose="020B0603020202020204" pitchFamily="34" charset="0"/>
              </a:rPr>
              <a:t>PASO 1:</a:t>
            </a:r>
            <a:r>
              <a:rPr lang="en-US" sz="2000" b="1" i="0" u="none" strike="noStrike" kern="1200" cap="none" spc="0" dirty="0" smtClean="0">
                <a:solidFill>
                  <a:srgbClr val="000000"/>
                </a:solidFill>
                <a:uFillTx/>
                <a:latin typeface="Trebuchet MS" panose="020B0603020202020204" pitchFamily="34" charset="0"/>
              </a:rPr>
              <a:t> ir a Pausa</a:t>
            </a:r>
            <a:endParaRPr lang="es-E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0" u="none" strike="noStrike" kern="1200" cap="none" spc="0" baseline="0" dirty="0" smtClean="0">
                <a:solidFill>
                  <a:srgbClr val="000000"/>
                </a:solidFill>
                <a:uFillTx/>
                <a:latin typeface="Trebuchet MS" panose="020B0603020202020204" pitchFamily="34" charset="0"/>
              </a:rPr>
              <a:t>Haz click en el botón verde a la derecha</a:t>
            </a:r>
            <a:endParaRPr lang="es-ES" sz="2000" b="0" i="0" u="none" strike="noStrike" kern="1200" cap="none" spc="0" baseline="0" dirty="0">
              <a:solidFill>
                <a:srgbClr val="000000"/>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i="1" dirty="0" smtClean="0">
                <a:solidFill>
                  <a:srgbClr val="000000"/>
                </a:solidFill>
                <a:latin typeface="Trebuchet MS" panose="020B0603020202020204" pitchFamily="34" charset="0"/>
              </a:rPr>
              <a:t>Ahora estás en pausa en la fila general pero todavía sigues conectado a la fila personal</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1" u="none" strike="noStrike" kern="1200" cap="none" spc="0" baseline="0" dirty="0" smtClean="0">
                <a:solidFill>
                  <a:srgbClr val="000000"/>
                </a:solidFill>
                <a:uFillTx/>
                <a:latin typeface="Trebuchet MS" panose="020B0603020202020204" pitchFamily="34" charset="0"/>
              </a:rPr>
              <a:t>Puedes</a:t>
            </a:r>
            <a:r>
              <a:rPr lang="en-US" sz="2000" b="1" i="1" u="none" strike="noStrike" kern="1200" cap="none" spc="0" dirty="0" smtClean="0">
                <a:solidFill>
                  <a:srgbClr val="000000"/>
                </a:solidFill>
                <a:uFillTx/>
                <a:latin typeface="Trebuchet MS" panose="020B0603020202020204" pitchFamily="34" charset="0"/>
              </a:rPr>
              <a:t> terminar llamadas actuales y seguir aceptando llamadas personales</a:t>
            </a:r>
            <a:endParaRPr lang="es-E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endParaRPr lang="es-ES" sz="2000" b="1" i="0" u="none" strike="noStrike" kern="1200" cap="none" spc="0" baseline="0" dirty="0">
              <a:solidFill>
                <a:srgbClr val="000000"/>
              </a:solidFill>
              <a:uFillTx/>
              <a:latin typeface="Trebuchet MS" panose="020B0603020202020204" pitchFamily="34" charset="0"/>
              <a:ea typeface="Microsoft YaHei"/>
            </a:endParaRPr>
          </a:p>
        </p:txBody>
      </p:sp>
      <p:cxnSp>
        <p:nvCxnSpPr>
          <p:cNvPr id="11" name="Straight Arrow Connector 15"/>
          <p:cNvCxnSpPr/>
          <p:nvPr/>
        </p:nvCxnSpPr>
        <p:spPr>
          <a:xfrm>
            <a:off x="1790692" y="4053679"/>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dirty="0" smtClean="0"/>
              <a:t>Cerrar la aplicación</a:t>
            </a:r>
          </a:p>
        </p:txBody>
      </p:sp>
      <p:sp>
        <p:nvSpPr>
          <p:cNvPr id="16388" name="Rectangle 2"/>
          <p:cNvSpPr>
            <a:spLocks noGrp="1" noChangeArrowheads="1"/>
          </p:cNvSpPr>
          <p:nvPr>
            <p:ph idx="1"/>
          </p:nvPr>
        </p:nvSpPr>
        <p:spPr>
          <a:xfrm>
            <a:off x="457200" y="1214422"/>
            <a:ext cx="8223337"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000" dirty="0" smtClean="0"/>
              <a:t>Es aconsejable cerrar sesión antes de cerrar la aplicación. Si cierras sesión desde los estados "en pausa" o "conectado" se mostrará un aviso</a:t>
            </a:r>
            <a:r>
              <a:rPr lang="nl-BE" sz="2000" dirty="0" smtClean="0"/>
              <a:t>.</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000" dirty="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00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000" dirty="0" smtClean="0"/>
              <a:t>Si cierras sesión de todos modos, la aplicación intentará retirar el teléfono de la lista, pero se recomienda cerrar sesión antes de cerrar la aplicación.</a:t>
            </a:r>
          </a:p>
        </p:txBody>
      </p:sp>
      <p:pic>
        <p:nvPicPr>
          <p:cNvPr id="102404" name="Picture 4"/>
          <p:cNvPicPr>
            <a:picLocks noChangeAspect="1" noChangeArrowheads="1"/>
          </p:cNvPicPr>
          <p:nvPr/>
        </p:nvPicPr>
        <p:blipFill>
          <a:blip r:embed="rId3" cstate="print"/>
          <a:srcRect/>
          <a:stretch>
            <a:fillRect/>
          </a:stretch>
        </p:blipFill>
        <p:spPr bwMode="auto">
          <a:xfrm>
            <a:off x="1180542" y="4728594"/>
            <a:ext cx="1295400" cy="781050"/>
          </a:xfrm>
          <a:prstGeom prst="rect">
            <a:avLst/>
          </a:prstGeom>
          <a:noFill/>
          <a:ln w="9525">
            <a:noFill/>
            <a:miter lim="800000"/>
            <a:headEnd/>
            <a:tailEnd/>
          </a:ln>
        </p:spPr>
      </p:pic>
      <p:pic>
        <p:nvPicPr>
          <p:cNvPr id="102405" name="Picture 5"/>
          <p:cNvPicPr>
            <a:picLocks noChangeAspect="1" noChangeArrowheads="1"/>
          </p:cNvPicPr>
          <p:nvPr/>
        </p:nvPicPr>
        <p:blipFill>
          <a:blip r:embed="rId4" cstate="print"/>
          <a:srcRect/>
          <a:stretch>
            <a:fillRect/>
          </a:stretch>
        </p:blipFill>
        <p:spPr bwMode="auto">
          <a:xfrm>
            <a:off x="3653501" y="3925102"/>
            <a:ext cx="4447328" cy="176160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5348</TotalTime>
  <Words>2770</Words>
  <Application>Microsoft Office PowerPoint</Application>
  <PresentationFormat>On-screen Show (4:3)</PresentationFormat>
  <Paragraphs>462</Paragraphs>
  <Slides>64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Microsoft YaHei</vt:lpstr>
      <vt:lpstr>Arial</vt:lpstr>
      <vt:lpstr>Arial Black</vt:lpstr>
      <vt:lpstr>Lucida Sans Unicode</vt:lpstr>
      <vt:lpstr>Times New Roman</vt:lpstr>
      <vt:lpstr>Trebuchet MS</vt:lpstr>
      <vt:lpstr>Wingdings</vt:lpstr>
      <vt:lpstr>Office Theme</vt:lpstr>
      <vt:lpstr>net.Console 3.5</vt:lpstr>
      <vt:lpstr> Contenido</vt:lpstr>
      <vt:lpstr>Tu escritorio</vt:lpstr>
      <vt:lpstr>PowerPoint Presentation</vt:lpstr>
      <vt:lpstr>Autenticación y acceso</vt:lpstr>
      <vt:lpstr>Inicio y cierre de sesión</vt:lpstr>
      <vt:lpstr>Inicio de sesión</vt:lpstr>
      <vt:lpstr>Cierre de sesión</vt:lpstr>
      <vt:lpstr>Cerrar la aplicación</vt:lpstr>
      <vt:lpstr>PowerPoint Presentation</vt:lpstr>
      <vt:lpstr>El diseño de pantalla. X900</vt:lpstr>
      <vt:lpstr>El diseño de pantalla. X700</vt:lpstr>
      <vt:lpstr>Parte izquierda</vt:lpstr>
      <vt:lpstr>Parte derecha</vt:lpstr>
      <vt:lpstr>Estado del teléfono en marcado rápido</vt:lpstr>
      <vt:lpstr>Enfoque en componente web</vt:lpstr>
      <vt:lpstr>Mini barra de herramientas</vt:lpstr>
      <vt:lpstr>Área de control</vt:lpstr>
      <vt:lpstr>Área de control</vt:lpstr>
      <vt:lpstr>Área de Estado de Línea</vt:lpstr>
      <vt:lpstr>Área de supervisión</vt:lpstr>
      <vt:lpstr>Área de supervisión</vt:lpstr>
      <vt:lpstr>Contactos</vt:lpstr>
      <vt:lpstr>Contactos</vt:lpstr>
      <vt:lpstr>Personalizar pantalla</vt:lpstr>
      <vt:lpstr>Historial de llamadas</vt:lpstr>
      <vt:lpstr>Recepcionista</vt:lpstr>
      <vt:lpstr>Correo de voz</vt:lpstr>
      <vt:lpstr>PowerPoint Presentation</vt:lpstr>
      <vt:lpstr>Responder una llamada</vt:lpstr>
      <vt:lpstr>Terminar una llamada</vt:lpstr>
      <vt:lpstr>Iniciar una llamada</vt:lpstr>
      <vt:lpstr>Retener y liberar una llamada</vt:lpstr>
      <vt:lpstr>Transferencia directa</vt:lpstr>
      <vt:lpstr>Transferencia directa a un número ocupado</vt:lpstr>
      <vt:lpstr>Transferencia asistida (1)</vt:lpstr>
      <vt:lpstr>Transferencia asistida (2)</vt:lpstr>
      <vt:lpstr>Transferencia asistida (3)</vt:lpstr>
      <vt:lpstr>Transferencia asistida (4)</vt:lpstr>
      <vt:lpstr>Recuperar una llamada</vt:lpstr>
      <vt:lpstr>Devolución automática de llamadas</vt:lpstr>
      <vt:lpstr>Poner una llamada en espera</vt:lpstr>
      <vt:lpstr>Acoplar una llamada</vt:lpstr>
      <vt:lpstr>PowerPoint Presentation</vt:lpstr>
      <vt:lpstr>Puesta en espera dirigida</vt:lpstr>
      <vt:lpstr>Recuperación de una llamada puesta en espera dirigida</vt:lpstr>
      <vt:lpstr>Pasar transferencias asistidas a observación</vt:lpstr>
      <vt:lpstr>Encadenar una llamada (1)</vt:lpstr>
      <vt:lpstr>Encadenar una llamada (2)</vt:lpstr>
      <vt:lpstr>PowerPoint Presentation</vt:lpstr>
      <vt:lpstr>Ventana de preferencias</vt:lpstr>
      <vt:lpstr>Preferencias generales</vt:lpstr>
      <vt:lpstr>Atajos de teclado</vt:lpstr>
      <vt:lpstr>Marcación rápida</vt:lpstr>
      <vt:lpstr>Marcación rápida con estado del teléfono</vt:lpstr>
      <vt:lpstr>Definir tamaños del texto</vt:lpstr>
      <vt:lpstr>Campos de búsqueda en el directorio</vt:lpstr>
      <vt:lpstr>Opciones del correo de voz</vt:lpstr>
      <vt:lpstr>PowerPoint Presentation</vt:lpstr>
      <vt:lpstr>No puedo iniciar sesión</vt:lpstr>
      <vt:lpstr>No hay botón de control</vt:lpstr>
      <vt:lpstr>Informar de un problema</vt:lpstr>
      <vt:lpstr>Funcionamiento redundante</vt:lpstr>
      <vt:lpstr>Funcionamiento redundante</vt:lpstr>
    </vt:vector>
  </TitlesOfParts>
  <Company>Escaux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cae</cp:lastModifiedBy>
  <cp:revision>305</cp:revision>
  <dcterms:created xsi:type="dcterms:W3CDTF">2010-09-13T08:39:47Z</dcterms:created>
  <dcterms:modified xsi:type="dcterms:W3CDTF">2015-10-16T07:33:02Z</dcterms:modified>
</cp:coreProperties>
</file>