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6"/>
  </p:notesMasterIdLst>
  <p:handoutMasterIdLst>
    <p:handoutMasterId r:id="rId67"/>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270"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34" r:id="rId45"/>
    <p:sldId id="306" r:id="rId46"/>
    <p:sldId id="335" r:id="rId47"/>
    <p:sldId id="309" r:id="rId48"/>
    <p:sldId id="310" r:id="rId49"/>
    <p:sldId id="338" r:id="rId50"/>
    <p:sldId id="314" r:id="rId51"/>
    <p:sldId id="313" r:id="rId52"/>
    <p:sldId id="316" r:id="rId53"/>
    <p:sldId id="315" r:id="rId54"/>
    <p:sldId id="317" r:id="rId55"/>
    <p:sldId id="352" r:id="rId56"/>
    <p:sldId id="319" r:id="rId57"/>
    <p:sldId id="346" r:id="rId58"/>
    <p:sldId id="350" r:id="rId59"/>
    <p:sldId id="325" r:id="rId60"/>
    <p:sldId id="355" r:id="rId61"/>
    <p:sldId id="356" r:id="rId62"/>
    <p:sldId id="327" r:id="rId63"/>
    <p:sldId id="326" r:id="rId64"/>
    <p:sldId id="345" r:id="rId65"/>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3562"/>
    <a:srgbClr val="CBF151"/>
    <a:srgbClr val="99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586" autoAdjust="0"/>
  </p:normalViewPr>
  <p:slideViewPr>
    <p:cSldViewPr snapToGrid="0">
      <p:cViewPr varScale="1">
        <p:scale>
          <a:sx n="117" d="100"/>
          <a:sy n="117" d="100"/>
        </p:scale>
        <p:origin x="1452" y="114"/>
      </p:cViewPr>
      <p:guideLst>
        <p:guide orient="horz" pos="2160"/>
        <p:guide pos="2880"/>
      </p:guideLst>
    </p:cSldViewPr>
  </p:slideViewPr>
  <p:outlineViewPr>
    <p:cViewPr varScale="1">
      <p:scale>
        <a:sx n="170" d="200"/>
        <a:sy n="170" d="200"/>
      </p:scale>
      <p:origin x="0" y="-21306"/>
    </p:cViewPr>
  </p:outlineViewPr>
  <p:notesTextViewPr>
    <p:cViewPr>
      <p:scale>
        <a:sx n="100" d="100"/>
        <a:sy n="100" d="100"/>
      </p:scale>
      <p:origin x="0" y="0"/>
    </p:cViewPr>
  </p:notesTextViewPr>
  <p:notesViewPr>
    <p:cSldViewPr snapToGrid="0">
      <p:cViewPr varScale="1">
        <p:scale>
          <a:sx n="83" d="100"/>
          <a:sy n="83" d="100"/>
        </p:scale>
        <p:origin x="3870" y="90"/>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t>5/11/2015</a:t>
            </a:fld>
            <a:endParaRPr lang="fr-BE"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t>‹#›</a:t>
            </a:fld>
            <a:endParaRPr lang="fr-BE" dirty="0"/>
          </a:p>
        </p:txBody>
      </p:sp>
    </p:spTree>
    <p:extLst>
      <p:ext uri="{BB962C8B-B14F-4D97-AF65-F5344CB8AC3E}">
        <p14:creationId xmlns:p14="http://schemas.microsoft.com/office/powerpoint/2010/main" val="16972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dirty="0"/>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dirty="0"/>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dirty="0"/>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dirty="0"/>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dirty="0"/>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dirty="0"/>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dirty="0"/>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dirty="0"/>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dirty="0"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dirty="0"/>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8604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0619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275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64721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978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553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5092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2095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474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6424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950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56249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5507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56509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29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9894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48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50</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6527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253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509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901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0703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318506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1725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1107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pPr>
              <a:defRPr/>
            </a:pPr>
            <a:fld id="{D6B2D46C-41EF-48DA-B802-B75B0A845266}" type="slidenum">
              <a:rPr lang="en-GB" smtClean="0"/>
              <a:pPr>
                <a:defRPr/>
              </a:pPr>
              <a:t>12</a:t>
            </a:fld>
            <a:endParaRPr lang="en-GB"/>
          </a:p>
        </p:txBody>
      </p:sp>
    </p:spTree>
    <p:extLst>
      <p:ext uri="{BB962C8B-B14F-4D97-AF65-F5344CB8AC3E}">
        <p14:creationId xmlns:p14="http://schemas.microsoft.com/office/powerpoint/2010/main" val="346085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8"/>
          <p:cNvSpPr/>
          <p:nvPr userDrawn="1"/>
        </p:nvSpPr>
        <p:spPr>
          <a:xfrm>
            <a:off x="15631" y="0"/>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 name="Title 1"/>
          <p:cNvSpPr>
            <a:spLocks noGrp="1"/>
          </p:cNvSpPr>
          <p:nvPr>
            <p:ph type="ctrTitle"/>
          </p:nvPr>
        </p:nvSpPr>
        <p:spPr>
          <a:xfrm>
            <a:off x="818661" y="1130056"/>
            <a:ext cx="7772400" cy="1470025"/>
          </a:xfrm>
        </p:spPr>
        <p:txBody>
          <a:bodyPr/>
          <a:lstStyle>
            <a:lvl1pPr algn="ctr">
              <a:defRPr baseline="0">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321908"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latin typeface="Trebuchet MS" panose="020B0603020202020204" pitchFamily="34" charset="0"/>
              </a:defRPr>
            </a:lvl1pPr>
            <a:lvl2pPr marL="742950" indent="-285750">
              <a:buFont typeface="Arial" panose="020B0604020202020204" pitchFamily="34" charset="0"/>
              <a:buChar char="•"/>
              <a:defRPr baseline="0">
                <a:latin typeface="Trebuchet MS" panose="020B0603020202020204" pitchFamily="34" charset="0"/>
              </a:defRPr>
            </a:lvl2pPr>
            <a:lvl3pPr marL="1143000" indent="-228600">
              <a:buFont typeface="Arial" panose="020B0604020202020204" pitchFamily="34" charset="0"/>
              <a:buChar char="•"/>
              <a:defRPr baseline="0">
                <a:latin typeface="Trebuchet MS" panose="020B0603020202020204" pitchFamily="34" charset="0"/>
              </a:defRPr>
            </a:lvl3pPr>
            <a:lvl4pPr marL="1600200" indent="-228600">
              <a:buFont typeface="Arial" panose="020B0604020202020204" pitchFamily="34" charset="0"/>
              <a:buChar char="•"/>
              <a:defRPr baseline="0">
                <a:latin typeface="Trebuchet MS" panose="020B0603020202020204" pitchFamily="34" charset="0"/>
              </a:defRPr>
            </a:lvl4pPr>
            <a:lvl5pPr marL="2057400" indent="-228600">
              <a:buFont typeface="Arial" panose="020B0604020202020204" pitchFamily="34" charset="0"/>
              <a:buChar char="•"/>
              <a:defRPr baseline="0">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
        <p:nvSpPr>
          <p:cNvPr id="7" name="Footer Placeholder 4"/>
          <p:cNvSpPr txBox="1">
            <a:spLocks/>
          </p:cNvSpPr>
          <p:nvPr userDrawn="1"/>
        </p:nvSpPr>
        <p:spPr>
          <a:xfrm>
            <a:off x="3993662" y="6447692"/>
            <a:ext cx="1492738" cy="273783"/>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pic>
        <p:nvPicPr>
          <p:cNvPr id="10" name="Picture 9"/>
          <p:cNvPicPr>
            <a:picLocks noChangeAspect="1"/>
          </p:cNvPicPr>
          <p:nvPr userDrawn="1"/>
        </p:nvPicPr>
        <p:blipFill>
          <a:blip r:embed="rId2"/>
          <a:stretch>
            <a:fillRect/>
          </a:stretch>
        </p:blipFill>
        <p:spPr>
          <a:xfrm>
            <a:off x="1255092" y="219640"/>
            <a:ext cx="7888908" cy="853514"/>
          </a:xfrm>
          <a:prstGeom prst="rect">
            <a:avLst/>
          </a:prstGeom>
        </p:spPr>
      </p:pic>
      <p:sp>
        <p:nvSpPr>
          <p:cNvPr id="11"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
        <p:nvSpPr>
          <p:cNvPr id="7" name="Footer Placeholder 4"/>
          <p:cNvSpPr>
            <a:spLocks noGrp="1"/>
          </p:cNvSpPr>
          <p:nvPr>
            <p:ph type="ftr" sz="quarter" idx="11"/>
          </p:nvPr>
        </p:nvSpPr>
        <p:spPr>
          <a:xfrm>
            <a:off x="4032739" y="640324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
        <p:nvSpPr>
          <p:cNvPr id="8" name="Footer Placeholder 4"/>
          <p:cNvSpPr>
            <a:spLocks noGrp="1"/>
          </p:cNvSpPr>
          <p:nvPr>
            <p:ph type="ftr" sz="quarter" idx="11"/>
          </p:nvPr>
        </p:nvSpPr>
        <p:spPr>
          <a:xfrm>
            <a:off x="3970216"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
        <p:nvSpPr>
          <p:cNvPr id="9"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1" name="Content Placeholder 2"/>
          <p:cNvSpPr>
            <a:spLocks noGrp="1"/>
          </p:cNvSpPr>
          <p:nvPr>
            <p:ph sz="half" idx="13"/>
          </p:nvPr>
        </p:nvSpPr>
        <p:spPr>
          <a:xfrm>
            <a:off x="4648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101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dirty="0" smtClean="0"/>
          </a:p>
          <a:p>
            <a:pPr>
              <a:defRPr/>
            </a:pPr>
            <a:r>
              <a:rPr lang="fr-BE" dirty="0" smtClean="0"/>
              <a:t>www.escaux.com</a:t>
            </a:r>
            <a:endParaRPr lang="fr-BE"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6300038"/>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4">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978034" y="6483851"/>
            <a:ext cx="1008181"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r" defTabSz="914400" rtl="0" eaLnBrk="1" latinLnBrk="0" hangingPunct="1">
        <a:spcBef>
          <a:spcPct val="0"/>
        </a:spcBef>
        <a:buNone/>
        <a:defRPr sz="3200" kern="1200" baseline="0">
          <a:solidFill>
            <a:srgbClr val="0C356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0400"/>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rPr>
              <a:t>The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rPr>
              <a:t>User Manual</a:t>
            </a:r>
          </a:p>
        </p:txBody>
      </p:sp>
      <p:sp>
        <p:nvSpPr>
          <p:cNvPr id="3" name="Title 2"/>
          <p:cNvSpPr>
            <a:spLocks noGrp="1"/>
          </p:cNvSpPr>
          <p:nvPr>
            <p:ph type="ctrTitle"/>
          </p:nvPr>
        </p:nvSpPr>
        <p:spPr/>
        <p:txBody>
          <a:bodyPr/>
          <a:lstStyle/>
          <a:p>
            <a:r>
              <a:rPr lang="nl-BE" dirty="0"/>
              <a:t>n</a:t>
            </a:r>
            <a:r>
              <a:rPr lang="nl-BE" dirty="0" smtClean="0"/>
              <a:t>et.Console 3.5</a:t>
            </a:r>
            <a:endParaRPr lang="en-US" dirty="0"/>
          </a:p>
        </p:txBody>
      </p:sp>
      <p:sp>
        <p:nvSpPr>
          <p:cNvPr id="4" name="Subtitle 3"/>
          <p:cNvSpPr>
            <a:spLocks noGrp="1"/>
          </p:cNvSpPr>
          <p:nvPr>
            <p:ph type="subTitle" idx="1"/>
          </p:nvPr>
        </p:nvSpPr>
        <p:spPr>
          <a:xfrm>
            <a:off x="2141943" y="4805592"/>
            <a:ext cx="4781372" cy="803305"/>
          </a:xfrm>
        </p:spPr>
        <p:txBody>
          <a:bodyPr/>
          <a:lstStyle/>
          <a:p>
            <a:r>
              <a:rPr lang="nl-BE" dirty="0" smtClean="0">
                <a:solidFill>
                  <a:srgbClr val="000000"/>
                </a:solidFill>
              </a:rPr>
              <a:t>Guida utente</a:t>
            </a:r>
            <a:endParaRPr lang="en-US" dirty="0">
              <a:solidFill>
                <a:srgbClr val="000000"/>
              </a:solidFill>
            </a:endParaRPr>
          </a:p>
        </p:txBody>
      </p:sp>
      <p:sp>
        <p:nvSpPr>
          <p:cNvPr id="5" name="Footer Placeholder 3"/>
          <p:cNvSpPr>
            <a:spLocks noGrp="1"/>
          </p:cNvSpPr>
          <p:nvPr>
            <p:ph type="ftr" sz="quarter" idx="11"/>
          </p:nvPr>
        </p:nvSpPr>
        <p:spPr>
          <a:xfrm>
            <a:off x="3570025" y="6419396"/>
            <a:ext cx="2269671" cy="365125"/>
          </a:xfrm>
        </p:spPr>
        <p:txBody>
          <a:body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842" y="3167741"/>
            <a:ext cx="8229600" cy="2059461"/>
          </a:xfrm>
        </p:spPr>
        <p:txBody>
          <a:bodyPr/>
          <a:lstStyle/>
          <a:p>
            <a:pPr marL="0" indent="0" algn="ctr">
              <a:buNone/>
            </a:pPr>
            <a:r>
              <a:rPr lang="en-GB" dirty="0" err="1" smtClean="0"/>
              <a:t>Struttura</a:t>
            </a:r>
            <a:r>
              <a:rPr lang="en-GB" dirty="0" smtClean="0"/>
              <a:t> </a:t>
            </a:r>
            <a:r>
              <a:rPr lang="en-GB" dirty="0" err="1" smtClean="0"/>
              <a:t>dell’applicazione</a:t>
            </a:r>
            <a:endParaRPr lang="fr-BE" dirty="0"/>
          </a:p>
        </p:txBody>
      </p:sp>
      <p:sp>
        <p:nvSpPr>
          <p:cNvPr id="5" name="Title 4"/>
          <p:cNvSpPr>
            <a:spLocks noGrp="1"/>
          </p:cNvSpPr>
          <p:nvPr>
            <p:ph type="title"/>
          </p:nvPr>
        </p:nvSpPr>
        <p:spPr/>
        <p:txBody>
          <a:bodyPr/>
          <a:lstStyle/>
          <a:p>
            <a:endParaRPr lang="en-GB"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64" y="1332933"/>
            <a:ext cx="7755112" cy="462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Layout dello schermo – X900</a:t>
            </a:r>
          </a:p>
        </p:txBody>
      </p:sp>
      <p:pic>
        <p:nvPicPr>
          <p:cNvPr id="11" name="Picture 5"/>
          <p:cNvPicPr>
            <a:picLocks noChangeAspect="1" noChangeArrowheads="1"/>
          </p:cNvPicPr>
          <p:nvPr/>
        </p:nvPicPr>
        <p:blipFill rotWithShape="1">
          <a:blip r:embed="rId4" cstate="print"/>
          <a:srcRect l="-1" r="4224" b="17632"/>
          <a:stretch/>
        </p:blipFill>
        <p:spPr bwMode="auto">
          <a:xfrm>
            <a:off x="4572000" y="1950740"/>
            <a:ext cx="3641271" cy="2016000"/>
          </a:xfrm>
          <a:prstGeom prst="rect">
            <a:avLst/>
          </a:prstGeom>
          <a:noFill/>
          <a:ln w="9525">
            <a:solidFill>
              <a:schemeClr val="bg1">
                <a:lumMod val="95000"/>
              </a:schemeClr>
            </a:solidFill>
            <a:round/>
            <a:headEnd/>
            <a:tailEnd/>
          </a:ln>
        </p:spPr>
      </p:pic>
      <p:cxnSp>
        <p:nvCxnSpPr>
          <p:cNvPr id="21" name="Straight Arrow Connector 20"/>
          <p:cNvCxnSpPr/>
          <p:nvPr/>
        </p:nvCxnSpPr>
        <p:spPr>
          <a:xfrm>
            <a:off x="4572000" y="6072564"/>
            <a:ext cx="376277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9136" y="6047894"/>
            <a:ext cx="1609736"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Pannello destro</a:t>
            </a:r>
            <a:endParaRPr lang="en-US" sz="1600" dirty="0">
              <a:solidFill>
                <a:srgbClr val="000000"/>
              </a:solidFill>
              <a:latin typeface="Trebuchet MS" panose="020B0603020202020204" pitchFamily="34" charset="0"/>
            </a:endParaRPr>
          </a:p>
        </p:txBody>
      </p:sp>
      <p:cxnSp>
        <p:nvCxnSpPr>
          <p:cNvPr id="23" name="Straight Arrow Connector 22"/>
          <p:cNvCxnSpPr/>
          <p:nvPr/>
        </p:nvCxnSpPr>
        <p:spPr>
          <a:xfrm>
            <a:off x="522514" y="6072564"/>
            <a:ext cx="404948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6049981"/>
            <a:ext cx="1697901"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Pannello sinistro</a:t>
            </a:r>
            <a:endParaRPr lang="en-US" sz="1600" dirty="0">
              <a:solidFill>
                <a:srgbClr val="000000"/>
              </a:solidFill>
              <a:latin typeface="Trebuchet MS" panose="020B0603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990599" y="5755088"/>
            <a:ext cx="762000" cy="20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Layout dello schermo – X700</a:t>
            </a:r>
            <a:endParaRPr lang="fr-BE" dirty="0"/>
          </a:p>
        </p:txBody>
      </p:sp>
      <p:grpSp>
        <p:nvGrpSpPr>
          <p:cNvPr id="6" name="Group 5"/>
          <p:cNvGrpSpPr/>
          <p:nvPr/>
        </p:nvGrpSpPr>
        <p:grpSpPr>
          <a:xfrm>
            <a:off x="612321" y="1157735"/>
            <a:ext cx="7967384" cy="4638551"/>
            <a:chOff x="340288" y="1157735"/>
            <a:chExt cx="8239417" cy="4915331"/>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 t="4972" b="8873"/>
            <a:stretch/>
          </p:blipFill>
          <p:spPr bwMode="auto">
            <a:xfrm>
              <a:off x="414338" y="1364456"/>
              <a:ext cx="6915397" cy="41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5"/>
          <p:cNvPicPr>
            <a:picLocks noChangeAspect="1" noChangeArrowheads="1"/>
          </p:cNvPicPr>
          <p:nvPr/>
        </p:nvPicPr>
        <p:blipFill rotWithShape="1">
          <a:blip r:embed="rId5" cstate="print"/>
          <a:srcRect l="-1" r="4224" b="17632"/>
          <a:stretch/>
        </p:blipFill>
        <p:spPr bwMode="auto">
          <a:xfrm>
            <a:off x="4762800" y="1783018"/>
            <a:ext cx="3736221" cy="2016000"/>
          </a:xfrm>
          <a:prstGeom prst="rect">
            <a:avLst/>
          </a:prstGeom>
          <a:noFill/>
          <a:ln w="9525">
            <a:solidFill>
              <a:schemeClr val="bg1">
                <a:lumMod val="95000"/>
              </a:schemeClr>
            </a:solidFill>
            <a:round/>
            <a:headEnd/>
            <a:tailEnd/>
          </a:ln>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52" t="2" r="6382" b="-2"/>
          <a:stretch/>
        </p:blipFill>
        <p:spPr bwMode="auto">
          <a:xfrm>
            <a:off x="1200188" y="1234690"/>
            <a:ext cx="392906" cy="9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4571999" y="5885240"/>
            <a:ext cx="400770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25674" y="5935364"/>
            <a:ext cx="1609736"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Pannello destro</a:t>
            </a:r>
            <a:endParaRPr lang="en-US" sz="1600" dirty="0">
              <a:solidFill>
                <a:srgbClr val="000000"/>
              </a:solidFill>
              <a:latin typeface="Trebuchet MS" panose="020B0603020202020204" pitchFamily="34" charset="0"/>
            </a:endParaRPr>
          </a:p>
        </p:txBody>
      </p:sp>
      <p:cxnSp>
        <p:nvCxnSpPr>
          <p:cNvPr id="12" name="Straight Arrow Connector 11"/>
          <p:cNvCxnSpPr/>
          <p:nvPr/>
        </p:nvCxnSpPr>
        <p:spPr>
          <a:xfrm flipV="1">
            <a:off x="612321" y="5885240"/>
            <a:ext cx="3959679" cy="12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36400" y="5913289"/>
            <a:ext cx="1697901"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Pannello sinistro</a:t>
            </a:r>
            <a:endParaRPr lang="en-US" sz="1600" dirty="0">
              <a:solidFill>
                <a:srgbClr val="000000"/>
              </a:solidFill>
              <a:latin typeface="Trebuchet MS" panose="020B0603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1043809" y="5576206"/>
            <a:ext cx="762000" cy="2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209"/>
          <a:stretch/>
        </p:blipFill>
        <p:spPr bwMode="auto">
          <a:xfrm>
            <a:off x="1792267" y="1405768"/>
            <a:ext cx="4608000" cy="48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Pannello sinistro</a:t>
            </a:r>
          </a:p>
        </p:txBody>
      </p:sp>
      <p:sp>
        <p:nvSpPr>
          <p:cNvPr id="13" name="Rectangle 12"/>
          <p:cNvSpPr/>
          <p:nvPr/>
        </p:nvSpPr>
        <p:spPr>
          <a:xfrm>
            <a:off x="6507271" y="1641871"/>
            <a:ext cx="1509386" cy="607602"/>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Area di </a:t>
            </a:r>
            <a:r>
              <a:rPr lang="en-US" dirty="0" err="1" smtClean="0">
                <a:solidFill>
                  <a:srgbClr val="000000"/>
                </a:solidFill>
                <a:latin typeface="Trebuchet MS" panose="020B0603020202020204" pitchFamily="34" charset="0"/>
              </a:rPr>
              <a:t>controllo</a:t>
            </a:r>
            <a:endParaRPr lang="en-US" dirty="0" smtClean="0">
              <a:solidFill>
                <a:srgbClr val="000000"/>
              </a:solidFill>
              <a:latin typeface="Trebuchet MS" panose="020B0603020202020204" pitchFamily="34" charset="0"/>
            </a:endParaRPr>
          </a:p>
        </p:txBody>
      </p:sp>
      <p:sp>
        <p:nvSpPr>
          <p:cNvPr id="15" name="Rectangle 14"/>
          <p:cNvSpPr/>
          <p:nvPr/>
        </p:nvSpPr>
        <p:spPr>
          <a:xfrm>
            <a:off x="6507272" y="2167963"/>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Area Status Linea</a:t>
            </a:r>
          </a:p>
        </p:txBody>
      </p:sp>
      <p:sp>
        <p:nvSpPr>
          <p:cNvPr id="16" name="Rectangle 15"/>
          <p:cNvSpPr/>
          <p:nvPr/>
        </p:nvSpPr>
        <p:spPr>
          <a:xfrm>
            <a:off x="6507271" y="3270253"/>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Area supervisione</a:t>
            </a:r>
          </a:p>
        </p:txBody>
      </p:sp>
      <p:sp>
        <p:nvSpPr>
          <p:cNvPr id="17" name="Rectangle 16"/>
          <p:cNvSpPr/>
          <p:nvPr/>
        </p:nvSpPr>
        <p:spPr>
          <a:xfrm>
            <a:off x="6507271" y="4848533"/>
            <a:ext cx="1684751"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Area contatti</a:t>
            </a:r>
            <a:endParaRPr lang="en-US" dirty="0" smtClean="0">
              <a:solidFill>
                <a:srgbClr val="000000"/>
              </a:solidFill>
              <a:latin typeface="Trebuchet MS" panose="020B0603020202020204" pitchFamily="34" charset="0"/>
            </a:endParaRPr>
          </a:p>
        </p:txBody>
      </p:sp>
      <p:cxnSp>
        <p:nvCxnSpPr>
          <p:cNvPr id="19" name="Straight Arrow Connector 18"/>
          <p:cNvCxnSpPr/>
          <p:nvPr/>
        </p:nvCxnSpPr>
        <p:spPr>
          <a:xfrm rot="5400000">
            <a:off x="6300592" y="1803748"/>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171950" y="2323578"/>
            <a:ext cx="660998" cy="28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729364" y="3424575"/>
            <a:ext cx="1560784" cy="75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05983" y="5192832"/>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9809" t="95373" r="80943"/>
          <a:stretch>
            <a:fillRect/>
          </a:stretch>
        </p:blipFill>
        <p:spPr bwMode="auto">
          <a:xfrm>
            <a:off x="2199330" y="6043246"/>
            <a:ext cx="762000" cy="2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Pannello destro</a:t>
            </a:r>
          </a:p>
        </p:txBody>
      </p:sp>
      <p:sp>
        <p:nvSpPr>
          <p:cNvPr id="14" name="Rectangle 13"/>
          <p:cNvSpPr/>
          <p:nvPr/>
        </p:nvSpPr>
        <p:spPr>
          <a:xfrm>
            <a:off x="5482460" y="2651777"/>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Area plugin web</a:t>
            </a:r>
          </a:p>
        </p:txBody>
      </p:sp>
      <p:cxnSp>
        <p:nvCxnSpPr>
          <p:cNvPr id="15" name="Straight Arrow Connector 14"/>
          <p:cNvCxnSpPr/>
          <p:nvPr/>
        </p:nvCxnSpPr>
        <p:spPr>
          <a:xfrm rot="5400000">
            <a:off x="4149147" y="3027571"/>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410935" y="529146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98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Area speed dial</a:t>
            </a:r>
          </a:p>
        </p:txBody>
      </p:sp>
      <p:sp>
        <p:nvSpPr>
          <p:cNvPr id="22" name="Rectangular Callout 21"/>
          <p:cNvSpPr/>
          <p:nvPr/>
        </p:nvSpPr>
        <p:spPr>
          <a:xfrm>
            <a:off x="5461808" y="6199159"/>
            <a:ext cx="1751553" cy="356993"/>
          </a:xfrm>
          <a:prstGeom prst="wedgeRectCallout">
            <a:avLst>
              <a:gd name="adj1" fmla="val -95568"/>
              <a:gd name="adj2" fmla="val 13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Mini-toolbar</a:t>
            </a:r>
            <a:endParaRPr lang="en-US" dirty="0">
              <a:latin typeface="Trebuchet MS" panose="020B0603020202020204" pitchFamily="34" charset="0"/>
            </a:endParaRPr>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Stato telefono su speed dial</a:t>
            </a:r>
          </a:p>
        </p:txBody>
      </p:sp>
      <p:sp>
        <p:nvSpPr>
          <p:cNvPr id="27" name="Content Placeholder 19"/>
          <p:cNvSpPr>
            <a:spLocks noGrp="1"/>
          </p:cNvSpPr>
          <p:nvPr>
            <p:ph idx="1"/>
          </p:nvPr>
        </p:nvSpPr>
        <p:spPr>
          <a:xfrm>
            <a:off x="5339750" y="1723744"/>
            <a:ext cx="3372928" cy="2235779"/>
          </a:xfrm>
        </p:spPr>
        <p:txBody>
          <a:bodyPr>
            <a:normAutofit fontScale="77500" lnSpcReduction="20000"/>
          </a:bodyPr>
          <a:lstStyle/>
          <a:p>
            <a:r>
              <a:rPr lang="nl-BE" sz="2600" dirty="0" smtClean="0"/>
              <a:t>Puoi vedere lo stato del telefono su speed dial, come per l’Elenco Telefonico, se è un contatto interno</a:t>
            </a:r>
          </a:p>
          <a:p>
            <a:r>
              <a:rPr lang="nl-BE" sz="2600" dirty="0" smtClean="0"/>
              <a:t>Questa funzionalità può essere attivata nelle preferenze(vedi dopo)</a:t>
            </a:r>
          </a:p>
          <a:p>
            <a:endParaRPr lang="nl-BE" dirty="0" smtClean="0"/>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754618" y="5813144"/>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BE" sz="1600" b="0" i="1" u="none" strike="noStrike" kern="1200" cap="none" spc="0" normalizeH="0" baseline="0" noProof="0" dirty="0" smtClean="0">
                <a:ln>
                  <a:noFill/>
                </a:ln>
                <a:solidFill>
                  <a:srgbClr val="000000"/>
                </a:solidFill>
                <a:effectLst/>
                <a:uLnTx/>
                <a:uFillTx/>
                <a:latin typeface="+mn-lt"/>
                <a:ea typeface="+mn-ea"/>
                <a:cs typeface="+mn-cs"/>
              </a:rPr>
              <a:t>Derivazione occupata</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BE"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Focus su componente web</a:t>
            </a:r>
          </a:p>
        </p:txBody>
      </p:sp>
      <p:sp>
        <p:nvSpPr>
          <p:cNvPr id="20" name="Content Placeholder 19"/>
          <p:cNvSpPr>
            <a:spLocks noGrp="1"/>
          </p:cNvSpPr>
          <p:nvPr>
            <p:ph idx="1"/>
          </p:nvPr>
        </p:nvSpPr>
        <p:spPr>
          <a:xfrm>
            <a:off x="457200" y="5010410"/>
            <a:ext cx="8229600" cy="1204671"/>
          </a:xfrm>
        </p:spPr>
        <p:txBody>
          <a:bodyPr>
            <a:normAutofit fontScale="62500" lnSpcReduction="20000"/>
          </a:bodyPr>
          <a:lstStyle/>
          <a:p>
            <a:r>
              <a:rPr lang="nl-BE" dirty="0" smtClean="0"/>
              <a:t>Le immissioni da tastiera possono essere catturate o dalla net.Console oppure dalla componente web.</a:t>
            </a:r>
          </a:p>
          <a:p>
            <a:r>
              <a:rPr lang="nl-BE" dirty="0" smtClean="0"/>
              <a:t>La componente web catturerà tutte le scorciatoie da tastiera se ha focus, come indicato dal bordo rosso.</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2056355"/>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Focus su componente web</a:t>
            </a:r>
            <a:endParaRPr lang="en-US" sz="1400" dirty="0"/>
          </a:p>
        </p:txBody>
      </p:sp>
      <p:sp>
        <p:nvSpPr>
          <p:cNvPr id="24" name="Rectangular Callout 23"/>
          <p:cNvSpPr/>
          <p:nvPr/>
        </p:nvSpPr>
        <p:spPr>
          <a:xfrm>
            <a:off x="1766880" y="2837204"/>
            <a:ext cx="1732056" cy="607261"/>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Focus su applicazione principale</a:t>
            </a:r>
            <a:endParaRPr lang="en-US" sz="1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Mini-toolbar</a:t>
            </a: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418602" y="1490596"/>
            <a:ext cx="1963425"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Documentazione</a:t>
            </a:r>
            <a:endParaRPr lang="en-U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Preferenze</a:t>
            </a:r>
          </a:p>
        </p:txBody>
      </p:sp>
      <p:sp>
        <p:nvSpPr>
          <p:cNvPr id="7" name="Rectangular Callout 6"/>
          <p:cNvSpPr/>
          <p:nvPr/>
        </p:nvSpPr>
        <p:spPr>
          <a:xfrm>
            <a:off x="3921358" y="4701435"/>
            <a:ext cx="1732056" cy="524006"/>
          </a:xfrm>
          <a:prstGeom prst="wedgeRectCallout">
            <a:avLst>
              <a:gd name="adj1" fmla="val 36372"/>
              <a:gd name="adj2" fmla="val -2732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Invia segnalazione bug</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Sincronizza contatti</a:t>
            </a:r>
            <a:endParaRPr lang="en-U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Stato connessione server</a:t>
            </a:r>
            <a:endParaRPr lang="en-US" dirty="0"/>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I diversi tasti di controllo sono contestuali</a:t>
            </a:r>
          </a:p>
          <a:p>
            <a:pPr marL="738188" lvl="1" indent="-28098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sz="1800" dirty="0" smtClean="0"/>
              <a:t>Solo i tasti colorati funzionano</a:t>
            </a:r>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Area di controllo</a:t>
            </a:r>
          </a:p>
        </p:txBody>
      </p:sp>
      <p:pic>
        <p:nvPicPr>
          <p:cNvPr id="10269" name="Picture 29"/>
          <p:cNvPicPr>
            <a:picLocks noChangeAspect="1" noChangeArrowheads="1"/>
          </p:cNvPicPr>
          <p:nvPr/>
        </p:nvPicPr>
        <p:blipFill>
          <a:blip r:embed="rId3" cstate="print"/>
          <a:srcRect/>
          <a:stretch>
            <a:fillRect/>
          </a:stretch>
        </p:blipFill>
        <p:spPr bwMode="auto">
          <a:xfrm>
            <a:off x="177255" y="3804778"/>
            <a:ext cx="8757867" cy="7839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Rectangular Callout 47"/>
          <p:cNvSpPr/>
          <p:nvPr/>
        </p:nvSpPr>
        <p:spPr>
          <a:xfrm>
            <a:off x="187891" y="50145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Accettare</a:t>
            </a:r>
            <a:endParaRPr lang="en-US" sz="1600" dirty="0"/>
          </a:p>
        </p:txBody>
      </p:sp>
      <p:sp>
        <p:nvSpPr>
          <p:cNvPr id="49" name="Rectangular Callout 48"/>
          <p:cNvSpPr/>
          <p:nvPr/>
        </p:nvSpPr>
        <p:spPr>
          <a:xfrm>
            <a:off x="853859" y="2574099"/>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Terminare</a:t>
            </a:r>
            <a:endParaRPr lang="en-US" sz="1600" dirty="0"/>
          </a:p>
        </p:txBody>
      </p:sp>
      <p:sp>
        <p:nvSpPr>
          <p:cNvPr id="50" name="Rectangular Callout 49"/>
          <p:cNvSpPr/>
          <p:nvPr/>
        </p:nvSpPr>
        <p:spPr>
          <a:xfrm>
            <a:off x="2321492" y="2576186"/>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Trasferire</a:t>
            </a:r>
            <a:endParaRPr lang="en-US" sz="1600" dirty="0"/>
          </a:p>
        </p:txBody>
      </p:sp>
      <p:sp>
        <p:nvSpPr>
          <p:cNvPr id="51" name="Rectangular Callout 50"/>
          <p:cNvSpPr/>
          <p:nvPr/>
        </p:nvSpPr>
        <p:spPr>
          <a:xfrm>
            <a:off x="3576182" y="2578274"/>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t>Parcheggio diretto</a:t>
            </a:r>
            <a:endParaRPr lang="en-US" sz="1400" dirty="0"/>
          </a:p>
        </p:txBody>
      </p:sp>
      <p:sp>
        <p:nvSpPr>
          <p:cNvPr id="52" name="Rectangular Callout 51"/>
          <p:cNvSpPr/>
          <p:nvPr/>
        </p:nvSpPr>
        <p:spPr>
          <a:xfrm>
            <a:off x="4880977" y="2580361"/>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Camp</a:t>
            </a:r>
            <a:endParaRPr lang="en-US" dirty="0"/>
          </a:p>
        </p:txBody>
      </p:sp>
      <p:sp>
        <p:nvSpPr>
          <p:cNvPr id="53" name="Rectangular Callout 52"/>
          <p:cNvSpPr/>
          <p:nvPr/>
        </p:nvSpPr>
        <p:spPr>
          <a:xfrm>
            <a:off x="6336084" y="2582448"/>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pausa</a:t>
            </a:r>
            <a:endParaRPr lang="en-US" dirty="0"/>
          </a:p>
        </p:txBody>
      </p:sp>
      <p:sp>
        <p:nvSpPr>
          <p:cNvPr id="54" name="Rectangular Callout 53"/>
          <p:cNvSpPr/>
          <p:nvPr/>
        </p:nvSpPr>
        <p:spPr>
          <a:xfrm>
            <a:off x="7778665" y="2572009"/>
            <a:ext cx="1127342"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Coda Personale</a:t>
            </a:r>
            <a:endParaRPr lang="en-US" sz="1600" dirty="0"/>
          </a:p>
        </p:txBody>
      </p:sp>
      <p:sp>
        <p:nvSpPr>
          <p:cNvPr id="55" name="Rectangular Callout 54"/>
          <p:cNvSpPr/>
          <p:nvPr/>
        </p:nvSpPr>
        <p:spPr>
          <a:xfrm>
            <a:off x="1630472" y="5016673"/>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In attesa</a:t>
            </a:r>
            <a:endParaRPr lang="en-US" dirty="0"/>
          </a:p>
        </p:txBody>
      </p:sp>
      <p:sp>
        <p:nvSpPr>
          <p:cNvPr id="56" name="Rectangular Callout 55"/>
          <p:cNvSpPr/>
          <p:nvPr/>
        </p:nvSpPr>
        <p:spPr>
          <a:xfrm>
            <a:off x="2972844" y="5006234"/>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t>Parcheggio</a:t>
            </a:r>
            <a:endParaRPr lang="en-US" sz="1400" dirty="0"/>
          </a:p>
        </p:txBody>
      </p:sp>
      <p:sp>
        <p:nvSpPr>
          <p:cNvPr id="57" name="Rectangular Callout 56"/>
          <p:cNvSpPr/>
          <p:nvPr/>
        </p:nvSpPr>
        <p:spPr>
          <a:xfrm>
            <a:off x="4265113" y="5008321"/>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t>Concatena</a:t>
            </a:r>
            <a:endParaRPr lang="en-US" sz="1400" dirty="0"/>
          </a:p>
        </p:txBody>
      </p:sp>
      <p:sp>
        <p:nvSpPr>
          <p:cNvPr id="58" name="Rectangular Callout 57"/>
          <p:cNvSpPr/>
          <p:nvPr/>
        </p:nvSpPr>
        <p:spPr>
          <a:xfrm>
            <a:off x="5720220" y="5010408"/>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Logout</a:t>
            </a:r>
            <a:endParaRPr lang="en-US" dirty="0"/>
          </a:p>
        </p:txBody>
      </p:sp>
      <p:sp>
        <p:nvSpPr>
          <p:cNvPr id="59" name="Rectangular Callout 58"/>
          <p:cNvSpPr/>
          <p:nvPr/>
        </p:nvSpPr>
        <p:spPr>
          <a:xfrm>
            <a:off x="7250483" y="5012495"/>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Coda Generale</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19" y="3804778"/>
            <a:ext cx="3222788" cy="7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Il colore della coda cambia con il numero di telefonate in attesa</a:t>
            </a:r>
            <a:endParaRPr lang="nl-BE" sz="1800" dirty="0" smtClean="0"/>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Area di controllo</a:t>
            </a:r>
          </a:p>
        </p:txBody>
      </p:sp>
      <p:sp>
        <p:nvSpPr>
          <p:cNvPr id="23" name="TextBox 22"/>
          <p:cNvSpPr txBox="1"/>
          <p:nvPr/>
        </p:nvSpPr>
        <p:spPr>
          <a:xfrm>
            <a:off x="5021032" y="2244208"/>
            <a:ext cx="1175322" cy="292709"/>
          </a:xfrm>
          <a:prstGeom prst="rect">
            <a:avLst/>
          </a:prstGeom>
          <a:noFill/>
        </p:spPr>
        <p:txBody>
          <a:bodyPr wrap="none" rtlCol="0">
            <a:spAutoFit/>
          </a:bodyPr>
          <a:lstStyle/>
          <a:p>
            <a:r>
              <a:rPr lang="nl-BE" sz="1400" dirty="0" smtClean="0">
                <a:solidFill>
                  <a:srgbClr val="000000"/>
                </a:solidFill>
                <a:latin typeface="+mj-lt"/>
              </a:rPr>
              <a:t>0 telefonate</a:t>
            </a:r>
            <a:endParaRPr lang="en-US" sz="1400" dirty="0">
              <a:solidFill>
                <a:srgbClr val="000000"/>
              </a:solidFill>
              <a:latin typeface="+mj-lt"/>
            </a:endParaRPr>
          </a:p>
        </p:txBody>
      </p:sp>
      <p:sp>
        <p:nvSpPr>
          <p:cNvPr id="24" name="TextBox 23"/>
          <p:cNvSpPr txBox="1"/>
          <p:nvPr/>
        </p:nvSpPr>
        <p:spPr>
          <a:xfrm>
            <a:off x="4721270" y="3400712"/>
            <a:ext cx="1475084" cy="292709"/>
          </a:xfrm>
          <a:prstGeom prst="rect">
            <a:avLst/>
          </a:prstGeom>
          <a:noFill/>
        </p:spPr>
        <p:txBody>
          <a:bodyPr wrap="none" rtlCol="0">
            <a:spAutoFit/>
          </a:bodyPr>
          <a:lstStyle/>
          <a:p>
            <a:r>
              <a:rPr lang="nl-BE" sz="1400" dirty="0" smtClean="0">
                <a:solidFill>
                  <a:srgbClr val="000000"/>
                </a:solidFill>
                <a:latin typeface="+mj-lt"/>
              </a:rPr>
              <a:t>1 o 2 telefonate</a:t>
            </a:r>
            <a:endParaRPr lang="en-US" sz="1400" dirty="0">
              <a:solidFill>
                <a:srgbClr val="000000"/>
              </a:solidFill>
              <a:latin typeface="+mj-lt"/>
            </a:endParaRPr>
          </a:p>
        </p:txBody>
      </p:sp>
      <p:sp>
        <p:nvSpPr>
          <p:cNvPr id="26" name="TextBox 25"/>
          <p:cNvSpPr txBox="1"/>
          <p:nvPr/>
        </p:nvSpPr>
        <p:spPr>
          <a:xfrm>
            <a:off x="4721270" y="4379830"/>
            <a:ext cx="1475084" cy="292709"/>
          </a:xfrm>
          <a:prstGeom prst="rect">
            <a:avLst/>
          </a:prstGeom>
          <a:noFill/>
        </p:spPr>
        <p:txBody>
          <a:bodyPr wrap="none" rtlCol="0">
            <a:spAutoFit/>
          </a:bodyPr>
          <a:lstStyle/>
          <a:p>
            <a:r>
              <a:rPr lang="nl-BE" sz="1400" dirty="0" smtClean="0">
                <a:solidFill>
                  <a:srgbClr val="000000"/>
                </a:solidFill>
                <a:latin typeface="+mj-lt"/>
              </a:rPr>
              <a:t>3 o 4 telefonate</a:t>
            </a:r>
            <a:endParaRPr lang="en-US" sz="1400" dirty="0">
              <a:solidFill>
                <a:srgbClr val="000000"/>
              </a:solidFill>
              <a:latin typeface="+mj-lt"/>
            </a:endParaRPr>
          </a:p>
        </p:txBody>
      </p:sp>
      <p:sp>
        <p:nvSpPr>
          <p:cNvPr id="27" name="TextBox 26"/>
          <p:cNvSpPr txBox="1"/>
          <p:nvPr/>
        </p:nvSpPr>
        <p:spPr>
          <a:xfrm>
            <a:off x="4323725" y="5492559"/>
            <a:ext cx="1628972" cy="292709"/>
          </a:xfrm>
          <a:prstGeom prst="rect">
            <a:avLst/>
          </a:prstGeom>
          <a:noFill/>
        </p:spPr>
        <p:txBody>
          <a:bodyPr wrap="none" rtlCol="0">
            <a:spAutoFit/>
          </a:bodyPr>
          <a:lstStyle/>
          <a:p>
            <a:r>
              <a:rPr lang="nl-BE" sz="1400" dirty="0" smtClean="0">
                <a:solidFill>
                  <a:srgbClr val="000000"/>
                </a:solidFill>
                <a:latin typeface="+mj-lt"/>
              </a:rPr>
              <a:t>5 o più telefonate</a:t>
            </a:r>
            <a:endParaRPr lang="en-US" sz="1400" dirty="0">
              <a:solidFill>
                <a:srgbClr val="000000"/>
              </a:solidFill>
              <a:latin typeface="+mj-l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fr-FR" dirty="0" smtClean="0">
                <a:solidFill>
                  <a:schemeClr val="bg1"/>
                </a:solidFill>
              </a:rPr>
              <a:t> Indice</a:t>
            </a: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it-IT" sz="2200" dirty="0" smtClean="0"/>
              <a:t>Avvio</a:t>
            </a:r>
            <a:r>
              <a:rPr lang="en-GB" sz="2200" dirty="0" smtClean="0"/>
              <a:t>, login, logout</a:t>
            </a:r>
          </a:p>
          <a:p>
            <a:pPr eaLnBrk="1" hangingPunct="1"/>
            <a:r>
              <a:rPr lang="it-IT" sz="2200" dirty="0" smtClean="0"/>
              <a:t>Struttura</a:t>
            </a:r>
            <a:r>
              <a:rPr lang="en-GB" sz="2200" dirty="0" smtClean="0"/>
              <a:t> </a:t>
            </a:r>
            <a:r>
              <a:rPr lang="en-GB" sz="2200" dirty="0" err="1" smtClean="0"/>
              <a:t>dell’applicazione</a:t>
            </a:r>
            <a:endParaRPr lang="en-GB" sz="2200" dirty="0" smtClean="0"/>
          </a:p>
          <a:p>
            <a:pPr eaLnBrk="1" hangingPunct="1"/>
            <a:r>
              <a:rPr lang="en-GB" sz="2200" dirty="0" smtClean="0"/>
              <a:t>Step by step</a:t>
            </a:r>
          </a:p>
          <a:p>
            <a:pPr lvl="1" eaLnBrk="1" hangingPunct="1"/>
            <a:r>
              <a:rPr lang="en-GB" sz="1800" dirty="0" err="1" smtClean="0"/>
              <a:t>Rispondere</a:t>
            </a:r>
            <a:r>
              <a:rPr lang="en-GB" sz="1800" dirty="0" smtClean="0"/>
              <a:t> ad </a:t>
            </a:r>
            <a:r>
              <a:rPr lang="en-GB" sz="1800" dirty="0" err="1" smtClean="0"/>
              <a:t>una</a:t>
            </a:r>
            <a:r>
              <a:rPr lang="en-GB" sz="1800" dirty="0" smtClean="0"/>
              <a:t> </a:t>
            </a:r>
            <a:r>
              <a:rPr lang="en-GB" sz="1800" dirty="0" err="1" smtClean="0"/>
              <a:t>telefonata</a:t>
            </a:r>
            <a:endParaRPr lang="en-GB" sz="1800" dirty="0" smtClean="0"/>
          </a:p>
          <a:p>
            <a:pPr lvl="1" eaLnBrk="1" hangingPunct="1"/>
            <a:r>
              <a:rPr lang="en-GB" sz="1800" dirty="0" err="1" smtClean="0"/>
              <a:t>Terminare</a:t>
            </a:r>
            <a:r>
              <a:rPr lang="en-GB" sz="1800" dirty="0" smtClean="0"/>
              <a:t> </a:t>
            </a:r>
            <a:r>
              <a:rPr lang="en-GB" sz="1800" dirty="0" err="1" smtClean="0"/>
              <a:t>una</a:t>
            </a:r>
            <a:r>
              <a:rPr lang="en-GB" sz="1800" dirty="0" smtClean="0"/>
              <a:t> </a:t>
            </a:r>
            <a:r>
              <a:rPr lang="en-GB" sz="1800" dirty="0" err="1" smtClean="0"/>
              <a:t>telefonata</a:t>
            </a:r>
            <a:endParaRPr lang="en-GB" sz="1800" dirty="0" smtClean="0"/>
          </a:p>
          <a:p>
            <a:pPr lvl="1" eaLnBrk="1" hangingPunct="1"/>
            <a:r>
              <a:rPr lang="en-GB" sz="1800" dirty="0" err="1" smtClean="0"/>
              <a:t>Iniziare</a:t>
            </a:r>
            <a:r>
              <a:rPr lang="en-GB" sz="1800" dirty="0" smtClean="0"/>
              <a:t> </a:t>
            </a:r>
            <a:r>
              <a:rPr lang="en-GB" sz="1800" dirty="0" err="1" smtClean="0"/>
              <a:t>una</a:t>
            </a:r>
            <a:r>
              <a:rPr lang="en-GB" sz="1800" dirty="0" smtClean="0"/>
              <a:t> </a:t>
            </a:r>
            <a:r>
              <a:rPr lang="en-GB" sz="1800" dirty="0" err="1" smtClean="0"/>
              <a:t>telefonata</a:t>
            </a:r>
            <a:endParaRPr lang="en-GB" sz="1800" dirty="0" smtClean="0"/>
          </a:p>
          <a:p>
            <a:pPr lvl="1" eaLnBrk="1" hangingPunct="1"/>
            <a:r>
              <a:rPr lang="en-GB" sz="1800" dirty="0" err="1" smtClean="0"/>
              <a:t>Trasferimento</a:t>
            </a:r>
            <a:r>
              <a:rPr lang="en-GB" sz="1800" dirty="0" smtClean="0"/>
              <a:t> </a:t>
            </a:r>
            <a:r>
              <a:rPr lang="en-GB" sz="1800" dirty="0" err="1" smtClean="0"/>
              <a:t>assistito</a:t>
            </a:r>
            <a:endParaRPr lang="en-GB" sz="1800" dirty="0" smtClean="0"/>
          </a:p>
          <a:p>
            <a:pPr lvl="1" eaLnBrk="1" hangingPunct="1"/>
            <a:r>
              <a:rPr lang="en-GB" sz="1800" dirty="0" smtClean="0"/>
              <a:t>Blind transfer</a:t>
            </a:r>
          </a:p>
          <a:p>
            <a:pPr lvl="1" eaLnBrk="1" hangingPunct="1"/>
            <a:r>
              <a:rPr lang="en-GB" sz="1800" dirty="0" err="1" smtClean="0"/>
              <a:t>Parcheggio</a:t>
            </a:r>
            <a:r>
              <a:rPr lang="en-GB" sz="1800" dirty="0" smtClean="0"/>
              <a:t> </a:t>
            </a:r>
            <a:r>
              <a:rPr lang="en-GB" sz="1800" dirty="0" err="1" smtClean="0"/>
              <a:t>telefonate</a:t>
            </a:r>
            <a:endParaRPr lang="en-GB" sz="1800" dirty="0" smtClean="0"/>
          </a:p>
          <a:p>
            <a:r>
              <a:rPr lang="nl-BE" sz="2400" dirty="0" smtClean="0"/>
              <a:t>Funzionalità avanzate(X900)</a:t>
            </a:r>
            <a:endParaRPr lang="en-GB" sz="2200" dirty="0" smtClean="0"/>
          </a:p>
          <a:p>
            <a:r>
              <a:rPr lang="en-GB" sz="2200" dirty="0" err="1" smtClean="0"/>
              <a:t>Personalizzare</a:t>
            </a:r>
            <a:r>
              <a:rPr lang="en-GB" sz="2200" dirty="0" smtClean="0"/>
              <a:t> </a:t>
            </a:r>
            <a:r>
              <a:rPr lang="en-GB" sz="2200" dirty="0" err="1" smtClean="0"/>
              <a:t>l’applicazione</a:t>
            </a:r>
            <a:endParaRPr lang="en-GB" sz="2200" dirty="0" smtClean="0"/>
          </a:p>
          <a:p>
            <a:pPr lvl="1"/>
            <a:r>
              <a:rPr lang="en-GB" sz="1800" dirty="0" err="1" smtClean="0"/>
              <a:t>Preferenze</a:t>
            </a:r>
            <a:r>
              <a:rPr lang="en-GB" sz="1800" dirty="0" smtClean="0"/>
              <a:t> </a:t>
            </a:r>
            <a:r>
              <a:rPr lang="en-GB" sz="1800" dirty="0" err="1" smtClean="0"/>
              <a:t>generali</a:t>
            </a:r>
            <a:endParaRPr lang="en-GB" sz="1800" dirty="0" smtClean="0"/>
          </a:p>
          <a:p>
            <a:pPr lvl="1"/>
            <a:r>
              <a:rPr lang="en-GB" sz="1800" dirty="0" err="1" smtClean="0"/>
              <a:t>Scorciatoie</a:t>
            </a:r>
            <a:r>
              <a:rPr lang="en-GB" sz="1800" dirty="0" smtClean="0"/>
              <a:t> da </a:t>
            </a:r>
            <a:r>
              <a:rPr lang="en-GB" sz="1800" dirty="0" err="1" smtClean="0"/>
              <a:t>tastiera</a:t>
            </a:r>
            <a:endParaRPr lang="en-GB" sz="1800" dirty="0" smtClean="0"/>
          </a:p>
          <a:p>
            <a:pPr lvl="1"/>
            <a:r>
              <a:rPr lang="en-GB" sz="1800" dirty="0" smtClean="0"/>
              <a:t>Speed dial</a:t>
            </a:r>
          </a:p>
          <a:p>
            <a:pPr lvl="1"/>
            <a:r>
              <a:rPr lang="en-GB" sz="1800" dirty="0" err="1" smtClean="0"/>
              <a:t>Dimensioni</a:t>
            </a:r>
            <a:r>
              <a:rPr lang="en-GB" sz="1800" dirty="0" smtClean="0"/>
              <a:t> font</a:t>
            </a:r>
          </a:p>
          <a:p>
            <a:pPr lvl="1"/>
            <a:r>
              <a:rPr lang="en-GB" sz="1800" dirty="0" err="1" smtClean="0"/>
              <a:t>Elenco</a:t>
            </a:r>
            <a:r>
              <a:rPr lang="en-GB" sz="1800" dirty="0" smtClean="0"/>
              <a:t> </a:t>
            </a:r>
            <a:r>
              <a:rPr lang="en-GB" sz="1800" dirty="0" err="1" smtClean="0"/>
              <a:t>telefonico</a:t>
            </a:r>
            <a:endParaRPr lang="en-GB" sz="1800" dirty="0" smtClean="0"/>
          </a:p>
          <a:p>
            <a:pPr lvl="1"/>
            <a:r>
              <a:rPr lang="en-GB" sz="1800" dirty="0" err="1" smtClean="0"/>
              <a:t>Segreteria</a:t>
            </a:r>
            <a:r>
              <a:rPr lang="en-GB" sz="1800" dirty="0" smtClean="0"/>
              <a:t> </a:t>
            </a:r>
            <a:r>
              <a:rPr lang="en-GB" sz="1800" dirty="0" err="1" smtClean="0"/>
              <a:t>telefonica</a:t>
            </a:r>
            <a:endParaRPr lang="en-GB" sz="1800" dirty="0" smtClean="0"/>
          </a:p>
          <a:p>
            <a:pPr lvl="1"/>
            <a:endParaRPr lang="en-GB" sz="1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1155189" y="3058820"/>
            <a:ext cx="6657975" cy="1143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Area stato della linea</a:t>
            </a:r>
          </a:p>
        </p:txBody>
      </p:sp>
      <p:sp>
        <p:nvSpPr>
          <p:cNvPr id="47" name="Rectangular Callout 46"/>
          <p:cNvSpPr/>
          <p:nvPr/>
        </p:nvSpPr>
        <p:spPr>
          <a:xfrm>
            <a:off x="482706" y="1478975"/>
            <a:ext cx="1503124" cy="826718"/>
          </a:xfrm>
          <a:prstGeom prst="wedgeRectCallout">
            <a:avLst>
              <a:gd name="adj1" fmla="val -2658"/>
              <a:gd name="adj2" fmla="val 14451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Stato linea 1</a:t>
            </a:r>
            <a:endParaRPr lang="en-US" dirty="0"/>
          </a:p>
        </p:txBody>
      </p:sp>
      <p:sp>
        <p:nvSpPr>
          <p:cNvPr id="48" name="Rectangular Callout 47"/>
          <p:cNvSpPr/>
          <p:nvPr/>
        </p:nvSpPr>
        <p:spPr>
          <a:xfrm>
            <a:off x="2442582" y="1481063"/>
            <a:ext cx="1683104" cy="826718"/>
          </a:xfrm>
          <a:prstGeom prst="wedgeRectCallout">
            <a:avLst>
              <a:gd name="adj1" fmla="val -39048"/>
              <a:gd name="adj2" fmla="val 1420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Nome e numero del chiamante</a:t>
            </a:r>
            <a:endParaRPr lang="en-US" dirty="0"/>
          </a:p>
        </p:txBody>
      </p:sp>
      <p:sp>
        <p:nvSpPr>
          <p:cNvPr id="50" name="Rectangular Callout 49"/>
          <p:cNvSpPr/>
          <p:nvPr/>
        </p:nvSpPr>
        <p:spPr>
          <a:xfrm>
            <a:off x="4534131" y="1483151"/>
            <a:ext cx="1224412" cy="826718"/>
          </a:xfrm>
          <a:prstGeom prst="wedgeRectCallout">
            <a:avLst>
              <a:gd name="adj1" fmla="val -132371"/>
              <a:gd name="adj2" fmla="val 18272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Servizio ultima chiamata</a:t>
            </a:r>
            <a:endParaRPr lang="en-US" dirty="0"/>
          </a:p>
        </p:txBody>
      </p:sp>
      <p:sp>
        <p:nvSpPr>
          <p:cNvPr id="51" name="Rectangular Callout 50"/>
          <p:cNvSpPr/>
          <p:nvPr/>
        </p:nvSpPr>
        <p:spPr>
          <a:xfrm>
            <a:off x="7158483" y="1472713"/>
            <a:ext cx="1503124" cy="826718"/>
          </a:xfrm>
          <a:prstGeom prst="wedgeRectCallout">
            <a:avLst>
              <a:gd name="adj1" fmla="val -88334"/>
              <a:gd name="adj2" fmla="val 1534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Cronologia linea 1</a:t>
            </a:r>
            <a:endParaRPr lang="en-US" dirty="0"/>
          </a:p>
        </p:txBody>
      </p:sp>
      <p:sp>
        <p:nvSpPr>
          <p:cNvPr id="52" name="Rectangular Callout 51"/>
          <p:cNvSpPr/>
          <p:nvPr/>
        </p:nvSpPr>
        <p:spPr>
          <a:xfrm>
            <a:off x="670449" y="4950773"/>
            <a:ext cx="1503124" cy="826718"/>
          </a:xfrm>
          <a:prstGeom prst="wedgeRectCallout">
            <a:avLst>
              <a:gd name="adj1" fmla="val -3094"/>
              <a:gd name="adj2" fmla="val -14935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Stato linea 2</a:t>
            </a:r>
            <a:endParaRPr lang="en-US" dirty="0"/>
          </a:p>
        </p:txBody>
      </p:sp>
      <p:sp>
        <p:nvSpPr>
          <p:cNvPr id="53" name="Rectangular Callout 52"/>
          <p:cNvSpPr/>
          <p:nvPr/>
        </p:nvSpPr>
        <p:spPr>
          <a:xfrm>
            <a:off x="2422900" y="4952860"/>
            <a:ext cx="1503124" cy="826718"/>
          </a:xfrm>
          <a:prstGeom prst="wedgeRectCallout">
            <a:avLst>
              <a:gd name="adj1" fmla="val -54066"/>
              <a:gd name="adj2" fmla="val -14798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Nome e numero del chiamante</a:t>
            </a:r>
            <a:endParaRPr lang="en-US" dirty="0"/>
          </a:p>
        </p:txBody>
      </p:sp>
      <p:sp>
        <p:nvSpPr>
          <p:cNvPr id="54" name="TextBox 53"/>
          <p:cNvSpPr txBox="1"/>
          <p:nvPr/>
        </p:nvSpPr>
        <p:spPr>
          <a:xfrm>
            <a:off x="4176691" y="4934070"/>
            <a:ext cx="4945537" cy="1380506"/>
          </a:xfrm>
          <a:prstGeom prst="rect">
            <a:avLst/>
          </a:prstGeom>
          <a:noFill/>
        </p:spPr>
        <p:txBody>
          <a:bodyPr wrap="square" rtlCol="0">
            <a:spAutoFit/>
          </a:bodyPr>
          <a:lstStyle/>
          <a:p>
            <a:r>
              <a:rPr lang="nl-BE" dirty="0" smtClean="0">
                <a:solidFill>
                  <a:srgbClr val="000000"/>
                </a:solidFill>
                <a:latin typeface="+mj-lt"/>
              </a:rPr>
              <a:t>Il display per il nome e numero del chiamante può essere modificato dal sistema</a:t>
            </a:r>
            <a:endParaRPr lang="en-US" dirty="0" smtClean="0">
              <a:solidFill>
                <a:srgbClr val="000000"/>
              </a:solidFill>
              <a:latin typeface="+mj-lt"/>
            </a:endParaRPr>
          </a:p>
          <a:p>
            <a:endParaRPr lang="nl-BE" dirty="0" smtClean="0">
              <a:solidFill>
                <a:srgbClr val="000000"/>
              </a:solidFill>
              <a:latin typeface="+mj-lt"/>
            </a:endParaRPr>
          </a:p>
          <a:p>
            <a:r>
              <a:rPr lang="nl-BE" dirty="0" smtClean="0">
                <a:solidFill>
                  <a:srgbClr val="000000"/>
                </a:solidFill>
                <a:latin typeface="+mj-lt"/>
              </a:rPr>
              <a:t>La linea 2 è utilizzata esclusivamente per Trasferimenti Assistiti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Area supervisione</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71884" y="4958217"/>
            <a:ext cx="2585841" cy="909183"/>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a:t>Telefonate in </a:t>
            </a:r>
            <a:r>
              <a:rPr lang="nl-BE" sz="1600" dirty="0" smtClean="0"/>
              <a:t>coda personale (e coda generale se configurata)</a:t>
            </a:r>
            <a:endParaRPr lang="en-US" sz="1600" dirty="0"/>
          </a:p>
        </p:txBody>
      </p:sp>
      <p:sp>
        <p:nvSpPr>
          <p:cNvPr id="15" name="Rectangular Callout 14"/>
          <p:cNvSpPr/>
          <p:nvPr/>
        </p:nvSpPr>
        <p:spPr>
          <a:xfrm>
            <a:off x="2650951" y="1381125"/>
            <a:ext cx="2035349"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Telefonate supervisionate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Area supervisione</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Telefonata selezionata</a:t>
            </a:r>
            <a:endParaRPr lang="en-US" dirty="0"/>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Aggiorna nota</a:t>
            </a:r>
            <a:endParaRPr lang="en-US" dirty="0"/>
          </a:p>
        </p:txBody>
      </p:sp>
      <p:sp>
        <p:nvSpPr>
          <p:cNvPr id="11" name="Rectangular Callout 10"/>
          <p:cNvSpPr/>
          <p:nvPr/>
        </p:nvSpPr>
        <p:spPr>
          <a:xfrm>
            <a:off x="7269272" y="1242165"/>
            <a:ext cx="1503124" cy="799578"/>
          </a:xfrm>
          <a:prstGeom prst="wedgeRectCallout">
            <a:avLst>
              <a:gd name="adj1" fmla="val 9859"/>
              <a:gd name="adj2" fmla="val 1059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Riprendi o accoppia</a:t>
            </a:r>
            <a:endParaRPr lang="en-US" dirty="0"/>
          </a:p>
        </p:txBody>
      </p:sp>
      <p:sp>
        <p:nvSpPr>
          <p:cNvPr id="12" name="Rectangular Callout 11"/>
          <p:cNvSpPr/>
          <p:nvPr/>
        </p:nvSpPr>
        <p:spPr>
          <a:xfrm>
            <a:off x="530659" y="5182446"/>
            <a:ext cx="3101304" cy="970197"/>
          </a:xfrm>
          <a:prstGeom prst="wedgeRectCallout">
            <a:avLst>
              <a:gd name="adj1" fmla="val -47625"/>
              <a:gd name="adj2" fmla="val -1104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t>Se selezionato, verranno mostrate le telefonate di altri operatori (telefonate supervisionate e in code personali)</a:t>
            </a:r>
            <a:endParaRPr lang="en-US" sz="1400" dirty="0"/>
          </a:p>
        </p:txBody>
      </p:sp>
      <p:sp>
        <p:nvSpPr>
          <p:cNvPr id="13" name="Rectangular Callout 12"/>
          <p:cNvSpPr/>
          <p:nvPr/>
        </p:nvSpPr>
        <p:spPr>
          <a:xfrm>
            <a:off x="3910209" y="5365589"/>
            <a:ext cx="2182942" cy="787054"/>
          </a:xfrm>
          <a:prstGeom prst="wedgeRectCallout">
            <a:avLst>
              <a:gd name="adj1" fmla="val -45833"/>
              <a:gd name="adj2" fmla="val -13775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t>Cerca nelle chiamate supervisionate e in coda</a:t>
            </a:r>
            <a:endParaRPr lang="en-US" sz="1400" dirty="0"/>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Pulisci campo di ricerca</a:t>
            </a:r>
            <a:endParaRPr lang="en-US" sz="1600" dirty="0"/>
          </a:p>
        </p:txBody>
      </p:sp>
      <p:sp>
        <p:nvSpPr>
          <p:cNvPr id="15" name="Rectangular Callout 14"/>
          <p:cNvSpPr/>
          <p:nvPr/>
        </p:nvSpPr>
        <p:spPr>
          <a:xfrm>
            <a:off x="530269" y="3899769"/>
            <a:ext cx="258871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Tipologia di </a:t>
            </a:r>
            <a:r>
              <a:rPr lang="nl-BE" sz="1600" dirty="0" smtClean="0"/>
              <a:t>telefonata</a:t>
            </a:r>
            <a:r>
              <a:rPr lang="nl-BE" dirty="0" smtClean="0"/>
              <a:t> supervisionata</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pPr marL="0" indent="0">
              <a:buNone/>
            </a:pPr>
            <a:endParaRPr lang="fr-BE" dirty="0"/>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Contatti</a:t>
            </a:r>
          </a:p>
        </p:txBody>
      </p:sp>
      <p:sp>
        <p:nvSpPr>
          <p:cNvPr id="13" name="Rectangular Callout 12"/>
          <p:cNvSpPr/>
          <p:nvPr/>
        </p:nvSpPr>
        <p:spPr>
          <a:xfrm>
            <a:off x="6990567" y="5580171"/>
            <a:ext cx="1851764" cy="521918"/>
          </a:xfrm>
          <a:prstGeom prst="wedgeRectCallout">
            <a:avLst>
              <a:gd name="adj1" fmla="val -11070"/>
              <a:gd name="adj2" fmla="val -1707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Pulisci campo di ricerca</a:t>
            </a:r>
            <a:endParaRPr lang="en-US" dirty="0"/>
          </a:p>
        </p:txBody>
      </p:sp>
      <p:sp>
        <p:nvSpPr>
          <p:cNvPr id="14" name="Rectangular Callout 13"/>
          <p:cNvSpPr/>
          <p:nvPr/>
        </p:nvSpPr>
        <p:spPr>
          <a:xfrm>
            <a:off x="332319" y="5527140"/>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Ricerca automatica durante la digitazione</a:t>
            </a:r>
            <a:endParaRPr lang="en-US" dirty="0"/>
          </a:p>
        </p:txBody>
      </p:sp>
      <p:sp>
        <p:nvSpPr>
          <p:cNvPr id="16" name="Rectangular Callout 15"/>
          <p:cNvSpPr/>
          <p:nvPr/>
        </p:nvSpPr>
        <p:spPr>
          <a:xfrm>
            <a:off x="2857500" y="1234812"/>
            <a:ext cx="1392767"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Doppio click per comporre derivazione interna</a:t>
            </a:r>
            <a:endParaRPr lang="en-US" sz="1600" dirty="0"/>
          </a:p>
        </p:txBody>
      </p:sp>
      <p:sp>
        <p:nvSpPr>
          <p:cNvPr id="17" name="Rectangular Callout 16"/>
          <p:cNvSpPr/>
          <p:nvPr/>
        </p:nvSpPr>
        <p:spPr>
          <a:xfrm>
            <a:off x="4971409" y="5524809"/>
            <a:ext cx="1863627" cy="592280"/>
          </a:xfrm>
          <a:prstGeom prst="wedgeRectCallout">
            <a:avLst>
              <a:gd name="adj1" fmla="val -50681"/>
              <a:gd name="adj2" fmla="val -1685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Perfeziona la tua ricerca</a:t>
            </a:r>
            <a:endParaRPr lang="en-US" dirty="0"/>
          </a:p>
        </p:txBody>
      </p:sp>
      <p:sp>
        <p:nvSpPr>
          <p:cNvPr id="18" name="Rectangular Callout 17"/>
          <p:cNvSpPr/>
          <p:nvPr/>
        </p:nvSpPr>
        <p:spPr>
          <a:xfrm>
            <a:off x="3028950" y="5527140"/>
            <a:ext cx="1770109" cy="592280"/>
          </a:xfrm>
          <a:prstGeom prst="wedgeRectCallout">
            <a:avLst>
              <a:gd name="adj1" fmla="val 33601"/>
              <a:gd name="adj2" fmla="val -1143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Componi qualsiasi numero</a:t>
            </a:r>
            <a:endParaRPr lang="en-US" sz="1600" dirty="0"/>
          </a:p>
        </p:txBody>
      </p:sp>
      <p:sp>
        <p:nvSpPr>
          <p:cNvPr id="19" name="Rectangular Callout 18"/>
          <p:cNvSpPr/>
          <p:nvPr/>
        </p:nvSpPr>
        <p:spPr>
          <a:xfrm>
            <a:off x="457200" y="1234812"/>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Naviga nell’elenco telefonico tramite tasti su/giù</a:t>
            </a:r>
            <a:endParaRPr lang="en-US" dirty="0"/>
          </a:p>
        </p:txBody>
      </p:sp>
      <p:sp>
        <p:nvSpPr>
          <p:cNvPr id="20" name="Rectangular Callout 19"/>
          <p:cNvSpPr/>
          <p:nvPr/>
        </p:nvSpPr>
        <p:spPr>
          <a:xfrm>
            <a:off x="4466171" y="1542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Drag &amp; drop o tasto destro per incolonnare le intestazioni</a:t>
            </a:r>
            <a:endParaRPr lang="en-US" sz="1400" dirty="0"/>
          </a:p>
        </p:txBody>
      </p:sp>
      <p:sp>
        <p:nvSpPr>
          <p:cNvPr id="33" name="Rectangular Callout 32"/>
          <p:cNvSpPr/>
          <p:nvPr/>
        </p:nvSpPr>
        <p:spPr>
          <a:xfrm>
            <a:off x="7000160" y="1114425"/>
            <a:ext cx="1946990" cy="1597639"/>
          </a:xfrm>
          <a:prstGeom prst="wedgeRectCallout">
            <a:avLst>
              <a:gd name="adj1" fmla="val -63342"/>
              <a:gd name="adj2" fmla="val 943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000000"/>
              </a:solidFill>
              <a:latin typeface="Trebuchet MS" panose="020B0603020202020204" pitchFamily="34" charset="0"/>
            </a:endParaRPr>
          </a:p>
        </p:txBody>
      </p:sp>
      <p:sp>
        <p:nvSpPr>
          <p:cNvPr id="34" name="Text Box 3"/>
          <p:cNvSpPr txBox="1">
            <a:spLocks noChangeArrowheads="1"/>
          </p:cNvSpPr>
          <p:nvPr/>
        </p:nvSpPr>
        <p:spPr bwMode="auto">
          <a:xfrm>
            <a:off x="7507098" y="1191844"/>
            <a:ext cx="614569" cy="26622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200" dirty="0" smtClean="0">
                <a:solidFill>
                  <a:srgbClr val="000000"/>
                </a:solidFill>
                <a:latin typeface="Trebuchet MS" panose="020B0603020202020204" pitchFamily="34" charset="0"/>
              </a:rPr>
              <a:t>Libero</a:t>
            </a:r>
            <a:endParaRPr lang="nl-BE" sz="1200" dirty="0">
              <a:solidFill>
                <a:srgbClr val="000000"/>
              </a:solidFill>
              <a:latin typeface="Trebuchet MS" panose="020B0603020202020204" pitchFamily="34" charset="0"/>
            </a:endParaRPr>
          </a:p>
        </p:txBody>
      </p:sp>
      <p:sp>
        <p:nvSpPr>
          <p:cNvPr id="35" name="Text Box 4"/>
          <p:cNvSpPr txBox="1">
            <a:spLocks noChangeArrowheads="1"/>
          </p:cNvSpPr>
          <p:nvPr/>
        </p:nvSpPr>
        <p:spPr bwMode="auto">
          <a:xfrm>
            <a:off x="7318833" y="1568435"/>
            <a:ext cx="1438899" cy="266228"/>
          </a:xfrm>
          <a:prstGeom prst="rect">
            <a:avLst/>
          </a:prstGeom>
          <a:noFill/>
          <a:ln w="9525">
            <a:noFill/>
            <a:round/>
            <a:headEnd/>
            <a:tailEnd/>
          </a:ln>
        </p:spPr>
        <p:txBody>
          <a:bodyPr wrap="squar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200" dirty="0" smtClean="0">
                <a:solidFill>
                  <a:srgbClr val="000000"/>
                </a:solidFill>
                <a:latin typeface="Trebuchet MS" panose="020B0603020202020204" pitchFamily="34" charset="0"/>
              </a:rPr>
              <a:t>Non connesso</a:t>
            </a:r>
            <a:endParaRPr lang="nl-BE" sz="1200" dirty="0">
              <a:solidFill>
                <a:srgbClr val="000000"/>
              </a:solidFill>
              <a:latin typeface="Trebuchet MS" panose="020B0603020202020204" pitchFamily="34" charset="0"/>
            </a:endParaRPr>
          </a:p>
        </p:txBody>
      </p:sp>
      <p:sp>
        <p:nvSpPr>
          <p:cNvPr id="36" name="Text Box 5"/>
          <p:cNvSpPr txBox="1">
            <a:spLocks noChangeArrowheads="1"/>
          </p:cNvSpPr>
          <p:nvPr/>
        </p:nvSpPr>
        <p:spPr bwMode="auto">
          <a:xfrm>
            <a:off x="7488892" y="1947560"/>
            <a:ext cx="1507442" cy="26622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200" dirty="0" smtClean="0">
                <a:solidFill>
                  <a:srgbClr val="000000"/>
                </a:solidFill>
                <a:latin typeface="Trebuchet MS" panose="020B0603020202020204" pitchFamily="34" charset="0"/>
              </a:rPr>
              <a:t>Occupato (esterno)</a:t>
            </a:r>
            <a:endParaRPr lang="nl-BE" sz="1200" dirty="0">
              <a:solidFill>
                <a:srgbClr val="000000"/>
              </a:solidFill>
              <a:latin typeface="Trebuchet MS" panose="020B0603020202020204" pitchFamily="34" charset="0"/>
            </a:endParaRPr>
          </a:p>
        </p:txBody>
      </p:sp>
      <p:pic>
        <p:nvPicPr>
          <p:cNvPr id="37" name="Picture 7"/>
          <p:cNvPicPr>
            <a:picLocks noChangeAspect="1" noChangeArrowheads="1"/>
          </p:cNvPicPr>
          <p:nvPr/>
        </p:nvPicPr>
        <p:blipFill>
          <a:blip r:embed="rId4" cstate="print"/>
          <a:srcRect/>
          <a:stretch>
            <a:fillRect/>
          </a:stretch>
        </p:blipFill>
        <p:spPr bwMode="auto">
          <a:xfrm>
            <a:off x="7123761" y="1911785"/>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7120530" y="1172749"/>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129148"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120296" y="2311835"/>
            <a:ext cx="371688" cy="360124"/>
          </a:xfrm>
          <a:prstGeom prst="rect">
            <a:avLst/>
          </a:prstGeom>
          <a:noFill/>
          <a:ln w="9525">
            <a:noFill/>
            <a:round/>
            <a:headEnd/>
            <a:tailEnd/>
          </a:ln>
        </p:spPr>
      </p:pic>
      <p:grpSp>
        <p:nvGrpSpPr>
          <p:cNvPr id="41" name="Group 40"/>
          <p:cNvGrpSpPr/>
          <p:nvPr/>
        </p:nvGrpSpPr>
        <p:grpSpPr>
          <a:xfrm>
            <a:off x="7264631" y="2454795"/>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88892" y="2342413"/>
            <a:ext cx="1488206" cy="26622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200" dirty="0" smtClean="0">
                <a:solidFill>
                  <a:srgbClr val="000000"/>
                </a:solidFill>
                <a:latin typeface="Trebuchet MS" panose="020B0603020202020204" pitchFamily="34" charset="0"/>
              </a:rPr>
              <a:t>Occupato (interno)</a:t>
            </a:r>
            <a:endParaRPr lang="nl-BE" sz="1200" dirty="0">
              <a:solidFill>
                <a:srgbClr val="000000"/>
              </a:solidFill>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280281" y="2031809"/>
            <a:ext cx="1665624" cy="765605"/>
          </a:xfrm>
          <a:prstGeom prst="wedgeRectCallout">
            <a:avLst>
              <a:gd name="adj1" fmla="val -109173"/>
              <a:gd name="adj2" fmla="val 17796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per inviare email</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fr-BE" dirty="0"/>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Contatti</a:t>
            </a:r>
          </a:p>
        </p:txBody>
      </p:sp>
      <p:sp>
        <p:nvSpPr>
          <p:cNvPr id="15" name="Rectangular Callout 14"/>
          <p:cNvSpPr/>
          <p:nvPr/>
        </p:nvSpPr>
        <p:spPr>
          <a:xfrm>
            <a:off x="4968160" y="1152525"/>
            <a:ext cx="1994422" cy="1597639"/>
          </a:xfrm>
          <a:prstGeom prst="wedgeRectCallout">
            <a:avLst>
              <a:gd name="adj1" fmla="val -28770"/>
              <a:gd name="adj2" fmla="val 1190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41" name="Text Box 3"/>
          <p:cNvSpPr txBox="1">
            <a:spLocks noChangeArrowheads="1"/>
          </p:cNvSpPr>
          <p:nvPr/>
        </p:nvSpPr>
        <p:spPr bwMode="auto">
          <a:xfrm>
            <a:off x="5475098" y="1229944"/>
            <a:ext cx="653041"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smtClean="0">
                <a:solidFill>
                  <a:schemeClr val="dk1"/>
                </a:solidFill>
                <a:latin typeface="+mn-lt"/>
                <a:cs typeface="+mn-cs"/>
              </a:rPr>
              <a:t>Libero</a:t>
            </a:r>
            <a:endParaRPr lang="nl-BE" sz="1300" dirty="0">
              <a:solidFill>
                <a:schemeClr val="dk1"/>
              </a:solidFill>
              <a:latin typeface="+mn-lt"/>
              <a:cs typeface="+mn-cs"/>
            </a:endParaRPr>
          </a:p>
        </p:txBody>
      </p:sp>
      <p:sp>
        <p:nvSpPr>
          <p:cNvPr id="14342" name="Text Box 4"/>
          <p:cNvSpPr txBox="1">
            <a:spLocks noChangeArrowheads="1"/>
          </p:cNvSpPr>
          <p:nvPr/>
        </p:nvSpPr>
        <p:spPr bwMode="auto">
          <a:xfrm>
            <a:off x="5519410" y="1606050"/>
            <a:ext cx="1188445" cy="280591"/>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smtClean="0">
                <a:solidFill>
                  <a:schemeClr val="dk1"/>
                </a:solidFill>
                <a:latin typeface="+mn-lt"/>
                <a:cs typeface="+mn-cs"/>
              </a:rPr>
              <a:t>Non connesso</a:t>
            </a:r>
            <a:endParaRPr lang="nl-BE" sz="1300" dirty="0">
              <a:solidFill>
                <a:schemeClr val="dk1"/>
              </a:solidFill>
              <a:latin typeface="+mn-lt"/>
              <a:cs typeface="+mn-cs"/>
            </a:endParaRPr>
          </a:p>
        </p:txBody>
      </p:sp>
      <p:sp>
        <p:nvSpPr>
          <p:cNvPr id="14343" name="Text Box 5"/>
          <p:cNvSpPr txBox="1">
            <a:spLocks noChangeArrowheads="1"/>
          </p:cNvSpPr>
          <p:nvPr/>
        </p:nvSpPr>
        <p:spPr bwMode="auto">
          <a:xfrm>
            <a:off x="5456892" y="1985660"/>
            <a:ext cx="1618048"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smtClean="0">
                <a:solidFill>
                  <a:schemeClr val="dk1"/>
                </a:solidFill>
                <a:latin typeface="+mn-lt"/>
                <a:cs typeface="+mn-cs"/>
              </a:rPr>
              <a:t>Occupato (esterno)</a:t>
            </a:r>
            <a:endParaRPr lang="nl-BE" sz="1300" dirty="0">
              <a:solidFill>
                <a:schemeClr val="dk1"/>
              </a:solidFill>
              <a:latin typeface="+mn-lt"/>
              <a:cs typeface="+mn-cs"/>
            </a:endParaRPr>
          </a:p>
        </p:txBody>
      </p:sp>
      <p:pic>
        <p:nvPicPr>
          <p:cNvPr id="14345" name="Picture 7"/>
          <p:cNvPicPr>
            <a:picLocks noChangeAspect="1" noChangeArrowheads="1"/>
          </p:cNvPicPr>
          <p:nvPr/>
        </p:nvPicPr>
        <p:blipFill>
          <a:blip r:embed="rId4" cstate="print"/>
          <a:srcRect/>
          <a:stretch>
            <a:fillRect/>
          </a:stretch>
        </p:blipFill>
        <p:spPr bwMode="auto">
          <a:xfrm>
            <a:off x="5091761" y="1949885"/>
            <a:ext cx="371688"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5088530" y="1210849"/>
            <a:ext cx="371688"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5097148" y="1580225"/>
            <a:ext cx="375559" cy="363875"/>
          </a:xfrm>
          <a:prstGeom prst="rect">
            <a:avLst/>
          </a:prstGeom>
          <a:noFill/>
          <a:ln w="9525">
            <a:noFill/>
            <a:round/>
            <a:headEnd/>
            <a:tailEnd/>
          </a:ln>
        </p:spPr>
      </p:pic>
      <p:sp>
        <p:nvSpPr>
          <p:cNvPr id="13" name="Rectangular Callout 12"/>
          <p:cNvSpPr/>
          <p:nvPr/>
        </p:nvSpPr>
        <p:spPr>
          <a:xfrm>
            <a:off x="7039758" y="4972050"/>
            <a:ext cx="1851764" cy="590550"/>
          </a:xfrm>
          <a:prstGeom prst="wedgeRectCallout">
            <a:avLst>
              <a:gd name="adj1" fmla="val -33151"/>
              <a:gd name="adj2" fmla="val -174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Sorgente</a:t>
            </a:r>
            <a:endParaRPr lang="en-US" dirty="0"/>
          </a:p>
        </p:txBody>
      </p:sp>
      <p:sp>
        <p:nvSpPr>
          <p:cNvPr id="14" name="Rectangular Callout 13"/>
          <p:cNvSpPr/>
          <p:nvPr/>
        </p:nvSpPr>
        <p:spPr>
          <a:xfrm>
            <a:off x="2341051" y="4951184"/>
            <a:ext cx="2525181" cy="592280"/>
          </a:xfrm>
          <a:prstGeom prst="wedgeRectCallout">
            <a:avLst>
              <a:gd name="adj1" fmla="val 87967"/>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per comporre numero cellulare</a:t>
            </a:r>
            <a:endParaRPr lang="en-US" dirty="0"/>
          </a:p>
        </p:txBody>
      </p:sp>
      <p:sp>
        <p:nvSpPr>
          <p:cNvPr id="16" name="Rectangular Callout 15"/>
          <p:cNvSpPr/>
          <p:nvPr/>
        </p:nvSpPr>
        <p:spPr>
          <a:xfrm>
            <a:off x="2620194" y="2140516"/>
            <a:ext cx="1992778" cy="621414"/>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Click per comporre derivazione</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Stato tastiera</a:t>
            </a:r>
            <a:endParaRPr lang="en-US" dirty="0"/>
          </a:p>
        </p:txBody>
      </p:sp>
      <p:sp>
        <p:nvSpPr>
          <p:cNvPr id="19" name="Rectangular Callout 18"/>
          <p:cNvSpPr/>
          <p:nvPr/>
        </p:nvSpPr>
        <p:spPr>
          <a:xfrm>
            <a:off x="878742" y="2158014"/>
            <a:ext cx="1629094" cy="634627"/>
          </a:xfrm>
          <a:prstGeom prst="wedgeRectCallout">
            <a:avLst>
              <a:gd name="adj1" fmla="val -11200"/>
              <a:gd name="adj2" fmla="val 1951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Stato Intenzionale</a:t>
            </a:r>
            <a:endParaRPr lang="en-US" sz="1600" dirty="0"/>
          </a:p>
        </p:txBody>
      </p:sp>
      <p:pic>
        <p:nvPicPr>
          <p:cNvPr id="22" name="Picture 7"/>
          <p:cNvPicPr>
            <a:picLocks noChangeAspect="1" noChangeArrowheads="1"/>
          </p:cNvPicPr>
          <p:nvPr/>
        </p:nvPicPr>
        <p:blipFill>
          <a:blip r:embed="rId4" cstate="print"/>
          <a:srcRect/>
          <a:stretch>
            <a:fillRect/>
          </a:stretch>
        </p:blipFill>
        <p:spPr bwMode="auto">
          <a:xfrm>
            <a:off x="5088296" y="2349935"/>
            <a:ext cx="371688" cy="360124"/>
          </a:xfrm>
          <a:prstGeom prst="rect">
            <a:avLst/>
          </a:prstGeom>
          <a:noFill/>
          <a:ln w="9525">
            <a:noFill/>
            <a:round/>
            <a:headEnd/>
            <a:tailEnd/>
          </a:ln>
        </p:spPr>
      </p:pic>
      <p:grpSp>
        <p:nvGrpSpPr>
          <p:cNvPr id="35" name="Group 34"/>
          <p:cNvGrpSpPr/>
          <p:nvPr/>
        </p:nvGrpSpPr>
        <p:grpSpPr>
          <a:xfrm>
            <a:off x="5232631" y="2492895"/>
            <a:ext cx="212203" cy="212203"/>
            <a:chOff x="5197996" y="2492895"/>
            <a:chExt cx="212203" cy="212203"/>
          </a:xfrm>
        </p:grpSpPr>
        <p:sp>
          <p:nvSpPr>
            <p:cNvPr id="23" name="Oval 22"/>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31" name="Straight Connector 30"/>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Box 5"/>
          <p:cNvSpPr txBox="1">
            <a:spLocks noChangeArrowheads="1"/>
          </p:cNvSpPr>
          <p:nvPr/>
        </p:nvSpPr>
        <p:spPr bwMode="auto">
          <a:xfrm>
            <a:off x="5465123" y="2331472"/>
            <a:ext cx="1598812"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smtClean="0">
                <a:solidFill>
                  <a:schemeClr val="dk1"/>
                </a:solidFill>
                <a:latin typeface="+mn-lt"/>
                <a:cs typeface="+mn-cs"/>
              </a:rPr>
              <a:t>Occupato (interno)</a:t>
            </a:r>
            <a:endParaRPr lang="nl-BE" sz="1300" b="1" dirty="0">
              <a:solidFill>
                <a:srgbClr val="4D4D4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498652" y="1629867"/>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Personalizza display</a:t>
            </a:r>
          </a:p>
        </p:txBody>
      </p:sp>
      <p:sp>
        <p:nvSpPr>
          <p:cNvPr id="20" name="Content Placeholder 19"/>
          <p:cNvSpPr>
            <a:spLocks noGrp="1"/>
          </p:cNvSpPr>
          <p:nvPr>
            <p:ph idx="1"/>
          </p:nvPr>
        </p:nvSpPr>
        <p:spPr>
          <a:xfrm>
            <a:off x="485776" y="1214422"/>
            <a:ext cx="6038850" cy="5000660"/>
          </a:xfrm>
        </p:spPr>
        <p:txBody>
          <a:bodyPr wrap="square" lIns="108000" tIns="36000">
            <a:noAutofit/>
          </a:bodyPr>
          <a:lstStyle/>
          <a:p>
            <a:r>
              <a:rPr lang="nl-BE" sz="2200" dirty="0" smtClean="0"/>
              <a:t>Clicca sulle intestazioni colonna per ordinare i contatti *</a:t>
            </a:r>
          </a:p>
          <a:p>
            <a:endParaRPr lang="nl-BE" sz="2200" dirty="0" smtClean="0"/>
          </a:p>
          <a:p>
            <a:r>
              <a:rPr lang="nl-BE" sz="2200" dirty="0" smtClean="0"/>
              <a:t>Drag </a:t>
            </a:r>
            <a:r>
              <a:rPr lang="nl-BE" sz="2200" dirty="0"/>
              <a:t>&amp; drop </a:t>
            </a:r>
            <a:r>
              <a:rPr lang="it-IT" sz="2200" dirty="0" smtClean="0"/>
              <a:t>sulle intestazioni per riordinare le colonne</a:t>
            </a:r>
            <a:endParaRPr lang="en-US" sz="2200" dirty="0"/>
          </a:p>
          <a:p>
            <a:endParaRPr lang="nl-BE" sz="2200" dirty="0" smtClean="0"/>
          </a:p>
          <a:p>
            <a:r>
              <a:rPr lang="nl-BE" sz="2200" dirty="0" smtClean="0"/>
              <a:t>Tasto destro sull’intestazione colonna per mostrare o nascondere colonne specifiche</a:t>
            </a:r>
          </a:p>
          <a:p>
            <a:pPr indent="0">
              <a:buNone/>
            </a:pPr>
            <a:endParaRPr lang="nl-BE" sz="2200" dirty="0" smtClean="0"/>
          </a:p>
          <a:p>
            <a:pPr indent="0">
              <a:buNone/>
            </a:pPr>
            <a:r>
              <a:rPr lang="nl-BE" sz="2200" dirty="0" smtClean="0"/>
              <a:t>* Non per stato intenzionale, stato telefono e stato tastiera in quanto andrebbe ad inficiare la reattività della net.Console</a:t>
            </a:r>
          </a:p>
        </p:txBody>
      </p:sp>
      <p:pic>
        <p:nvPicPr>
          <p:cNvPr id="97283" name="Picture 3"/>
          <p:cNvPicPr>
            <a:picLocks noChangeAspect="1" noChangeArrowheads="1"/>
          </p:cNvPicPr>
          <p:nvPr/>
        </p:nvPicPr>
        <p:blipFill>
          <a:blip r:embed="rId4" cstate="print"/>
          <a:srcRect/>
          <a:stretch>
            <a:fillRect/>
          </a:stretch>
        </p:blipFill>
        <p:spPr bwMode="auto">
          <a:xfrm>
            <a:off x="7492001" y="2259472"/>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nl-BE" dirty="0" smtClean="0"/>
              <a:t>Cronologia chiamate</a:t>
            </a:r>
            <a:endParaRPr lang="en-US" dirty="0"/>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Situazione telefonata (effettuata, risposta, persa)</a:t>
            </a:r>
            <a:endParaRPr lang="en-US" sz="1600" dirty="0"/>
          </a:p>
        </p:txBody>
      </p:sp>
      <p:sp>
        <p:nvSpPr>
          <p:cNvPr id="8" name="Rectangular Callout 7"/>
          <p:cNvSpPr/>
          <p:nvPr/>
        </p:nvSpPr>
        <p:spPr>
          <a:xfrm>
            <a:off x="3286479" y="5480503"/>
            <a:ext cx="2961361" cy="610223"/>
          </a:xfrm>
          <a:prstGeom prst="wedgeRectCallout">
            <a:avLst>
              <a:gd name="adj1" fmla="val 78384"/>
              <a:gd name="adj2" fmla="val -7742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Mostra tutte le telefonate o solo le perse</a:t>
            </a:r>
            <a:endParaRPr lang="en-US" dirty="0"/>
          </a:p>
        </p:txBody>
      </p:sp>
      <p:sp>
        <p:nvSpPr>
          <p:cNvPr id="9" name="Rectangular Callout 8"/>
          <p:cNvSpPr/>
          <p:nvPr/>
        </p:nvSpPr>
        <p:spPr>
          <a:xfrm>
            <a:off x="466031" y="5480504"/>
            <a:ext cx="2320019" cy="610223"/>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Cerca nella cronologia chiamate</a:t>
            </a:r>
            <a:endParaRPr lang="en-US" dirty="0"/>
          </a:p>
        </p:txBody>
      </p:sp>
      <p:sp>
        <p:nvSpPr>
          <p:cNvPr id="10" name="Rectangular Callout 9"/>
          <p:cNvSpPr/>
          <p:nvPr/>
        </p:nvSpPr>
        <p:spPr>
          <a:xfrm>
            <a:off x="339151" y="1329847"/>
            <a:ext cx="2320019"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 tasto destro su intestazioni colonna</a:t>
            </a:r>
            <a:endParaRPr lang="en-US" dirty="0"/>
          </a:p>
        </p:txBody>
      </p:sp>
      <p:sp>
        <p:nvSpPr>
          <p:cNvPr id="16" name="Rectangular Callout 15"/>
          <p:cNvSpPr/>
          <p:nvPr/>
        </p:nvSpPr>
        <p:spPr>
          <a:xfrm>
            <a:off x="6748269" y="5568808"/>
            <a:ext cx="1938530" cy="521918"/>
          </a:xfrm>
          <a:prstGeom prst="wedgeRectCallout">
            <a:avLst>
              <a:gd name="adj1" fmla="val 17066"/>
              <a:gd name="adj2" fmla="val -1021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Pulisci campo di ricerca</a:t>
            </a: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Doppio click sulla riga per comporre derivazione interna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Receptionist</a:t>
            </a:r>
            <a:endParaRPr lang="en-US" dirty="0"/>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Mostra lo stato dei tuoi colleghi</a:t>
            </a:r>
            <a:endParaRPr lang="en-US" dirty="0"/>
          </a:p>
        </p:txBody>
      </p:sp>
      <p:sp>
        <p:nvSpPr>
          <p:cNvPr id="7" name="Rectangular Callout 6"/>
          <p:cNvSpPr/>
          <p:nvPr/>
        </p:nvSpPr>
        <p:spPr>
          <a:xfrm>
            <a:off x="4623052" y="4073047"/>
            <a:ext cx="2320019" cy="759200"/>
          </a:xfrm>
          <a:prstGeom prst="wedgeRectCallout">
            <a:avLst>
              <a:gd name="adj1" fmla="val -6388"/>
              <a:gd name="adj2" fmla="val -11542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Campo stato</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 tasto destro su intestazioni colonna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nl-BE" dirty="0" smtClean="0"/>
              <a:t>Casella </a:t>
            </a:r>
            <a:endParaRPr lang="en-US" dirty="0"/>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t>Mostra</a:t>
            </a:r>
            <a:r>
              <a:rPr lang="en-US" dirty="0" smtClean="0"/>
              <a:t> la </a:t>
            </a:r>
            <a:r>
              <a:rPr lang="en-US" dirty="0" err="1" smtClean="0"/>
              <a:t>segreteria</a:t>
            </a:r>
            <a:r>
              <a:rPr lang="en-US" dirty="0" smtClean="0"/>
              <a:t> </a:t>
            </a:r>
            <a:r>
              <a:rPr lang="en-US" dirty="0" err="1" smtClean="0"/>
              <a:t>telefonica</a:t>
            </a:r>
            <a:r>
              <a:rPr lang="en-US" dirty="0" smtClean="0"/>
              <a:t> di </a:t>
            </a:r>
            <a:r>
              <a:rPr lang="en-US" dirty="0" err="1" smtClean="0"/>
              <a:t>tutte</a:t>
            </a:r>
            <a:r>
              <a:rPr lang="en-US" dirty="0" smtClean="0"/>
              <a:t> le </a:t>
            </a:r>
            <a:r>
              <a:rPr lang="en-US" dirty="0" err="1" smtClean="0"/>
              <a:t>tue</a:t>
            </a:r>
            <a:r>
              <a:rPr lang="en-US" dirty="0" smtClean="0"/>
              <a:t> </a:t>
            </a:r>
            <a:r>
              <a:rPr lang="en-US" dirty="0" err="1" smtClean="0"/>
              <a:t>derivazioni</a:t>
            </a:r>
            <a:endParaRPr lang="en-US" dirty="0"/>
          </a:p>
        </p:txBody>
      </p:sp>
      <p:sp>
        <p:nvSpPr>
          <p:cNvPr id="7" name="Rectangular Callout 6"/>
          <p:cNvSpPr/>
          <p:nvPr/>
        </p:nvSpPr>
        <p:spPr>
          <a:xfrm>
            <a:off x="1407356" y="4307653"/>
            <a:ext cx="2320019"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Mostra messaggi nuovi o vecchi</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 tasto destro su intestazioni colonna</a:t>
            </a:r>
            <a:endParaRPr lang="en-US" dirty="0"/>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592286"/>
            <a:ext cx="6858000" cy="1183821"/>
          </a:xfrm>
        </p:spPr>
        <p:txBody>
          <a:bodyPr/>
          <a:lstStyle/>
          <a:p>
            <a:pPr marL="0" indent="0" algn="ctr">
              <a:buNone/>
            </a:pPr>
            <a:r>
              <a:rPr lang="nl-BE" dirty="0"/>
              <a:t>Step by step</a:t>
            </a:r>
            <a:endParaRPr lang="fr-BE" dirty="0"/>
          </a:p>
        </p:txBody>
      </p:sp>
      <p:sp>
        <p:nvSpPr>
          <p:cNvPr id="4" name="Title 3"/>
          <p:cNvSpPr>
            <a:spLocks noGrp="1"/>
          </p:cNvSpPr>
          <p:nvPr>
            <p:ph type="title"/>
          </p:nvPr>
        </p:nvSpPr>
        <p:spPr/>
        <p:txBody>
          <a:bodyPr/>
          <a:lstStyle/>
          <a:p>
            <a:endParaRPr lang="en-US" dirty="0"/>
          </a:p>
        </p:txBody>
      </p:sp>
      <p:sp>
        <p:nvSpPr>
          <p:cNvPr id="7"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Il tuo desktop</a:t>
            </a:r>
          </a:p>
        </p:txBody>
      </p:sp>
      <p:sp>
        <p:nvSpPr>
          <p:cNvPr id="20" name="Footer Placeholder 3"/>
          <p:cNvSpPr>
            <a:spLocks noGrp="1"/>
          </p:cNvSpPr>
          <p:nvPr>
            <p:ph type="ftr" sz="quarter" idx="4294967295"/>
          </p:nvPr>
        </p:nvSpPr>
        <p:spPr>
          <a:xfrm>
            <a:off x="7737475" y="6419850"/>
            <a:ext cx="1406525" cy="365125"/>
          </a:xfrm>
        </p:spPr>
        <p:txBody>
          <a:body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4195862" y="2276475"/>
            <a:ext cx="1885750"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smtClean="0">
                <a:solidFill>
                  <a:srgbClr val="000000"/>
                </a:solidFill>
                <a:latin typeface="Trebuchet MS" pitchFamily="32" charset="0"/>
              </a:rPr>
              <a:t>La net.Console‏</a:t>
            </a:r>
            <a:endParaRPr lang="nl-BE" sz="2000" dirty="0">
              <a:solidFill>
                <a:srgbClr val="000000"/>
              </a:solidFill>
              <a:latin typeface="Trebuchet MS" pitchFamily="32" charset="0"/>
            </a:endParaRPr>
          </a:p>
        </p:txBody>
      </p:sp>
      <p:sp>
        <p:nvSpPr>
          <p:cNvPr id="6152" name="Text Box 6"/>
          <p:cNvSpPr txBox="1">
            <a:spLocks noChangeArrowheads="1"/>
          </p:cNvSpPr>
          <p:nvPr/>
        </p:nvSpPr>
        <p:spPr bwMode="auto">
          <a:xfrm>
            <a:off x="3712208" y="5661025"/>
            <a:ext cx="2103759"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smtClean="0">
                <a:solidFill>
                  <a:srgbClr val="000000"/>
                </a:solidFill>
                <a:latin typeface="Trebuchet MS" pitchFamily="32" charset="0"/>
              </a:rPr>
              <a:t>Cuffie(opzionali)</a:t>
            </a:r>
            <a:r>
              <a:rPr lang="nl-BE" sz="2000" dirty="0">
                <a:solidFill>
                  <a:srgbClr val="000000"/>
                </a:solidFill>
                <a:latin typeface="Trebuchet MS" pitchFamily="32" charset="0"/>
              </a:rPr>
              <a:t>‏</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ea typeface="Microsoft YaHei"/>
              </a:rPr>
              <a:t>Polycom</a:t>
            </a:r>
            <a:r>
              <a:rPr lang="nl-BE" sz="2000" dirty="0" smtClean="0">
                <a:solidFill>
                  <a:srgbClr val="000000"/>
                </a:solidFill>
                <a:latin typeface="Trebuchet MS" pitchFamily="34" charset="0"/>
                <a:ea typeface="Microsoft YaHei"/>
              </a:rPr>
              <a:t> </a:t>
            </a:r>
            <a:r>
              <a:rPr lang="nl-BE" sz="2000" b="0" i="0" u="none" strike="noStrike" kern="1200" cap="none" spc="0" baseline="0" dirty="0" smtClean="0">
                <a:solidFill>
                  <a:srgbClr val="000000"/>
                </a:solidFill>
                <a:uFillTx/>
                <a:latin typeface="Trebuchet MS" pitchFamily="34" charset="0"/>
                <a:ea typeface="Microsoft YaHei"/>
              </a:rPr>
              <a:t>IP </a:t>
            </a:r>
            <a:r>
              <a:rPr lang="nl-BE" sz="2000" b="0" i="0" u="none" strike="noStrike" kern="1200" cap="none" spc="0" baseline="0" dirty="0">
                <a:solidFill>
                  <a:srgbClr val="000000"/>
                </a:solidFill>
                <a:uFillTx/>
                <a:latin typeface="Trebuchet MS" pitchFamily="34" charset="0"/>
                <a:ea typeface="Microsoft YaHei"/>
              </a:rPr>
              <a:t>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318745" y="3403000"/>
            <a:ext cx="431565"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dirty="0" smtClean="0">
                <a:solidFill>
                  <a:srgbClr val="000000"/>
                </a:solidFill>
                <a:uFillTx/>
                <a:latin typeface="Trebuchet MS" pitchFamily="34" charset="0"/>
                <a:ea typeface="Microsoft YaHei"/>
              </a:rPr>
              <a:t>o</a:t>
            </a:r>
            <a:endParaRPr lang="nl-BE" sz="1800" b="0" i="0" u="none" strike="noStrike" kern="1200" cap="none" spc="0" baseline="0" dirty="0">
              <a:solidFill>
                <a:srgbClr val="000000"/>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Rispondere ad una telefonata</a:t>
            </a:r>
            <a:endParaRPr lang="en-US"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000" dirty="0" smtClean="0"/>
              <a:t>La telefonata entra in coda generale</a:t>
            </a:r>
          </a:p>
          <a:p>
            <a:pPr marL="514350" indent="-514350">
              <a:buFont typeface="+mj-lt"/>
              <a:buAutoNum type="arabicPeriod"/>
            </a:pPr>
            <a:r>
              <a:rPr lang="nl-BE" sz="2000" dirty="0" smtClean="0"/>
              <a:t>Il contatore della coda aumenta</a:t>
            </a:r>
          </a:p>
          <a:p>
            <a:pPr marL="514350" indent="-514350">
              <a:buFont typeface="+mj-lt"/>
              <a:buAutoNum type="arabicPeriod"/>
            </a:pPr>
            <a:r>
              <a:rPr lang="nl-BE" sz="2000" dirty="0" smtClean="0"/>
              <a:t>Il telefono squilla</a:t>
            </a:r>
          </a:p>
          <a:p>
            <a:pPr marL="514350" indent="-514350">
              <a:buFont typeface="+mj-lt"/>
              <a:buAutoNum type="arabicPeriod"/>
            </a:pPr>
            <a:r>
              <a:rPr lang="nl-BE" sz="2000" dirty="0" smtClean="0"/>
              <a:t>La linea 1 mostra chiamata in arrivo</a:t>
            </a:r>
          </a:p>
          <a:p>
            <a:pPr marL="514350" indent="-514350">
              <a:buFont typeface="+mj-lt"/>
              <a:buAutoNum type="arabicPeriod"/>
            </a:pPr>
            <a:r>
              <a:rPr lang="nl-BE" sz="2000" dirty="0" smtClean="0"/>
              <a:t>Il tasto “Accetta” si accende</a:t>
            </a:r>
          </a:p>
          <a:p>
            <a:pPr marL="514350" indent="-514350">
              <a:buFont typeface="+mj-lt"/>
              <a:buAutoNum type="arabicPeriod"/>
            </a:pPr>
            <a:r>
              <a:rPr lang="nl-BE" sz="2000" dirty="0" smtClean="0"/>
              <a:t>Accetta telefonata</a:t>
            </a:r>
          </a:p>
          <a:p>
            <a:pPr marL="914400" lvl="1" indent="-514350">
              <a:buFont typeface="+mj-lt"/>
              <a:buAutoNum type="arabicPeriod"/>
            </a:pPr>
            <a:r>
              <a:rPr lang="nl-BE" sz="2000" dirty="0" smtClean="0"/>
              <a:t>Con un click del mouse su “tasto Accetta”</a:t>
            </a:r>
          </a:p>
          <a:p>
            <a:pPr marL="914400" lvl="1" indent="-514350">
              <a:buFont typeface="+mj-lt"/>
              <a:buAutoNum type="arabicPeriod"/>
            </a:pPr>
            <a:r>
              <a:rPr lang="nl-BE" sz="2000" dirty="0" smtClean="0"/>
              <a:t>Oppure tramite tasto “Invio”</a:t>
            </a:r>
          </a:p>
          <a:p>
            <a:pPr marL="514350" indent="-514350">
              <a:buFont typeface="+mj-lt"/>
              <a:buAutoNum type="arabicPeriod"/>
            </a:pPr>
            <a:r>
              <a:rPr lang="nl-BE" sz="2000" dirty="0" smtClean="0"/>
              <a:t>L’icona di stato della Linea 1 cambia in conversazione</a:t>
            </a:r>
          </a:p>
          <a:p>
            <a:pPr marL="514350" indent="-514350">
              <a:buFont typeface="+mj-lt"/>
              <a:buAutoNum type="arabicPeriod"/>
            </a:pPr>
            <a:r>
              <a:rPr lang="nl-BE" sz="2000" dirty="0" smtClean="0"/>
              <a:t>I tasti controllo riflettono lo stato della conversazione</a:t>
            </a:r>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517838" y="4314607"/>
            <a:ext cx="533400" cy="638175"/>
          </a:xfrm>
          <a:prstGeom prst="rect">
            <a:avLst/>
          </a:prstGeom>
          <a:noFill/>
          <a:ln w="9525">
            <a:noFill/>
            <a:miter lim="800000"/>
            <a:headEnd/>
            <a:tailEnd/>
          </a:ln>
        </p:spPr>
      </p:pic>
      <p:pic>
        <p:nvPicPr>
          <p:cNvPr id="104455" name="Picture 7"/>
          <p:cNvPicPr>
            <a:picLocks noChangeAspect="1" noChangeArrowheads="1"/>
          </p:cNvPicPr>
          <p:nvPr/>
        </p:nvPicPr>
        <p:blipFill>
          <a:blip r:embed="rId5" cstate="print"/>
          <a:srcRect/>
          <a:stretch>
            <a:fillRect/>
          </a:stretch>
        </p:blipFill>
        <p:spPr bwMode="auto">
          <a:xfrm>
            <a:off x="4224383" y="5543516"/>
            <a:ext cx="4248150" cy="609600"/>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9"/>
          <p:cNvSpPr>
            <a:spLocks noChangeArrowheads="1"/>
          </p:cNvSpPr>
          <p:nvPr/>
        </p:nvSpPr>
        <p:spPr bwMode="auto">
          <a:xfrm>
            <a:off x="4754336" y="5560185"/>
            <a:ext cx="503238" cy="576262"/>
          </a:xfrm>
          <a:prstGeom prst="rect">
            <a:avLst/>
          </a:prstGeom>
          <a:noFill/>
          <a:ln w="38160">
            <a:solidFill>
              <a:srgbClr val="FC7404"/>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Terminare una telefonata</a:t>
            </a:r>
            <a:endParaRPr lang="en-US" dirty="0"/>
          </a:p>
        </p:txBody>
      </p:sp>
      <p:sp>
        <p:nvSpPr>
          <p:cNvPr id="6" name="Content Placeholder 5"/>
          <p:cNvSpPr>
            <a:spLocks noGrp="1"/>
          </p:cNvSpPr>
          <p:nvPr>
            <p:ph idx="1"/>
          </p:nvPr>
        </p:nvSpPr>
        <p:spPr>
          <a:xfrm>
            <a:off x="457199" y="1214422"/>
            <a:ext cx="8198285" cy="5000660"/>
          </a:xfrm>
        </p:spPr>
        <p:txBody>
          <a:bodyPr>
            <a:normAutofit/>
          </a:bodyPr>
          <a:lstStyle/>
          <a:p>
            <a:pPr marL="514350" indent="-514350">
              <a:buFont typeface="+mj-lt"/>
              <a:buAutoNum type="arabicPeriod"/>
            </a:pPr>
            <a:r>
              <a:rPr lang="nl-BE" sz="2000" dirty="0" smtClean="0"/>
              <a:t>Il tasto “Terminare” è acceso</a:t>
            </a:r>
          </a:p>
          <a:p>
            <a:pPr marL="514350" indent="-514350">
              <a:buFont typeface="+mj-lt"/>
              <a:buAutoNum type="arabicPeriod"/>
            </a:pPr>
            <a:r>
              <a:rPr lang="nl-BE" sz="2000" dirty="0" smtClean="0"/>
              <a:t>Terminare una telefonata</a:t>
            </a:r>
          </a:p>
          <a:p>
            <a:pPr marL="914400" lvl="1" indent="-514350">
              <a:buFont typeface="+mj-lt"/>
              <a:buAutoNum type="arabicPeriod"/>
            </a:pPr>
            <a:r>
              <a:rPr lang="nl-BE" sz="2000" dirty="0" smtClean="0"/>
              <a:t>Tramite click del mouse sul tasto “Terminare”</a:t>
            </a:r>
          </a:p>
          <a:p>
            <a:pPr marL="914400" lvl="1" indent="-514350">
              <a:buFont typeface="+mj-lt"/>
              <a:buAutoNum type="arabicPeriod"/>
            </a:pPr>
            <a:r>
              <a:rPr lang="nl-BE" sz="2000" dirty="0" smtClean="0"/>
              <a:t>Oppure premendo il tasto “F2”</a:t>
            </a:r>
          </a:p>
          <a:p>
            <a:pPr marL="514350" indent="-514350">
              <a:buFont typeface="+mj-lt"/>
              <a:buAutoNum type="arabicPeriod"/>
            </a:pPr>
            <a:r>
              <a:rPr lang="nl-BE" sz="2000" dirty="0" smtClean="0"/>
              <a:t>Lo stato della Linea 1 cambia in occupato</a:t>
            </a:r>
          </a:p>
          <a:p>
            <a:pPr marL="514350" indent="-514350">
              <a:buFont typeface="+mj-lt"/>
              <a:buAutoNum type="arabicPeriod"/>
            </a:pPr>
            <a:r>
              <a:rPr lang="nl-BE" sz="2000" dirty="0" smtClean="0"/>
              <a:t>I tasti di controllo riflettono lo stato occupato</a:t>
            </a:r>
          </a:p>
          <a:p>
            <a:pPr marL="514350" indent="-514350">
              <a:buFont typeface="+mj-lt"/>
              <a:buAutoNum type="arabicPeriod"/>
            </a:pPr>
            <a:endParaRPr lang="nl-BE" sz="2000" dirty="0"/>
          </a:p>
          <a:p>
            <a:pPr marL="514350" indent="-514350">
              <a:buFont typeface="+mj-lt"/>
              <a:buAutoNum type="arabicPeriod"/>
            </a:pPr>
            <a:endParaRPr lang="nl-BE" sz="2000" dirty="0" smtClean="0"/>
          </a:p>
          <a:p>
            <a:pPr marL="514350" indent="-514350">
              <a:buFont typeface="+mj-lt"/>
              <a:buAutoNum type="arabicPeriod"/>
            </a:pPr>
            <a:endParaRPr lang="nl-BE" sz="2000" dirty="0"/>
          </a:p>
          <a:p>
            <a:pPr marL="514350" indent="-514350"/>
            <a:r>
              <a:rPr lang="nl-BE" sz="2000" dirty="0" smtClean="0"/>
              <a:t>Da notare che in stato occupato il tasto “Terminare” è ancora acceso. Ciò ti consente di terminare telefonate che, per qualche motivo, sono ancora sul telefono dell’operatore.</a:t>
            </a:r>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690008" y="2709081"/>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Iniziare una telefonata</a:t>
            </a:r>
          </a:p>
        </p:txBody>
      </p:sp>
      <p:sp>
        <p:nvSpPr>
          <p:cNvPr id="20484" name="Rectangle 2"/>
          <p:cNvSpPr>
            <a:spLocks noGrp="1" noChangeArrowheads="1"/>
          </p:cNvSpPr>
          <p:nvPr>
            <p:ph idx="1"/>
          </p:nvPr>
        </p:nvSpPr>
        <p:spPr/>
        <p:txBody>
          <a:bodyPr>
            <a:normAutofit fontScale="92500" lnSpcReduction="10000"/>
          </a:bodyPr>
          <a:lstStyle/>
          <a:p>
            <a:pPr marL="376238" indent="-376238" eaLnBrk="1" hangingPunct="1">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Diverse possibilità per iniziare una telefonata:</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Componi il numero sul telefono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Doppio click su voce elenco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Seleziona con il mouse la voce elenco e premi “Invio”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Click sull’icona componi, telefono o cellulare sulla voce elenco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Componi numero nel campo appropriato e premi “Invio”</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Seleziona uno speed dial</a:t>
            </a:r>
            <a:endParaRPr lang="nl-BE" sz="18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50" y="274638"/>
            <a:ext cx="7874950" cy="796908"/>
          </a:xfrm>
        </p:spPr>
        <p:txBody>
          <a:bodyPr/>
          <a:lstStyle/>
          <a:p>
            <a:r>
              <a:rPr lang="nl-BE" dirty="0" smtClean="0"/>
              <a:t>Metti in attesa e rilascia una telefonata</a:t>
            </a:r>
            <a:endParaRPr lang="en-US" dirty="0"/>
          </a:p>
        </p:txBody>
      </p:sp>
      <p:sp>
        <p:nvSpPr>
          <p:cNvPr id="6" name="Content Placeholder 5"/>
          <p:cNvSpPr>
            <a:spLocks noGrp="1"/>
          </p:cNvSpPr>
          <p:nvPr>
            <p:ph idx="1"/>
          </p:nvPr>
        </p:nvSpPr>
        <p:spPr>
          <a:xfrm>
            <a:off x="457200" y="1214422"/>
            <a:ext cx="6106438" cy="5000660"/>
          </a:xfrm>
        </p:spPr>
        <p:txBody>
          <a:bodyPr>
            <a:normAutofit lnSpcReduction="10000"/>
          </a:bodyPr>
          <a:lstStyle/>
          <a:p>
            <a:pPr marL="514350" indent="-514350">
              <a:buFont typeface="+mj-lt"/>
              <a:buAutoNum type="arabicPeriod"/>
            </a:pPr>
            <a:r>
              <a:rPr lang="nl-BE" sz="2400" dirty="0" smtClean="0"/>
              <a:t>La telefonata è in stato conversazione</a:t>
            </a:r>
          </a:p>
          <a:p>
            <a:pPr marL="514350" indent="-514350">
              <a:buFont typeface="+mj-lt"/>
              <a:buAutoNum type="arabicPeriod"/>
            </a:pPr>
            <a:r>
              <a:rPr lang="nl-BE" sz="2400" dirty="0" smtClean="0"/>
              <a:t>Il tasto “In attesa” è acceso</a:t>
            </a:r>
          </a:p>
          <a:p>
            <a:pPr marL="514350" indent="-514350">
              <a:buFont typeface="+mj-lt"/>
              <a:buAutoNum type="arabicPeriod"/>
            </a:pPr>
            <a:r>
              <a:rPr lang="nl-BE" sz="2400" dirty="0" smtClean="0"/>
              <a:t>Metti in attesa chiamata</a:t>
            </a:r>
          </a:p>
          <a:p>
            <a:pPr marL="914400" lvl="1" indent="-514350">
              <a:buFont typeface="+mj-lt"/>
              <a:buAutoNum type="arabicPeriod"/>
            </a:pPr>
            <a:r>
              <a:rPr lang="nl-BE" sz="2000" dirty="0" smtClean="0"/>
              <a:t>Tramite click sul tasto “In attesa”</a:t>
            </a:r>
          </a:p>
          <a:p>
            <a:pPr marL="914400" lvl="1" indent="-514350">
              <a:buFont typeface="+mj-lt"/>
              <a:buAutoNum type="arabicPeriod"/>
            </a:pPr>
            <a:r>
              <a:rPr lang="nl-BE" sz="2000" dirty="0" smtClean="0"/>
              <a:t>Oppure premendo il tasto “Invio”</a:t>
            </a:r>
          </a:p>
          <a:p>
            <a:pPr marL="514350" indent="-514350">
              <a:buFont typeface="+mj-lt"/>
              <a:buAutoNum type="arabicPeriod"/>
            </a:pPr>
            <a:r>
              <a:rPr lang="nl-BE" sz="2400" dirty="0" smtClean="0"/>
              <a:t>L’icona di stato della Linea 1 cambia su In attesa</a:t>
            </a:r>
          </a:p>
          <a:p>
            <a:pPr marL="514350" indent="-514350">
              <a:buFont typeface="+mj-lt"/>
              <a:buAutoNum type="arabicPeriod"/>
            </a:pPr>
            <a:r>
              <a:rPr lang="nl-BE" sz="2400" dirty="0" smtClean="0"/>
              <a:t>Il tasto “In attesa” resta premuto</a:t>
            </a:r>
          </a:p>
          <a:p>
            <a:pPr marL="514350" indent="-514350">
              <a:buFont typeface="+mj-lt"/>
              <a:buAutoNum type="arabicPeriod"/>
            </a:pPr>
            <a:r>
              <a:rPr lang="nl-BE" sz="2400" dirty="0" smtClean="0"/>
              <a:t>Rilascia telefonata</a:t>
            </a:r>
          </a:p>
          <a:p>
            <a:pPr marL="914400" lvl="1" indent="-514350">
              <a:buFont typeface="+mj-lt"/>
              <a:buAutoNum type="arabicPeriod"/>
            </a:pPr>
            <a:r>
              <a:rPr lang="nl-BE" sz="2000" dirty="0" smtClean="0"/>
              <a:t>Tramite click sul tasto “In attesa”</a:t>
            </a:r>
          </a:p>
          <a:p>
            <a:pPr marL="914400" lvl="1" indent="-514350">
              <a:buFont typeface="+mj-lt"/>
              <a:buAutoNum type="arabicPeriod"/>
            </a:pPr>
            <a:r>
              <a:rPr lang="nl-BE" sz="2000" dirty="0" smtClean="0"/>
              <a:t>Oppure premendo il tasto “Invio”</a:t>
            </a:r>
          </a:p>
          <a:p>
            <a:pPr marL="514350" indent="-514350">
              <a:buFont typeface="+mj-lt"/>
              <a:buAutoNum type="arabicPeriod"/>
            </a:pPr>
            <a:r>
              <a:rPr lang="nl-BE" sz="2400" dirty="0" smtClean="0"/>
              <a:t>L’icona di stato della Linea 1 cambia di nuovo su Conversazione</a:t>
            </a:r>
          </a:p>
          <a:p>
            <a:pPr marL="514350" indent="-514350">
              <a:buFont typeface="+mj-lt"/>
              <a:buAutoNum type="arabicPeriod"/>
            </a:pPr>
            <a:endParaRPr lang="nl-BE" sz="2400" dirty="0" smtClean="0"/>
          </a:p>
          <a:p>
            <a:pPr marL="514350" indent="-514350">
              <a:buFont typeface="+mj-lt"/>
              <a:buAutoNum type="arabicPeriod"/>
            </a:pPr>
            <a:endParaRPr lang="nl-BE" sz="2400" dirty="0" smtClean="0"/>
          </a:p>
        </p:txBody>
      </p:sp>
      <p:pic>
        <p:nvPicPr>
          <p:cNvPr id="5" name="Picture 6"/>
          <p:cNvPicPr>
            <a:picLocks noChangeAspect="1" noChangeArrowheads="1"/>
          </p:cNvPicPr>
          <p:nvPr/>
        </p:nvPicPr>
        <p:blipFill>
          <a:blip r:embed="rId2" cstate="print"/>
          <a:srcRect/>
          <a:stretch>
            <a:fillRect/>
          </a:stretch>
        </p:blipFill>
        <p:spPr bwMode="auto">
          <a:xfrm>
            <a:off x="6597563" y="1118274"/>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97563" y="1658654"/>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Blind Transfer</a:t>
            </a:r>
            <a:endParaRPr lang="en-US" dirty="0"/>
          </a:p>
        </p:txBody>
      </p:sp>
      <p:sp>
        <p:nvSpPr>
          <p:cNvPr id="6" name="Content Placeholder 5"/>
          <p:cNvSpPr>
            <a:spLocks noGrp="1"/>
          </p:cNvSpPr>
          <p:nvPr>
            <p:ph idx="1"/>
          </p:nvPr>
        </p:nvSpPr>
        <p:spPr>
          <a:xfrm>
            <a:off x="457199" y="1214422"/>
            <a:ext cx="8210811" cy="5000660"/>
          </a:xfrm>
        </p:spPr>
        <p:txBody>
          <a:bodyPr>
            <a:normAutofit fontScale="85000" lnSpcReduction="20000"/>
          </a:bodyPr>
          <a:lstStyle/>
          <a:p>
            <a:pPr marL="514350" indent="-514350">
              <a:buFont typeface="+mj-lt"/>
              <a:buAutoNum type="arabicPeriod"/>
            </a:pPr>
            <a:r>
              <a:rPr lang="nl-BE" sz="2400" dirty="0" smtClean="0"/>
              <a:t>La telefonata è in stato conversazione</a:t>
            </a:r>
          </a:p>
          <a:p>
            <a:pPr marL="514350" indent="-514350">
              <a:buFont typeface="+mj-lt"/>
              <a:buAutoNum type="arabicPeriod"/>
            </a:pPr>
            <a:r>
              <a:rPr lang="nl-BE" sz="2400" dirty="0" smtClean="0"/>
              <a:t>Cerca contatto nell’elenco telefonico</a:t>
            </a:r>
          </a:p>
          <a:p>
            <a:pPr marL="914400" lvl="1" indent="-514350">
              <a:buFont typeface="+mj-lt"/>
              <a:buAutoNum type="arabicPeriod"/>
            </a:pPr>
            <a:r>
              <a:rPr lang="nl-BE" sz="2000" dirty="0" smtClean="0"/>
              <a:t>Se il risultato della ricerca è univoco, il blind transfer viene avviato immediatamente (funzionalità opzionale)</a:t>
            </a:r>
          </a:p>
          <a:p>
            <a:pPr marL="914400" lvl="1" indent="-514350">
              <a:buFont typeface="+mj-lt"/>
              <a:buAutoNum type="arabicPeriod"/>
            </a:pPr>
            <a:r>
              <a:rPr lang="nl-BE" sz="2000" dirty="0" smtClean="0"/>
              <a:t>Se la ricerca restituisce più risultati, il blind transfer è eseguito dopo l’avvio manuale di una conversazione</a:t>
            </a:r>
          </a:p>
          <a:p>
            <a:pPr marL="514350" indent="-514350">
              <a:buFont typeface="+mj-lt"/>
              <a:buAutoNum type="arabicPeriod"/>
            </a:pPr>
            <a:r>
              <a:rPr lang="nl-BE" sz="2400" dirty="0" smtClean="0"/>
              <a:t>Le chiamate “in trasferimento” vengono mostrate nell’area supervisione</a:t>
            </a:r>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Quando la destinazione accetta la chiamata, la riga scompare dall’area supervisione.</a:t>
            </a:r>
          </a:p>
          <a:p>
            <a:pPr marL="514350" indent="-514350">
              <a:buFont typeface="+mj-lt"/>
              <a:buAutoNum type="arabicPeriod"/>
            </a:pPr>
            <a:r>
              <a:rPr lang="nl-BE" sz="2400" dirty="0" smtClean="0"/>
              <a:t>Se la destinazione non risponde:</a:t>
            </a:r>
          </a:p>
          <a:p>
            <a:pPr marL="914400" lvl="1" indent="-514350">
              <a:buFont typeface="+mj-lt"/>
              <a:buAutoNum type="arabicPeriod"/>
            </a:pPr>
            <a:r>
              <a:rPr lang="nl-BE" sz="2000" dirty="0" smtClean="0"/>
              <a:t>Si può riprendere la telefonata per terminare il trasferimento (vedi dopo)</a:t>
            </a:r>
          </a:p>
          <a:p>
            <a:pPr marL="914400" lvl="1" indent="-514350">
              <a:buFont typeface="+mj-lt"/>
              <a:buAutoNum type="arabicPeriod"/>
            </a:pPr>
            <a:r>
              <a:rPr lang="nl-BE" sz="2000" dirty="0" smtClean="0"/>
              <a:t>La chiamata verrà ripresa automaticamente dopo un timeout(ed entra in coda personale)</a:t>
            </a:r>
          </a:p>
          <a:p>
            <a:pPr marL="514350" indent="-514350">
              <a:buNone/>
            </a:pPr>
            <a:endParaRPr lang="nl-BE" sz="2400" dirty="0" smtClean="0"/>
          </a:p>
        </p:txBody>
      </p:sp>
      <p:pic>
        <p:nvPicPr>
          <p:cNvPr id="107524" name="Picture 4"/>
          <p:cNvPicPr>
            <a:picLocks noChangeAspect="1" noChangeArrowheads="1"/>
          </p:cNvPicPr>
          <p:nvPr/>
        </p:nvPicPr>
        <p:blipFill>
          <a:blip r:embed="rId2" cstate="print"/>
          <a:srcRect/>
          <a:stretch>
            <a:fillRect/>
          </a:stretch>
        </p:blipFill>
        <p:spPr bwMode="auto">
          <a:xfrm>
            <a:off x="1188146" y="3420780"/>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041" y="274638"/>
            <a:ext cx="7652759" cy="796908"/>
          </a:xfrm>
        </p:spPr>
        <p:txBody>
          <a:bodyPr/>
          <a:lstStyle/>
          <a:p>
            <a:r>
              <a:rPr lang="nl-BE" dirty="0" smtClean="0"/>
              <a:t>Blind Transfer verso numeri occupati</a:t>
            </a:r>
            <a:endParaRPr lang="en-US" dirty="0"/>
          </a:p>
        </p:txBody>
      </p:sp>
      <p:sp>
        <p:nvSpPr>
          <p:cNvPr id="6" name="Content Placeholder 5"/>
          <p:cNvSpPr>
            <a:spLocks noGrp="1"/>
          </p:cNvSpPr>
          <p:nvPr>
            <p:ph idx="1"/>
          </p:nvPr>
        </p:nvSpPr>
        <p:spPr>
          <a:xfrm>
            <a:off x="457199" y="1214422"/>
            <a:ext cx="8210811" cy="5000660"/>
          </a:xfrm>
        </p:spPr>
        <p:txBody>
          <a:bodyPr>
            <a:normAutofit/>
          </a:bodyPr>
          <a:lstStyle/>
          <a:p>
            <a:pPr marL="514350" indent="-514350"/>
            <a:r>
              <a:rPr lang="nl-BE" sz="2400" dirty="0" smtClean="0"/>
              <a:t>Nella maggior parte delle console, un blind transfer verso un numero occupato risulterà in una chiamata persa</a:t>
            </a:r>
          </a:p>
          <a:p>
            <a:pPr marL="514350" indent="-514350"/>
            <a:r>
              <a:rPr lang="nl-BE" sz="2400" dirty="0" smtClean="0"/>
              <a:t>Con la net.Console, quando la destinazione è occupata, la chiamata in uscita verrà terminata e la chiamata originale messa in attesa.</a:t>
            </a:r>
          </a:p>
          <a:p>
            <a:pPr marL="514350" indent="-514350"/>
            <a:r>
              <a:rPr lang="nl-BE" sz="2400" dirty="0" smtClean="0"/>
              <a:t>Ciò da la possibilità all’agente alla console di richiamare il chiamante.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Trasferimento assistito (1)</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a:pPr>
            <a:r>
              <a:rPr lang="nl-BE" sz="2400" dirty="0" smtClean="0"/>
              <a:t>Telefonata in stato conversazione</a:t>
            </a:r>
          </a:p>
          <a:p>
            <a:pPr marL="514350" indent="-514350">
              <a:buFont typeface="+mj-lt"/>
              <a:buAutoNum type="arabicPeriod"/>
            </a:pPr>
            <a:r>
              <a:rPr lang="nl-BE" sz="2400" dirty="0" smtClean="0"/>
              <a:t>Mettere il chiamante in attesa</a:t>
            </a:r>
          </a:p>
          <a:p>
            <a:pPr marL="514350" indent="-514350">
              <a:buFont typeface="+mj-lt"/>
              <a:buAutoNum type="arabicPeriod"/>
            </a:pPr>
            <a:r>
              <a:rPr lang="nl-BE" sz="2400" dirty="0" smtClean="0"/>
              <a:t>Cercare il contatto nell’elenco</a:t>
            </a:r>
          </a:p>
          <a:p>
            <a:pPr marL="914400" lvl="1" indent="-514350">
              <a:buFont typeface="+mj-lt"/>
              <a:buAutoNum type="arabicPeriod"/>
            </a:pPr>
            <a:r>
              <a:rPr lang="nl-BE" sz="2000" dirty="0" smtClean="0"/>
              <a:t>Se </a:t>
            </a:r>
            <a:r>
              <a:rPr lang="nl-BE" sz="2000" dirty="0"/>
              <a:t>il risultato della ricerca è univoco, il </a:t>
            </a:r>
            <a:r>
              <a:rPr lang="nl-BE" sz="2000" dirty="0" smtClean="0"/>
              <a:t>trasferimento assistito viene </a:t>
            </a:r>
            <a:r>
              <a:rPr lang="nl-BE" sz="2000" dirty="0"/>
              <a:t>avviato immediatamente (funzionalità opzionale)</a:t>
            </a:r>
          </a:p>
          <a:p>
            <a:pPr marL="914400" lvl="1" indent="-514350">
              <a:buFont typeface="+mj-lt"/>
              <a:buAutoNum type="arabicPeriod"/>
            </a:pPr>
            <a:r>
              <a:rPr lang="nl-BE" sz="2000" dirty="0"/>
              <a:t>Se la ricerca restituisce più risultati, il </a:t>
            </a:r>
            <a:r>
              <a:rPr lang="nl-BE" sz="2000" dirty="0" smtClean="0"/>
              <a:t>trasferimento assistito è </a:t>
            </a:r>
            <a:r>
              <a:rPr lang="nl-BE" sz="2000" dirty="0"/>
              <a:t>eseguito dopo l’avvio manuale di una conversazione</a:t>
            </a:r>
          </a:p>
          <a:p>
            <a:pPr marL="514350" indent="-514350">
              <a:buFont typeface="+mj-lt"/>
              <a:buAutoNum type="arabicPeriod"/>
            </a:pPr>
            <a:r>
              <a:rPr lang="nl-BE" sz="2400" dirty="0" smtClean="0"/>
              <a:t>La Linea 2 inizia a squillare</a:t>
            </a:r>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Trasferimento assistito (2)</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5"/>
            </a:pPr>
            <a:r>
              <a:rPr lang="nl-BE" sz="2400" dirty="0" smtClean="0"/>
              <a:t>A questo punto i pulsanti di controllo mostrano le seguenzi opzioni:</a:t>
            </a:r>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914400" lvl="1" indent="-514350">
              <a:buFont typeface="+mj-lt"/>
              <a:buAutoNum type="arabicPeriod"/>
            </a:pPr>
            <a:endParaRPr lang="nl-BE" sz="20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None/>
            </a:pPr>
            <a:endParaRPr lang="nl-BE" sz="2400" dirty="0" smtClean="0"/>
          </a:p>
        </p:txBody>
      </p:sp>
      <p:pic>
        <p:nvPicPr>
          <p:cNvPr id="6" name="Picture 2"/>
          <p:cNvPicPr>
            <a:picLocks noChangeAspect="1" noChangeArrowheads="1"/>
          </p:cNvPicPr>
          <p:nvPr/>
        </p:nvPicPr>
        <p:blipFill>
          <a:blip r:embed="rId2" cstate="print"/>
          <a:srcRect/>
          <a:stretch>
            <a:fillRect/>
          </a:stretch>
        </p:blipFill>
        <p:spPr bwMode="auto">
          <a:xfrm>
            <a:off x="1495945" y="3557848"/>
            <a:ext cx="5927265" cy="863839"/>
          </a:xfrm>
          <a:prstGeom prst="rect">
            <a:avLst/>
          </a:prstGeom>
          <a:noFill/>
          <a:ln w="9525">
            <a:noFill/>
            <a:miter lim="800000"/>
            <a:headEnd/>
            <a:tailEnd/>
          </a:ln>
        </p:spPr>
      </p:pic>
      <p:sp>
        <p:nvSpPr>
          <p:cNvPr id="7" name="Rectangular Callout 6"/>
          <p:cNvSpPr/>
          <p:nvPr/>
        </p:nvSpPr>
        <p:spPr>
          <a:xfrm>
            <a:off x="589660" y="4628367"/>
            <a:ext cx="2191118" cy="486426"/>
          </a:xfrm>
          <a:prstGeom prst="wedgeRectCallout">
            <a:avLst>
              <a:gd name="adj1" fmla="val 38356"/>
              <a:gd name="adj2" fmla="val -14223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 Linea 2</a:t>
            </a:r>
            <a:endParaRPr lang="en-US" dirty="0"/>
          </a:p>
        </p:txBody>
      </p:sp>
      <p:sp>
        <p:nvSpPr>
          <p:cNvPr id="8" name="Rectangular Callout 7"/>
          <p:cNvSpPr/>
          <p:nvPr/>
        </p:nvSpPr>
        <p:spPr>
          <a:xfrm>
            <a:off x="1495945" y="5342351"/>
            <a:ext cx="2186707" cy="732772"/>
          </a:xfrm>
          <a:prstGeom prst="wedgeRectCallout">
            <a:avLst>
              <a:gd name="adj1" fmla="val 36538"/>
              <a:gd name="adj2" fmla="val -2106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 Linea 2 e sblocca Linea 1</a:t>
            </a:r>
            <a:endParaRPr lang="en-US" dirty="0"/>
          </a:p>
        </p:txBody>
      </p:sp>
      <p:sp>
        <p:nvSpPr>
          <p:cNvPr id="9" name="Rectangular Callout 8"/>
          <p:cNvSpPr/>
          <p:nvPr/>
        </p:nvSpPr>
        <p:spPr>
          <a:xfrm>
            <a:off x="3213872" y="1953473"/>
            <a:ext cx="2234949" cy="993731"/>
          </a:xfrm>
          <a:prstGeom prst="wedgeRectCallout">
            <a:avLst>
              <a:gd name="adj1" fmla="val -7047"/>
              <a:gd name="adj2" fmla="val 1339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Conferma Trasferimento Assistito prima che la persona chiamata accetti</a:t>
            </a:r>
            <a:endParaRPr lang="en-US" sz="1400" dirty="0"/>
          </a:p>
        </p:txBody>
      </p:sp>
      <p:sp>
        <p:nvSpPr>
          <p:cNvPr id="10" name="Rectangular Callout 9"/>
          <p:cNvSpPr/>
          <p:nvPr/>
        </p:nvSpPr>
        <p:spPr>
          <a:xfrm>
            <a:off x="3904892" y="5342351"/>
            <a:ext cx="1543929" cy="498680"/>
          </a:xfrm>
          <a:prstGeom prst="wedgeRectCallout">
            <a:avLst>
              <a:gd name="adj1" fmla="val 13568"/>
              <a:gd name="adj2" fmla="val -29181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Linea 1</a:t>
            </a:r>
            <a:endParaRPr lang="en-US" dirty="0"/>
          </a:p>
        </p:txBody>
      </p:sp>
      <p:sp>
        <p:nvSpPr>
          <p:cNvPr id="11" name="Rectangular Callout 10"/>
          <p:cNvSpPr/>
          <p:nvPr/>
        </p:nvSpPr>
        <p:spPr>
          <a:xfrm>
            <a:off x="5610519" y="2267211"/>
            <a:ext cx="2418665" cy="878910"/>
          </a:xfrm>
          <a:prstGeom prst="wedgeRectCallout">
            <a:avLst>
              <a:gd name="adj1" fmla="val -48526"/>
              <a:gd name="adj2" fmla="val 11928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Park diretto della Linea 1 sulla derivazione della Linea 2</a:t>
            </a:r>
            <a:endParaRPr lang="en-US" sz="1400" dirty="0"/>
          </a:p>
        </p:txBody>
      </p:sp>
      <p:sp>
        <p:nvSpPr>
          <p:cNvPr id="12" name="Rectangular Callout 11"/>
          <p:cNvSpPr/>
          <p:nvPr/>
        </p:nvSpPr>
        <p:spPr>
          <a:xfrm>
            <a:off x="5830294" y="5342351"/>
            <a:ext cx="2698409" cy="653441"/>
          </a:xfrm>
          <a:prstGeom prst="wedgeRectCallout">
            <a:avLst>
              <a:gd name="adj1" fmla="val -8111"/>
              <a:gd name="adj2" fmla="val -23256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Camp Linea 1 sulla derivazione della Linea 2</a:t>
            </a:r>
            <a:endParaRPr 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696363" y="3041527"/>
            <a:ext cx="5070197" cy="727562"/>
          </a:xfrm>
          <a:prstGeom prst="rect">
            <a:avLst/>
          </a:prstGeom>
          <a:noFill/>
          <a:ln w="9525">
            <a:noFill/>
            <a:miter lim="800000"/>
            <a:headEnd/>
            <a:tailEnd/>
          </a:ln>
        </p:spPr>
      </p:pic>
      <p:sp>
        <p:nvSpPr>
          <p:cNvPr id="2" name="Title 1"/>
          <p:cNvSpPr>
            <a:spLocks noGrp="1"/>
          </p:cNvSpPr>
          <p:nvPr>
            <p:ph type="title"/>
          </p:nvPr>
        </p:nvSpPr>
        <p:spPr>
          <a:xfrm>
            <a:off x="2786050" y="274638"/>
            <a:ext cx="5900750" cy="796908"/>
          </a:xfrm>
        </p:spPr>
        <p:txBody>
          <a:bodyPr/>
          <a:lstStyle/>
          <a:p>
            <a:r>
              <a:rPr lang="nl-BE" dirty="0" smtClean="0"/>
              <a:t>Trasferimento assistito (3)</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6"/>
            </a:pPr>
            <a:r>
              <a:rPr lang="nl-BE" sz="2400" dirty="0" smtClean="0"/>
              <a:t>Quando la persona chiamata accetta la telefonata i pulsanti di controllo mostrano le seguenzi opzioni:</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r>
              <a:rPr lang="nl-BE" sz="2400" dirty="0" smtClean="0"/>
              <a:t>Dopo aver confermato il trasferimento assistito, la chiamata sparirà dalla net.Console. Puoi anche ritornare alla chiamata terminando la Linea 2 e sbloccando la conversazione.</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914400" lvl="1" indent="-514350">
              <a:buFont typeface="+mj-lt"/>
              <a:buAutoNum type="arabicPeriod"/>
            </a:pPr>
            <a:endParaRPr lang="nl-BE" sz="20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None/>
            </a:pPr>
            <a:endParaRPr lang="nl-BE" sz="2400" dirty="0" smtClean="0"/>
          </a:p>
        </p:txBody>
      </p:sp>
      <p:sp>
        <p:nvSpPr>
          <p:cNvPr id="7" name="Rectangular Callout 6"/>
          <p:cNvSpPr/>
          <p:nvPr/>
        </p:nvSpPr>
        <p:spPr>
          <a:xfrm>
            <a:off x="1245198" y="3999020"/>
            <a:ext cx="1786100" cy="486426"/>
          </a:xfrm>
          <a:prstGeom prst="wedgeRectCallout">
            <a:avLst>
              <a:gd name="adj1" fmla="val 26021"/>
              <a:gd name="adj2" fmla="val -1173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Termina Linea 2</a:t>
            </a:r>
            <a:endParaRPr lang="en-US" sz="1600" dirty="0"/>
          </a:p>
        </p:txBody>
      </p:sp>
      <p:sp>
        <p:nvSpPr>
          <p:cNvPr id="9" name="Rectangular Callout 8"/>
          <p:cNvSpPr/>
          <p:nvPr/>
        </p:nvSpPr>
        <p:spPr>
          <a:xfrm>
            <a:off x="2901543" y="2246810"/>
            <a:ext cx="2699158" cy="467580"/>
          </a:xfrm>
          <a:prstGeom prst="wedgeRectCallout">
            <a:avLst>
              <a:gd name="adj1" fmla="val -12571"/>
              <a:gd name="adj2" fmla="val 1367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Conferma Trasferimento Assistito</a:t>
            </a:r>
            <a:endParaRPr lang="en-US" sz="1600" dirty="0"/>
          </a:p>
        </p:txBody>
      </p:sp>
      <p:sp>
        <p:nvSpPr>
          <p:cNvPr id="12" name="Rectangular Callout 11"/>
          <p:cNvSpPr/>
          <p:nvPr/>
        </p:nvSpPr>
        <p:spPr>
          <a:xfrm>
            <a:off x="5472733" y="4036780"/>
            <a:ext cx="2130566" cy="456841"/>
          </a:xfrm>
          <a:prstGeom prst="wedgeRectCallout">
            <a:avLst>
              <a:gd name="adj1" fmla="val -9294"/>
              <a:gd name="adj2" fmla="val -1393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Concatena telefonata (vedi dopo)</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Trasferimento assistito (4)</a:t>
            </a:r>
            <a:endParaRPr lang="en-US" dirty="0"/>
          </a:p>
        </p:txBody>
      </p:sp>
      <p:sp>
        <p:nvSpPr>
          <p:cNvPr id="3" name="Content Placeholder 2"/>
          <p:cNvSpPr>
            <a:spLocks noGrp="1"/>
          </p:cNvSpPr>
          <p:nvPr>
            <p:ph idx="1"/>
          </p:nvPr>
        </p:nvSpPr>
        <p:spPr/>
        <p:txBody>
          <a:bodyPr>
            <a:normAutofit fontScale="92500"/>
          </a:bodyPr>
          <a:lstStyle/>
          <a:p>
            <a:r>
              <a:rPr lang="nl-BE" dirty="0" smtClean="0"/>
              <a:t>L’utilizzo di scorciatoie da tastiera può migliorare notevolmente la tua efficienza.</a:t>
            </a:r>
          </a:p>
          <a:p>
            <a:r>
              <a:rPr lang="nl-BE" dirty="0" smtClean="0"/>
              <a:t>Esempio: trasferimento assistito </a:t>
            </a:r>
          </a:p>
          <a:p>
            <a:pPr lvl="1"/>
            <a:r>
              <a:rPr lang="nl-BE" dirty="0" smtClean="0"/>
              <a:t>“Invio” per accettare chiamata in ingresso</a:t>
            </a:r>
          </a:p>
          <a:p>
            <a:pPr lvl="1"/>
            <a:r>
              <a:rPr lang="nl-BE" dirty="0" smtClean="0"/>
              <a:t>“Invio” per mettere il chiamante in pausa</a:t>
            </a:r>
          </a:p>
          <a:p>
            <a:pPr lvl="1"/>
            <a:r>
              <a:rPr lang="nl-BE" dirty="0" smtClean="0"/>
              <a:t>Inizia a scrivere per cercare nell’elenco finché non trovi un risultato univoco</a:t>
            </a:r>
          </a:p>
          <a:p>
            <a:pPr lvl="1"/>
            <a:r>
              <a:rPr lang="nl-BE" dirty="0" smtClean="0"/>
              <a:t>“Invio” per confermare il trasferimento(dopo che il contatto ha accettato la telefonata)</a:t>
            </a:r>
          </a:p>
          <a:p>
            <a:pPr algn="ctr">
              <a:buNone/>
            </a:pPr>
            <a:r>
              <a:rPr lang="nl-BE" dirty="0" smtClean="0"/>
              <a:t>Per sintetizzare: Invio, Invio, ricerca, Invio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6050" y="274638"/>
            <a:ext cx="5900750" cy="796908"/>
          </a:xfrm>
        </p:spPr>
        <p:txBody>
          <a:bodyPr/>
          <a:lstStyle/>
          <a:p>
            <a:endParaRPr lang="en-GB" dirty="0" smtClean="0"/>
          </a:p>
        </p:txBody>
      </p:sp>
      <p:sp>
        <p:nvSpPr>
          <p:cNvPr id="2" name="Content Placeholder 1"/>
          <p:cNvSpPr>
            <a:spLocks noGrp="1"/>
          </p:cNvSpPr>
          <p:nvPr>
            <p:ph idx="1"/>
          </p:nvPr>
        </p:nvSpPr>
        <p:spPr>
          <a:xfrm>
            <a:off x="538843" y="2604407"/>
            <a:ext cx="8229600" cy="2263568"/>
          </a:xfrm>
        </p:spPr>
        <p:txBody>
          <a:bodyPr/>
          <a:lstStyle/>
          <a:p>
            <a:pPr marL="0" indent="0" algn="ctr">
              <a:buNone/>
            </a:pPr>
            <a:r>
              <a:rPr lang="en-GB" dirty="0" err="1" smtClean="0"/>
              <a:t>Avvio</a:t>
            </a:r>
            <a:r>
              <a:rPr lang="en-GB" dirty="0" smtClean="0"/>
              <a:t>, </a:t>
            </a:r>
            <a:r>
              <a:rPr lang="en-GB" dirty="0"/>
              <a:t>login, logout</a:t>
            </a:r>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Riprendere una telefonata</a:t>
            </a:r>
            <a:endParaRPr lang="en-US" dirty="0"/>
          </a:p>
        </p:txBody>
      </p:sp>
      <p:sp>
        <p:nvSpPr>
          <p:cNvPr id="5" name="Content Placeholder 4"/>
          <p:cNvSpPr>
            <a:spLocks noGrp="1"/>
          </p:cNvSpPr>
          <p:nvPr>
            <p:ph idx="1"/>
          </p:nvPr>
        </p:nvSpPr>
        <p:spPr/>
        <p:txBody>
          <a:bodyPr>
            <a:normAutofit/>
          </a:bodyPr>
          <a:lstStyle/>
          <a:p>
            <a:r>
              <a:rPr lang="nl-BE" sz="3000" dirty="0" smtClean="0"/>
              <a:t>Quando non sei in conversazione, è possibile riprendere una telefonata che aspetta in supervisione o in coda personale</a:t>
            </a:r>
          </a:p>
          <a:p>
            <a:r>
              <a:rPr lang="nl-BE" sz="3000" dirty="0" smtClean="0"/>
              <a:t>Quando si riprende una telefonata, ogni chiamata in ingresso verrà messa in coda</a:t>
            </a:r>
          </a:p>
          <a:p>
            <a:r>
              <a:rPr lang="nl-BE" sz="3000" dirty="0" smtClean="0"/>
              <a:t>Per riprendere una telefonata, seleziona la riga e premi il tasto riprendi</a:t>
            </a:r>
            <a:endParaRPr lang="en-US" sz="3000" dirty="0"/>
          </a:p>
        </p:txBody>
      </p:sp>
      <p:pic>
        <p:nvPicPr>
          <p:cNvPr id="109572" name="Picture 4"/>
          <p:cNvPicPr>
            <a:picLocks noChangeAspect="1" noChangeArrowheads="1"/>
          </p:cNvPicPr>
          <p:nvPr/>
        </p:nvPicPr>
        <p:blipFill>
          <a:blip r:embed="rId2" cstate="print"/>
          <a:srcRect/>
          <a:stretch>
            <a:fillRect/>
          </a:stretch>
        </p:blipFill>
        <p:spPr bwMode="auto">
          <a:xfrm>
            <a:off x="689428" y="5047990"/>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952226" y="4366494"/>
            <a:ext cx="1784012" cy="538620"/>
          </a:xfrm>
          <a:prstGeom prst="wedgeRectCallout">
            <a:avLst>
              <a:gd name="adj1" fmla="val -41846"/>
              <a:gd name="adj2" fmla="val 931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Tasto riprendi</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Ritorno automatico di una telefonata</a:t>
            </a:r>
            <a:endParaRPr lang="en-US" dirty="0"/>
          </a:p>
        </p:txBody>
      </p:sp>
      <p:sp>
        <p:nvSpPr>
          <p:cNvPr id="5" name="Content Placeholder 4"/>
          <p:cNvSpPr>
            <a:spLocks noGrp="1"/>
          </p:cNvSpPr>
          <p:nvPr>
            <p:ph idx="1"/>
          </p:nvPr>
        </p:nvSpPr>
        <p:spPr/>
        <p:txBody>
          <a:bodyPr>
            <a:normAutofit/>
          </a:bodyPr>
          <a:lstStyle/>
          <a:p>
            <a:r>
              <a:rPr lang="nl-BE" sz="2400" dirty="0" smtClean="0"/>
              <a:t>Una telefonata nell’area supervisione tornerà automaticamente all’operatore net.Console dopo un time-out configurabile (chiedi al tuo system admin)</a:t>
            </a:r>
          </a:p>
          <a:p>
            <a:r>
              <a:rPr lang="nl-BE" sz="2400" dirty="0" smtClean="0"/>
              <a:t>La telefonata entrerà nella coda personale dell’operatore</a:t>
            </a:r>
            <a:endParaRPr lang="nl-BE" sz="2400" dirty="0"/>
          </a:p>
        </p:txBody>
      </p:sp>
      <p:pic>
        <p:nvPicPr>
          <p:cNvPr id="111618" name="Picture 2"/>
          <p:cNvPicPr>
            <a:picLocks noChangeAspect="1" noChangeArrowheads="1"/>
          </p:cNvPicPr>
          <p:nvPr/>
        </p:nvPicPr>
        <p:blipFill>
          <a:blip r:embed="rId2" cstate="print"/>
          <a:srcRect/>
          <a:stretch>
            <a:fillRect/>
          </a:stretch>
        </p:blipFill>
        <p:spPr bwMode="auto">
          <a:xfrm>
            <a:off x="1933575" y="3348039"/>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924050" y="433278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1933575" y="5234053"/>
            <a:ext cx="6753225" cy="742950"/>
          </a:xfrm>
          <a:prstGeom prst="rect">
            <a:avLst/>
          </a:prstGeom>
          <a:noFill/>
          <a:ln w="9525">
            <a:noFill/>
            <a:miter lim="800000"/>
            <a:headEnd/>
            <a:tailEnd/>
          </a:ln>
        </p:spPr>
      </p:pic>
      <p:sp>
        <p:nvSpPr>
          <p:cNvPr id="9" name="TextBox 8"/>
          <p:cNvSpPr txBox="1"/>
          <p:nvPr/>
        </p:nvSpPr>
        <p:spPr>
          <a:xfrm>
            <a:off x="939834" y="3539767"/>
            <a:ext cx="756938" cy="349968"/>
          </a:xfrm>
          <a:prstGeom prst="rect">
            <a:avLst/>
          </a:prstGeom>
          <a:noFill/>
        </p:spPr>
        <p:txBody>
          <a:bodyPr wrap="none" rtlCol="0">
            <a:spAutoFit/>
          </a:bodyPr>
          <a:lstStyle/>
          <a:p>
            <a:r>
              <a:rPr lang="nl-BE" dirty="0" smtClean="0">
                <a:solidFill>
                  <a:srgbClr val="000000"/>
                </a:solidFill>
                <a:latin typeface="+mj-lt"/>
              </a:rPr>
              <a:t>&lt; 60%</a:t>
            </a:r>
            <a:endParaRPr lang="en-US" dirty="0">
              <a:solidFill>
                <a:srgbClr val="000000"/>
              </a:solidFill>
              <a:latin typeface="+mj-lt"/>
            </a:endParaRPr>
          </a:p>
        </p:txBody>
      </p:sp>
      <p:sp>
        <p:nvSpPr>
          <p:cNvPr id="10" name="TextBox 9"/>
          <p:cNvSpPr txBox="1"/>
          <p:nvPr/>
        </p:nvSpPr>
        <p:spPr>
          <a:xfrm>
            <a:off x="522829" y="4476696"/>
            <a:ext cx="1170513" cy="349968"/>
          </a:xfrm>
          <a:prstGeom prst="rect">
            <a:avLst/>
          </a:prstGeom>
          <a:noFill/>
        </p:spPr>
        <p:txBody>
          <a:bodyPr wrap="none" rtlCol="0">
            <a:spAutoFit/>
          </a:bodyPr>
          <a:lstStyle/>
          <a:p>
            <a:r>
              <a:rPr lang="nl-BE" dirty="0" smtClean="0">
                <a:solidFill>
                  <a:srgbClr val="000000"/>
                </a:solidFill>
                <a:latin typeface="+mj-lt"/>
              </a:rPr>
              <a:t>60% - 80%</a:t>
            </a:r>
            <a:endParaRPr lang="en-US" dirty="0">
              <a:solidFill>
                <a:srgbClr val="000000"/>
              </a:solidFill>
              <a:latin typeface="+mj-lt"/>
            </a:endParaRPr>
          </a:p>
        </p:txBody>
      </p:sp>
      <p:sp>
        <p:nvSpPr>
          <p:cNvPr id="11" name="TextBox 10"/>
          <p:cNvSpPr txBox="1"/>
          <p:nvPr/>
        </p:nvSpPr>
        <p:spPr>
          <a:xfrm>
            <a:off x="939833" y="5430544"/>
            <a:ext cx="756938" cy="349968"/>
          </a:xfrm>
          <a:prstGeom prst="rect">
            <a:avLst/>
          </a:prstGeom>
          <a:noFill/>
        </p:spPr>
        <p:txBody>
          <a:bodyPr wrap="none" rtlCol="0">
            <a:spAutoFit/>
          </a:bodyPr>
          <a:lstStyle/>
          <a:p>
            <a:r>
              <a:rPr lang="nl-BE" dirty="0" smtClean="0">
                <a:solidFill>
                  <a:srgbClr val="000000"/>
                </a:solidFill>
                <a:latin typeface="+mj-lt"/>
              </a:rPr>
              <a:t>&gt; 80%</a:t>
            </a:r>
            <a:endParaRPr lang="en-US" dirty="0">
              <a:solidFill>
                <a:srgbClr val="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Parcheggia una telefonata</a:t>
            </a:r>
            <a:endParaRPr lang="en-US" dirty="0"/>
          </a:p>
        </p:txBody>
      </p:sp>
      <p:sp>
        <p:nvSpPr>
          <p:cNvPr id="5" name="Content Placeholder 4"/>
          <p:cNvSpPr>
            <a:spLocks noGrp="1"/>
          </p:cNvSpPr>
          <p:nvPr>
            <p:ph idx="1"/>
          </p:nvPr>
        </p:nvSpPr>
        <p:spPr>
          <a:xfrm>
            <a:off x="457200" y="1214422"/>
            <a:ext cx="5918548" cy="3275935"/>
          </a:xfrm>
        </p:spPr>
        <p:txBody>
          <a:bodyPr>
            <a:normAutofit fontScale="92500" lnSpcReduction="10000"/>
          </a:bodyPr>
          <a:lstStyle/>
          <a:p>
            <a:r>
              <a:rPr lang="nl-BE" sz="2400" dirty="0" smtClean="0"/>
              <a:t>Per parcheggiare una telefonata, procedere come segue:</a:t>
            </a:r>
          </a:p>
          <a:p>
            <a:pPr marL="971550" lvl="1" indent="-514350">
              <a:buFont typeface="+mj-lt"/>
              <a:buAutoNum type="arabicPeriod"/>
            </a:pPr>
            <a:r>
              <a:rPr lang="nl-BE" sz="2400" dirty="0" smtClean="0"/>
              <a:t>Premi il tasto “Parcheggia” o premi “F7”</a:t>
            </a:r>
          </a:p>
          <a:p>
            <a:pPr marL="971550" lvl="1" indent="-514350">
              <a:buFont typeface="+mj-lt"/>
              <a:buAutoNum type="arabicPeriod"/>
            </a:pPr>
            <a:r>
              <a:rPr lang="nl-BE" sz="2400" dirty="0" smtClean="0"/>
              <a:t>Apparirà un popup per inserire una nota di parcheggio</a:t>
            </a:r>
          </a:p>
          <a:p>
            <a:pPr marL="971550" lvl="1" indent="-514350">
              <a:buFont typeface="+mj-lt"/>
              <a:buAutoNum type="arabicPeriod"/>
            </a:pPr>
            <a:r>
              <a:rPr lang="nl-BE" sz="2400" dirty="0" smtClean="0"/>
              <a:t>La telefonata verrà mostrata nell’area supervisione, insieme alla nota di parcheggio</a:t>
            </a:r>
            <a:endParaRPr lang="en-US" sz="2400" dirty="0"/>
          </a:p>
        </p:txBody>
      </p:sp>
      <p:pic>
        <p:nvPicPr>
          <p:cNvPr id="112642" name="Picture 2"/>
          <p:cNvPicPr>
            <a:picLocks noChangeAspect="1" noChangeArrowheads="1"/>
          </p:cNvPicPr>
          <p:nvPr/>
        </p:nvPicPr>
        <p:blipFill>
          <a:blip r:embed="rId2" cstate="print"/>
          <a:srcRect/>
          <a:stretch>
            <a:fillRect/>
          </a:stretch>
        </p:blipFill>
        <p:spPr bwMode="auto">
          <a:xfrm>
            <a:off x="7288257" y="2264667"/>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439683" y="3118785"/>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78007" y="5175925"/>
            <a:ext cx="6753225" cy="752475"/>
          </a:xfrm>
          <a:prstGeom prst="rect">
            <a:avLst/>
          </a:prstGeom>
          <a:noFill/>
          <a:ln w="9525">
            <a:noFill/>
            <a:miter lim="800000"/>
            <a:headEnd/>
            <a:tailEnd/>
          </a:ln>
        </p:spPr>
      </p:pic>
      <p:sp>
        <p:nvSpPr>
          <p:cNvPr id="9" name="Rectangular Callout 8"/>
          <p:cNvSpPr/>
          <p:nvPr/>
        </p:nvSpPr>
        <p:spPr>
          <a:xfrm>
            <a:off x="257173" y="4535270"/>
            <a:ext cx="1424670" cy="395746"/>
          </a:xfrm>
          <a:prstGeom prst="wedgeRectCallout">
            <a:avLst>
              <a:gd name="adj1" fmla="val 41066"/>
              <a:gd name="adj2" fmla="val 18567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Icona “parcheggio”</a:t>
            </a:r>
            <a:endParaRPr lang="en-U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Accoppia una telefonata</a:t>
            </a:r>
            <a:endParaRPr lang="en-US" dirty="0"/>
          </a:p>
        </p:txBody>
      </p:sp>
      <p:sp>
        <p:nvSpPr>
          <p:cNvPr id="5" name="Content Placeholder 4"/>
          <p:cNvSpPr>
            <a:spLocks noGrp="1"/>
          </p:cNvSpPr>
          <p:nvPr>
            <p:ph idx="1"/>
          </p:nvPr>
        </p:nvSpPr>
        <p:spPr/>
        <p:txBody>
          <a:bodyPr/>
          <a:lstStyle/>
          <a:p>
            <a:r>
              <a:rPr lang="nl-BE" dirty="0" smtClean="0"/>
              <a:t>Per accoppiare una telefonata in ingresso con una parcheggiata, procedere come segue:</a:t>
            </a:r>
          </a:p>
          <a:p>
            <a:pPr marL="971550" lvl="1" indent="-514350">
              <a:buFont typeface="+mj-lt"/>
              <a:buAutoNum type="arabicPeriod"/>
            </a:pPr>
            <a:r>
              <a:rPr lang="nl-BE" dirty="0" smtClean="0"/>
              <a:t>Accetta la telefonata in ingresso</a:t>
            </a:r>
          </a:p>
          <a:p>
            <a:pPr marL="971550" lvl="1" indent="-514350">
              <a:buFont typeface="+mj-lt"/>
              <a:buAutoNum type="arabicPeriod"/>
            </a:pPr>
            <a:r>
              <a:rPr lang="nl-BE" dirty="0" smtClean="0"/>
              <a:t>Seleziona la telefonata parcheggiata</a:t>
            </a:r>
          </a:p>
          <a:p>
            <a:pPr marL="971550" lvl="1" indent="-514350">
              <a:buFont typeface="+mj-lt"/>
              <a:buAutoNum type="arabicPeriod"/>
            </a:pPr>
            <a:r>
              <a:rPr lang="nl-BE" dirty="0" smtClean="0"/>
              <a:t>Premi il tasto “accoppia”</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136419" y="4022946"/>
            <a:ext cx="1784012" cy="538620"/>
          </a:xfrm>
          <a:prstGeom prst="wedgeRectCallout">
            <a:avLst>
              <a:gd name="adj1" fmla="val 48932"/>
              <a:gd name="adj2" fmla="val 1399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Tasto accoppia</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5664"/>
            <a:ext cx="8229600" cy="1085850"/>
          </a:xfrm>
        </p:spPr>
        <p:txBody>
          <a:bodyPr/>
          <a:lstStyle/>
          <a:p>
            <a:pPr marL="0" indent="0" algn="ctr">
              <a:buNone/>
            </a:pPr>
            <a:r>
              <a:rPr lang="nl-BE" dirty="0" smtClean="0"/>
              <a:t>Funzionalità avanzate – solo X900</a:t>
            </a:r>
            <a:endParaRPr lang="fr-BE" dirty="0"/>
          </a:p>
        </p:txBody>
      </p:sp>
      <p:sp>
        <p:nvSpPr>
          <p:cNvPr id="2" name="Title 1"/>
          <p:cNvSpPr>
            <a:spLocks noGrp="1"/>
          </p:cNvSpPr>
          <p:nvPr>
            <p:ph type="title"/>
          </p:nvPr>
        </p:nvSpPr>
        <p:spPr/>
        <p:txBody>
          <a:bodyPr/>
          <a:lstStyle/>
          <a:p>
            <a:endParaRPr lang="fr-B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Parcheggio diretto</a:t>
            </a:r>
            <a:endParaRPr lang="en-US" dirty="0"/>
          </a:p>
        </p:txBody>
      </p:sp>
      <p:sp>
        <p:nvSpPr>
          <p:cNvPr id="5" name="Content Placeholder 4"/>
          <p:cNvSpPr>
            <a:spLocks noGrp="1"/>
          </p:cNvSpPr>
          <p:nvPr>
            <p:ph idx="1"/>
          </p:nvPr>
        </p:nvSpPr>
        <p:spPr>
          <a:xfrm>
            <a:off x="457199" y="1214422"/>
            <a:ext cx="7371567" cy="2965692"/>
          </a:xfrm>
        </p:spPr>
        <p:txBody>
          <a:bodyPr>
            <a:normAutofit lnSpcReduction="10000"/>
          </a:bodyPr>
          <a:lstStyle/>
          <a:p>
            <a:r>
              <a:rPr lang="nl-BE" sz="2400" dirty="0" smtClean="0"/>
              <a:t>Per effettuare un parcheggio diretto sulla derivazione di un particolare utente procedere come segue:</a:t>
            </a:r>
          </a:p>
          <a:p>
            <a:pPr marL="971550" lvl="1" indent="-514350">
              <a:buFont typeface="+mj-lt"/>
              <a:buAutoNum type="arabicPeriod"/>
            </a:pPr>
            <a:r>
              <a:rPr lang="nl-BE" sz="2400" dirty="0" smtClean="0"/>
              <a:t>Premi il tasto “Parcheggio diretto” o premi “F8”</a:t>
            </a:r>
          </a:p>
          <a:p>
            <a:pPr marL="971550" lvl="1" indent="-514350">
              <a:buFont typeface="+mj-lt"/>
              <a:buAutoNum type="arabicPeriod"/>
            </a:pPr>
            <a:r>
              <a:rPr lang="nl-BE" sz="2400" dirty="0" smtClean="0"/>
              <a:t>Componi la derivazione dell’utente utilizzando un metodo a scelta</a:t>
            </a:r>
          </a:p>
          <a:p>
            <a:pPr marL="971550" lvl="1" indent="-514350">
              <a:buFont typeface="+mj-lt"/>
              <a:buAutoNum type="arabicPeriod"/>
            </a:pPr>
            <a:r>
              <a:rPr lang="nl-BE" sz="2400" dirty="0" smtClean="0"/>
              <a:t>La telefonata apparirà nell’area supervisione</a:t>
            </a:r>
            <a:endParaRPr lang="en-US" sz="2400" dirty="0"/>
          </a:p>
        </p:txBody>
      </p:sp>
      <p:pic>
        <p:nvPicPr>
          <p:cNvPr id="114690" name="Picture 2"/>
          <p:cNvPicPr>
            <a:picLocks noChangeAspect="1" noChangeArrowheads="1"/>
          </p:cNvPicPr>
          <p:nvPr/>
        </p:nvPicPr>
        <p:blipFill>
          <a:blip r:embed="rId2" cstate="print"/>
          <a:srcRect/>
          <a:stretch>
            <a:fillRect/>
          </a:stretch>
        </p:blipFill>
        <p:spPr bwMode="auto">
          <a:xfrm>
            <a:off x="7967494" y="2116955"/>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447632" y="4991165"/>
            <a:ext cx="6762750" cy="752475"/>
          </a:xfrm>
          <a:prstGeom prst="rect">
            <a:avLst/>
          </a:prstGeom>
          <a:noFill/>
          <a:ln w="9525">
            <a:noFill/>
            <a:miter lim="800000"/>
            <a:headEnd/>
            <a:tailEnd/>
          </a:ln>
        </p:spPr>
      </p:pic>
      <p:sp>
        <p:nvSpPr>
          <p:cNvPr id="9" name="Rectangular Callout 8"/>
          <p:cNvSpPr/>
          <p:nvPr/>
        </p:nvSpPr>
        <p:spPr>
          <a:xfrm>
            <a:off x="591909" y="4322990"/>
            <a:ext cx="2281920" cy="538620"/>
          </a:xfrm>
          <a:prstGeom prst="wedgeRectCallout">
            <a:avLst>
              <a:gd name="adj1" fmla="val -8432"/>
              <a:gd name="adj2" fmla="val 124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Icona “Parcheggio diretto”</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Recupero parcheggio diretto</a:t>
            </a:r>
            <a:endParaRPr lang="en-US" dirty="0"/>
          </a:p>
        </p:txBody>
      </p:sp>
      <p:sp>
        <p:nvSpPr>
          <p:cNvPr id="5" name="Content Placeholder 4"/>
          <p:cNvSpPr>
            <a:spLocks noGrp="1"/>
          </p:cNvSpPr>
          <p:nvPr>
            <p:ph idx="1"/>
          </p:nvPr>
        </p:nvSpPr>
        <p:spPr>
          <a:xfrm>
            <a:off x="457199" y="1214422"/>
            <a:ext cx="7371567" cy="5000660"/>
          </a:xfrm>
        </p:spPr>
        <p:txBody>
          <a:bodyPr>
            <a:normAutofit/>
          </a:bodyPr>
          <a:lstStyle/>
          <a:p>
            <a:r>
              <a:rPr lang="nl-BE" sz="2400" dirty="0" smtClean="0"/>
              <a:t>Per recuperare una telefonata in parcheggio diretto, l’utente deve solo digitare *55&lt;ext&gt; da qualsiasi telefono, dove &lt;ext&gt; è la sua derivazione personale.</a:t>
            </a:r>
          </a:p>
          <a:p>
            <a:r>
              <a:rPr lang="nl-BE" sz="2400" dirty="0" smtClean="0"/>
              <a:t>Come risultato la chiamata a parcheggio diretto scomparirà dall’area supervisione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35" y="231909"/>
            <a:ext cx="8310785" cy="796908"/>
          </a:xfrm>
        </p:spPr>
        <p:txBody>
          <a:bodyPr/>
          <a:lstStyle/>
          <a:p>
            <a:r>
              <a:rPr lang="nl-BE" dirty="0" smtClean="0"/>
              <a:t>Modifica Trasferimento Assistito in Camp-On</a:t>
            </a:r>
            <a:endParaRPr lang="en-US" dirty="0"/>
          </a:p>
        </p:txBody>
      </p:sp>
      <p:sp>
        <p:nvSpPr>
          <p:cNvPr id="5" name="Content Placeholder 4"/>
          <p:cNvSpPr>
            <a:spLocks noGrp="1"/>
          </p:cNvSpPr>
          <p:nvPr>
            <p:ph idx="1"/>
          </p:nvPr>
        </p:nvSpPr>
        <p:spPr>
          <a:xfrm>
            <a:off x="341832" y="1214422"/>
            <a:ext cx="8344968" cy="5000660"/>
          </a:xfrm>
        </p:spPr>
        <p:txBody>
          <a:bodyPr>
            <a:normAutofit/>
          </a:bodyPr>
          <a:lstStyle/>
          <a:p>
            <a:r>
              <a:rPr lang="nl-BE" sz="2400" dirty="0" smtClean="0"/>
              <a:t>Nel caso in cui la destinazione sia occupata durante un trasferimento assistito, il trasferimento può essere messo in camp-on sulla derivazione del chiamato.</a:t>
            </a:r>
            <a:br>
              <a:rPr lang="nl-BE" sz="2400" dirty="0" smtClean="0"/>
            </a:br>
            <a:r>
              <a:rPr lang="nl-BE" sz="2400" dirty="0" smtClean="0"/>
              <a:t/>
            </a:r>
            <a:br>
              <a:rPr lang="nl-BE" sz="2400" dirty="0" smtClean="0"/>
            </a:br>
            <a:r>
              <a:rPr lang="nl-BE" sz="2400" dirty="0" smtClean="0"/>
              <a:t/>
            </a:r>
            <a:br>
              <a:rPr lang="nl-BE" sz="2400" dirty="0" smtClean="0"/>
            </a:br>
            <a:endParaRPr lang="nl-BE" sz="2200" dirty="0" smtClean="0"/>
          </a:p>
          <a:p>
            <a:pPr marL="971550" lvl="1" indent="-514350">
              <a:buFont typeface="+mj-lt"/>
              <a:buAutoNum type="arabicPeriod"/>
            </a:pPr>
            <a:r>
              <a:rPr lang="nl-BE" sz="2200" dirty="0" smtClean="0"/>
              <a:t>Premi il tasto “Camp” oppure premi “F10”</a:t>
            </a:r>
          </a:p>
          <a:p>
            <a:pPr marL="971550" lvl="1" indent="-514350">
              <a:buFont typeface="+mj-lt"/>
              <a:buAutoNum type="arabicPeriod"/>
            </a:pPr>
            <a:r>
              <a:rPr lang="nl-BE" sz="2200" dirty="0" smtClean="0"/>
              <a:t>La telefonata apparirà nell’area supervisione</a:t>
            </a:r>
            <a:endParaRPr lang="en-US" sz="2200" dirty="0"/>
          </a:p>
        </p:txBody>
      </p:sp>
      <p:pic>
        <p:nvPicPr>
          <p:cNvPr id="115715" name="Picture 3"/>
          <p:cNvPicPr>
            <a:picLocks noChangeAspect="1" noChangeArrowheads="1"/>
          </p:cNvPicPr>
          <p:nvPr/>
        </p:nvPicPr>
        <p:blipFill>
          <a:blip r:embed="rId2" cstate="print"/>
          <a:srcRect/>
          <a:stretch>
            <a:fillRect/>
          </a:stretch>
        </p:blipFill>
        <p:spPr bwMode="auto">
          <a:xfrm>
            <a:off x="7223033" y="259356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Contatena una telefonata (1)</a:t>
            </a:r>
            <a:endParaRPr lang="en-US" dirty="0"/>
          </a:p>
        </p:txBody>
      </p:sp>
      <p:sp>
        <p:nvSpPr>
          <p:cNvPr id="5" name="Content Placeholder 4"/>
          <p:cNvSpPr>
            <a:spLocks noGrp="1"/>
          </p:cNvSpPr>
          <p:nvPr>
            <p:ph idx="1"/>
          </p:nvPr>
        </p:nvSpPr>
        <p:spPr/>
        <p:txBody>
          <a:bodyPr>
            <a:normAutofit/>
          </a:bodyPr>
          <a:lstStyle/>
          <a:p>
            <a:r>
              <a:rPr lang="nl-BE" sz="2000" dirty="0" smtClean="0"/>
              <a:t>Concatenare una telefonata è simile al Trasferimento Assistito. L’unica differenza è che alla fine della conversazione tra chiamante e chiamato il chiamante ritorna all’operatore.</a:t>
            </a:r>
          </a:p>
          <a:p>
            <a:r>
              <a:rPr lang="nl-BE" sz="2000" dirty="0" smtClean="0"/>
              <a:t>La concatenazione di telefonate offre all’operatore la possibilità di mettere in contatto il chiamante con diverse persone senza obbligarlo ad effettuare più telefonate al numero generico.</a:t>
            </a:r>
          </a:p>
          <a:p>
            <a:pPr>
              <a:buNone/>
            </a:pP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Concatena una telefonata </a:t>
            </a:r>
            <a:br>
              <a:rPr lang="nl-BE" dirty="0" smtClean="0"/>
            </a:br>
            <a:r>
              <a:rPr lang="nl-BE" dirty="0" smtClean="0"/>
              <a:t>(2)</a:t>
            </a:r>
            <a:endParaRPr lang="en-US" dirty="0"/>
          </a:p>
        </p:txBody>
      </p:sp>
      <p:sp>
        <p:nvSpPr>
          <p:cNvPr id="5" name="Content Placeholder 5"/>
          <p:cNvSpPr>
            <a:spLocks noGrp="1"/>
          </p:cNvSpPr>
          <p:nvPr>
            <p:ph idx="1"/>
          </p:nvPr>
        </p:nvSpPr>
        <p:spPr>
          <a:xfrm>
            <a:off x="457199" y="1214422"/>
            <a:ext cx="8210811" cy="5000660"/>
          </a:xfrm>
        </p:spPr>
        <p:txBody>
          <a:bodyPr>
            <a:normAutofit lnSpcReduction="10000"/>
          </a:bodyPr>
          <a:lstStyle/>
          <a:p>
            <a:pPr marL="514350" indent="-514350">
              <a:buFont typeface="+mj-lt"/>
              <a:buAutoNum type="arabicPeriod"/>
            </a:pPr>
            <a:r>
              <a:rPr lang="nl-BE" sz="2000" dirty="0" smtClean="0"/>
              <a:t>Per concatenare una telefonata, segui la stessa procedura del Trasferimento Assistito, ma quando la persona chiamata accetta la telefonata conferma il trasferimento premendo il tasto “concatena” invece di “trasferimento”.</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100" dirty="0" smtClean="0"/>
          </a:p>
          <a:p>
            <a:pPr marL="514350" indent="-514350">
              <a:buFont typeface="+mj-lt"/>
              <a:buAutoNum type="arabicPeriod"/>
            </a:pPr>
            <a:r>
              <a:rPr lang="nl-BE" sz="2100" dirty="0" smtClean="0"/>
              <a:t>Dopo aver concatenato una telefonata, essa apparirà nell’area supervisione</a:t>
            </a:r>
          </a:p>
          <a:p>
            <a:pPr marL="514350" indent="-514350">
              <a:buFont typeface="+mj-lt"/>
              <a:buAutoNum type="arabicPeriod"/>
            </a:pPr>
            <a:r>
              <a:rPr lang="nl-BE" sz="2100" dirty="0" smtClean="0"/>
              <a:t>Quando la chiamata è terminata, il chiamante tornerà nella coda personale dell’operatore.</a:t>
            </a:r>
          </a:p>
          <a:p>
            <a:pPr marL="514350" indent="-514350">
              <a:buFont typeface="+mj-lt"/>
              <a:buAutoNum type="arabicPeriod"/>
            </a:pPr>
            <a:r>
              <a:rPr lang="nl-BE" sz="2100" dirty="0" smtClean="0"/>
              <a:t>Ciò offre la possibilità di trasferire o concatenare la telefonata ad un altro contatto.</a:t>
            </a:r>
          </a:p>
          <a:p>
            <a:pPr marL="514350" indent="-514350">
              <a:buFont typeface="+mj-lt"/>
              <a:buAutoNum type="arabicPeriod"/>
            </a:pPr>
            <a:endParaRPr lang="nl-BE" sz="21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914400" lvl="1" indent="-514350">
              <a:buFont typeface="+mj-lt"/>
              <a:buAutoNum type="arabicPeriod"/>
            </a:pPr>
            <a:endParaRPr lang="nl-BE" sz="2000" dirty="0" smtClean="0"/>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pic>
        <p:nvPicPr>
          <p:cNvPr id="110594" name="Picture 2"/>
          <p:cNvPicPr>
            <a:picLocks noChangeAspect="1" noChangeArrowheads="1"/>
          </p:cNvPicPr>
          <p:nvPr/>
        </p:nvPicPr>
        <p:blipFill>
          <a:blip r:embed="rId2" cstate="print"/>
          <a:srcRect/>
          <a:stretch>
            <a:fillRect/>
          </a:stretch>
        </p:blipFill>
        <p:spPr bwMode="auto">
          <a:xfrm>
            <a:off x="1696363" y="2543698"/>
            <a:ext cx="5899402" cy="846551"/>
          </a:xfrm>
          <a:prstGeom prst="rect">
            <a:avLst/>
          </a:prstGeom>
          <a:noFill/>
          <a:ln w="9525">
            <a:noFill/>
            <a:miter lim="800000"/>
            <a:headEnd/>
            <a:tailEnd/>
          </a:ln>
        </p:spPr>
      </p:pic>
      <p:sp>
        <p:nvSpPr>
          <p:cNvPr id="12" name="Rectangular Callout 11"/>
          <p:cNvSpPr/>
          <p:nvPr/>
        </p:nvSpPr>
        <p:spPr>
          <a:xfrm>
            <a:off x="7280561" y="3390249"/>
            <a:ext cx="1554368" cy="363253"/>
          </a:xfrm>
          <a:prstGeom prst="wedgeRectCallout">
            <a:avLst>
              <a:gd name="adj1" fmla="val -101329"/>
              <a:gd name="adj2" fmla="val -14704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Tasto concatena</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Authenticate and Login</a:t>
            </a:r>
            <a:endParaRPr lang="en-US" dirty="0"/>
          </a:p>
        </p:txBody>
      </p:sp>
      <p:sp>
        <p:nvSpPr>
          <p:cNvPr id="3" name="Content Placeholder 2"/>
          <p:cNvSpPr>
            <a:spLocks noGrp="1"/>
          </p:cNvSpPr>
          <p:nvPr>
            <p:ph idx="1"/>
          </p:nvPr>
        </p:nvSpPr>
        <p:spPr/>
        <p:txBody>
          <a:bodyPr>
            <a:normAutofit/>
          </a:bodyPr>
          <a:lstStyle/>
          <a:p>
            <a:r>
              <a:rPr lang="nl-BE" sz="2800" dirty="0" smtClean="0"/>
              <a:t>Prima di poter iniziare ad accettare telefonate, è necessario autenticarsi ed effettuare il login.</a:t>
            </a:r>
            <a:endParaRPr lang="en-US" sz="2800" dirty="0"/>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296863" y="5673329"/>
            <a:ext cx="2914580" cy="349968"/>
          </a:xfrm>
          <a:prstGeom prst="rect">
            <a:avLst/>
          </a:prstGeom>
          <a:noFill/>
        </p:spPr>
        <p:txBody>
          <a:bodyPr wrap="none" rtlCol="0">
            <a:spAutoFit/>
          </a:bodyPr>
          <a:lstStyle/>
          <a:p>
            <a:r>
              <a:rPr lang="nl-BE" i="1" dirty="0" smtClean="0">
                <a:solidFill>
                  <a:srgbClr val="000000"/>
                </a:solidFill>
                <a:latin typeface="Trebuchet MS" panose="020B0603020202020204" pitchFamily="34" charset="0"/>
              </a:rPr>
              <a:t>Finestra di autenticazione</a:t>
            </a:r>
            <a:endParaRPr lang="en-US" i="1" dirty="0">
              <a:solidFill>
                <a:srgbClr val="000000"/>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5956"/>
            <a:ext cx="8229600" cy="1094015"/>
          </a:xfrm>
        </p:spPr>
        <p:txBody>
          <a:bodyPr/>
          <a:lstStyle/>
          <a:p>
            <a:pPr marL="0" indent="0" algn="ctr">
              <a:buNone/>
            </a:pPr>
            <a:r>
              <a:rPr lang="nl-BE" dirty="0" smtClean="0"/>
              <a:t>Personalizzare l’applicazione</a:t>
            </a:r>
            <a:endParaRPr lang="fr-BE" dirty="0"/>
          </a:p>
        </p:txBody>
      </p:sp>
      <p:sp>
        <p:nvSpPr>
          <p:cNvPr id="4" name="Title 3"/>
          <p:cNvSpPr>
            <a:spLocks noGrp="1"/>
          </p:cNvSpPr>
          <p:nvPr>
            <p:ph type="title"/>
          </p:nvPr>
        </p:nvSpPr>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Finestra preferenze</a:t>
            </a:r>
            <a:endParaRPr lang="en-US" dirty="0"/>
          </a:p>
        </p:txBody>
      </p:sp>
      <p:sp>
        <p:nvSpPr>
          <p:cNvPr id="11" name="Content Placeholder 10"/>
          <p:cNvSpPr>
            <a:spLocks noGrp="1"/>
          </p:cNvSpPr>
          <p:nvPr>
            <p:ph idx="1"/>
          </p:nvPr>
        </p:nvSpPr>
        <p:spPr>
          <a:xfrm>
            <a:off x="4521896" y="1214422"/>
            <a:ext cx="4164904" cy="5000660"/>
          </a:xfrm>
        </p:spPr>
        <p:txBody>
          <a:bodyPr/>
          <a:lstStyle/>
          <a:p>
            <a:r>
              <a:rPr lang="nl-BE" dirty="0" smtClean="0"/>
              <a:t>Generali</a:t>
            </a:r>
          </a:p>
          <a:p>
            <a:r>
              <a:rPr lang="nl-BE" dirty="0" smtClean="0"/>
              <a:t>Scorciatoie</a:t>
            </a:r>
          </a:p>
          <a:p>
            <a:r>
              <a:rPr lang="nl-BE" dirty="0" smtClean="0"/>
              <a:t>Speed dial</a:t>
            </a:r>
          </a:p>
          <a:p>
            <a:r>
              <a:rPr lang="nl-BE" dirty="0" smtClean="0"/>
              <a:t>Font</a:t>
            </a:r>
          </a:p>
          <a:p>
            <a:r>
              <a:rPr lang="nl-BE" dirty="0" smtClean="0"/>
              <a:t>Elenco telefonico</a:t>
            </a:r>
          </a:p>
          <a:p>
            <a:r>
              <a:rPr lang="nl-BE" dirty="0" smtClean="0"/>
              <a:t>Segreteria telefonica</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916082"/>
            <a:ext cx="4200525" cy="166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Preferenze generali</a:t>
            </a:r>
            <a:endParaRPr lang="en-US" dirty="0"/>
          </a:p>
        </p:txBody>
      </p:sp>
      <p:sp>
        <p:nvSpPr>
          <p:cNvPr id="7" name="Rectangular Callout 6"/>
          <p:cNvSpPr/>
          <p:nvPr/>
        </p:nvSpPr>
        <p:spPr>
          <a:xfrm>
            <a:off x="710293" y="1347107"/>
            <a:ext cx="3861981" cy="436988"/>
          </a:xfrm>
          <a:prstGeom prst="wedgeRectCallout">
            <a:avLst>
              <a:gd name="adj1" fmla="val 33754"/>
              <a:gd name="adj2" fmla="val 21980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Seleziona la lingua dell’interfaccia</a:t>
            </a:r>
            <a:endParaRPr lang="en-US" dirty="0"/>
          </a:p>
        </p:txBody>
      </p:sp>
      <p:sp>
        <p:nvSpPr>
          <p:cNvPr id="8" name="Rectangular Callout 7"/>
          <p:cNvSpPr/>
          <p:nvPr/>
        </p:nvSpPr>
        <p:spPr>
          <a:xfrm>
            <a:off x="4889865" y="1271777"/>
            <a:ext cx="2656071" cy="668483"/>
          </a:xfrm>
          <a:prstGeom prst="wedgeRectCallout">
            <a:avLst>
              <a:gd name="adj1" fmla="val -70323"/>
              <a:gd name="adj2" fmla="val 1677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Formato temporale della cronologia Linea 1</a:t>
            </a:r>
            <a:endParaRPr lang="en-US" dirty="0"/>
          </a:p>
        </p:txBody>
      </p:sp>
      <p:sp>
        <p:nvSpPr>
          <p:cNvPr id="12" name="Rectangular Callout 11"/>
          <p:cNvSpPr/>
          <p:nvPr/>
        </p:nvSpPr>
        <p:spPr>
          <a:xfrm>
            <a:off x="5825067" y="3649039"/>
            <a:ext cx="2324385" cy="672566"/>
          </a:xfrm>
          <a:prstGeom prst="wedgeRectCallout">
            <a:avLst>
              <a:gd name="adj1" fmla="val -123765"/>
              <a:gd name="adj2" fmla="val -1305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sz="1400" dirty="0" err="1" smtClean="0"/>
              <a:t>Comportamento</a:t>
            </a:r>
            <a:r>
              <a:rPr lang="en-US" sz="1400" dirty="0" smtClean="0"/>
              <a:t> </a:t>
            </a:r>
            <a:r>
              <a:rPr lang="en-US" sz="1400" dirty="0" err="1" smtClean="0"/>
              <a:t>finestra</a:t>
            </a:r>
            <a:r>
              <a:rPr lang="en-US" sz="1400" dirty="0" smtClean="0"/>
              <a:t> per </a:t>
            </a:r>
            <a:r>
              <a:rPr lang="en-US" sz="1400" dirty="0" err="1" smtClean="0"/>
              <a:t>telefonata</a:t>
            </a:r>
            <a:r>
              <a:rPr lang="en-US" sz="1400" dirty="0" smtClean="0"/>
              <a:t> in </a:t>
            </a:r>
            <a:r>
              <a:rPr lang="en-US" sz="1400" dirty="0" err="1" smtClean="0"/>
              <a:t>ingresso</a:t>
            </a:r>
            <a:endParaRPr lang="en-US" sz="1400" dirty="0"/>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03292" y="4236147"/>
            <a:ext cx="1962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321605"/>
            <a:ext cx="3608634" cy="1404077"/>
          </a:xfrm>
          <a:prstGeom prst="wedgeRectCallout">
            <a:avLst>
              <a:gd name="adj1" fmla="val 32542"/>
              <a:gd name="adj2" fmla="val -1158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t>Mostra</a:t>
            </a:r>
            <a:r>
              <a:rPr lang="en-US" dirty="0" smtClean="0"/>
              <a:t> </a:t>
            </a:r>
            <a:r>
              <a:rPr lang="en-US" dirty="0" err="1" smtClean="0"/>
              <a:t>telefonate</a:t>
            </a:r>
            <a:r>
              <a:rPr lang="en-US" dirty="0" smtClean="0"/>
              <a:t> </a:t>
            </a:r>
            <a:r>
              <a:rPr lang="en-US" dirty="0" err="1" smtClean="0"/>
              <a:t>nella</a:t>
            </a:r>
            <a:r>
              <a:rPr lang="en-US" dirty="0" smtClean="0"/>
              <a:t> coda </a:t>
            </a:r>
            <a:r>
              <a:rPr lang="en-US" dirty="0" err="1" smtClean="0"/>
              <a:t>generale</a:t>
            </a:r>
            <a:r>
              <a:rPr lang="en-US" dirty="0" smtClean="0"/>
              <a:t> </a:t>
            </a:r>
            <a:r>
              <a:rPr lang="en-US" dirty="0" err="1" smtClean="0"/>
              <a:t>nell’area</a:t>
            </a:r>
            <a:r>
              <a:rPr lang="en-US" dirty="0" smtClean="0"/>
              <a:t> </a:t>
            </a:r>
            <a:r>
              <a:rPr lang="en-US" dirty="0" err="1" smtClean="0"/>
              <a:t>supervisione</a:t>
            </a:r>
            <a:r>
              <a:rPr lang="en-US" dirty="0" smtClean="0"/>
              <a:t> </a:t>
            </a:r>
            <a:r>
              <a:rPr lang="en-US" dirty="0" err="1" smtClean="0"/>
              <a:t>nella</a:t>
            </a:r>
            <a:r>
              <a:rPr lang="en-US" dirty="0" smtClean="0"/>
              <a:t> </a:t>
            </a:r>
            <a:r>
              <a:rPr lang="en-US" dirty="0" err="1" smtClean="0"/>
              <a:t>stessa</a:t>
            </a:r>
            <a:r>
              <a:rPr lang="en-US" dirty="0" smtClean="0"/>
              <a:t> </a:t>
            </a:r>
            <a:r>
              <a:rPr lang="en-US" dirty="0" err="1" smtClean="0"/>
              <a:t>lista</a:t>
            </a:r>
            <a:r>
              <a:rPr lang="en-US" dirty="0" smtClean="0"/>
              <a:t> di </a:t>
            </a:r>
            <a:r>
              <a:rPr lang="en-US" dirty="0" err="1" smtClean="0"/>
              <a:t>quelle</a:t>
            </a:r>
            <a:r>
              <a:rPr lang="en-US" dirty="0" smtClean="0"/>
              <a:t> in coda </a:t>
            </a:r>
            <a:r>
              <a:rPr lang="en-US" dirty="0" err="1" smtClean="0"/>
              <a:t>personale</a:t>
            </a:r>
            <a:r>
              <a:rPr lang="en-US" dirty="0" smtClean="0"/>
              <a:t>.</a:t>
            </a:r>
            <a:endParaRPr lang="en-US" dirty="0"/>
          </a:p>
        </p:txBody>
      </p:sp>
      <p:sp>
        <p:nvSpPr>
          <p:cNvPr id="15" name="Rectangular Callout 14"/>
          <p:cNvSpPr/>
          <p:nvPr/>
        </p:nvSpPr>
        <p:spPr>
          <a:xfrm>
            <a:off x="6093670" y="2444097"/>
            <a:ext cx="2554674" cy="431965"/>
          </a:xfrm>
          <a:prstGeom prst="wedgeRectCallout">
            <a:avLst>
              <a:gd name="adj1" fmla="val -144125"/>
              <a:gd name="adj2" fmla="val 592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Beep sul computer</a:t>
            </a:r>
            <a:endParaRPr lang="en-US"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894093" y="1844242"/>
            <a:ext cx="1938868" cy="4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a:lstStyle/>
          <a:p>
            <a:r>
              <a:rPr lang="nl-BE" dirty="0" smtClean="0"/>
              <a:t>Scorciatoie tastiera</a:t>
            </a:r>
            <a:endParaRPr lang="en-US" dirty="0"/>
          </a:p>
        </p:txBody>
      </p:sp>
      <p:sp>
        <p:nvSpPr>
          <p:cNvPr id="11" name="Content Placeholder 10"/>
          <p:cNvSpPr>
            <a:spLocks noGrp="1"/>
          </p:cNvSpPr>
          <p:nvPr>
            <p:ph idx="1"/>
          </p:nvPr>
        </p:nvSpPr>
        <p:spPr>
          <a:xfrm>
            <a:off x="4308952" y="1214422"/>
            <a:ext cx="4541134" cy="5000660"/>
          </a:xfrm>
        </p:spPr>
        <p:txBody>
          <a:bodyPr>
            <a:noAutofit/>
          </a:bodyPr>
          <a:lstStyle/>
          <a:p>
            <a:r>
              <a:rPr lang="nl-BE" sz="2400" dirty="0" smtClean="0"/>
              <a:t>Scorciatoie di stato</a:t>
            </a:r>
          </a:p>
          <a:p>
            <a:pPr lvl="1"/>
            <a:r>
              <a:rPr lang="nl-BE" sz="2200" dirty="0" smtClean="0"/>
              <a:t>Queste scorciatoie dipendono dallo stato in cui ci si trova</a:t>
            </a:r>
          </a:p>
          <a:p>
            <a:pPr lvl="1"/>
            <a:r>
              <a:rPr lang="nl-BE" sz="2200" dirty="0" smtClean="0"/>
              <a:t>Esiste un set di scorciatoie predefinite</a:t>
            </a:r>
          </a:p>
          <a:p>
            <a:r>
              <a:rPr lang="nl-BE" sz="2400" dirty="0" smtClean="0"/>
              <a:t>Scorciatoie generali</a:t>
            </a:r>
          </a:p>
          <a:p>
            <a:pPr lvl="1"/>
            <a:r>
              <a:rPr lang="nl-BE" sz="2200" dirty="0" smtClean="0"/>
              <a:t>Le scorciatoie generali sono indipendenti dallo stato e sovrascrivono quelle di stato</a:t>
            </a:r>
          </a:p>
          <a:p>
            <a:pPr lvl="1"/>
            <a:r>
              <a:rPr lang="nl-BE" sz="2200" dirty="0" smtClean="0"/>
              <a:t>Vuote di default</a:t>
            </a:r>
            <a:endParaRPr lang="en-US" sz="2400" dirty="0"/>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Speed dial</a:t>
            </a:r>
            <a:endParaRPr lang="en-US" dirty="0"/>
          </a:p>
        </p:txBody>
      </p:sp>
      <p:sp>
        <p:nvSpPr>
          <p:cNvPr id="10" name="Content Placeholder 9"/>
          <p:cNvSpPr>
            <a:spLocks noGrp="1"/>
          </p:cNvSpPr>
          <p:nvPr>
            <p:ph idx="1"/>
          </p:nvPr>
        </p:nvSpPr>
        <p:spPr>
          <a:xfrm>
            <a:off x="457200" y="3732756"/>
            <a:ext cx="8229600" cy="2482326"/>
          </a:xfrm>
        </p:spPr>
        <p:txBody>
          <a:bodyPr>
            <a:normAutofit/>
          </a:bodyPr>
          <a:lstStyle/>
          <a:p>
            <a:r>
              <a:rPr lang="nl-BE" sz="2800" dirty="0" smtClean="0"/>
              <a:t>Etichetta 1: tipicamente il nome</a:t>
            </a:r>
          </a:p>
          <a:p>
            <a:r>
              <a:rPr lang="nl-BE" sz="2800" dirty="0" smtClean="0"/>
              <a:t>Etichetta 2: tipicamente il cognome</a:t>
            </a:r>
          </a:p>
          <a:p>
            <a:r>
              <a:rPr lang="nl-BE" sz="2800" dirty="0" smtClean="0"/>
              <a:t>Nr: numero di telefono</a:t>
            </a:r>
          </a:p>
          <a:p>
            <a:r>
              <a:rPr lang="nl-BE" sz="2800" dirty="0" smtClean="0"/>
              <a:t>Colore: colore del tasto</a:t>
            </a:r>
            <a:endParaRPr lang="en-US" sz="28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Speed dial con stato telefono</a:t>
            </a:r>
            <a:endParaRPr lang="en-US" dirty="0"/>
          </a:p>
        </p:txBody>
      </p:sp>
      <p:sp>
        <p:nvSpPr>
          <p:cNvPr id="10" name="Content Placeholder 9"/>
          <p:cNvSpPr>
            <a:spLocks noGrp="1"/>
          </p:cNvSpPr>
          <p:nvPr>
            <p:ph idx="1"/>
          </p:nvPr>
        </p:nvSpPr>
        <p:spPr>
          <a:xfrm>
            <a:off x="330201" y="3715823"/>
            <a:ext cx="5164666" cy="2312444"/>
          </a:xfrm>
        </p:spPr>
        <p:txBody>
          <a:bodyPr>
            <a:noAutofit/>
          </a:bodyPr>
          <a:lstStyle/>
          <a:p>
            <a:r>
              <a:rPr lang="nl-BE" sz="2200" dirty="0" smtClean="0"/>
              <a:t>Puoi abilitare lo stato telefono con speed dial</a:t>
            </a:r>
          </a:p>
          <a:p>
            <a:r>
              <a:rPr lang="nl-BE" sz="2200" dirty="0" smtClean="0"/>
              <a:t>Lo stato telefono verrà aggiornato per i contatti interi (come Elenco Interno)</a:t>
            </a:r>
          </a:p>
          <a:p>
            <a:r>
              <a:rPr lang="nl-BE" sz="2200" dirty="0" smtClean="0"/>
              <a:t>Quest’opzione richiede un riavvio della net.Console</a:t>
            </a:r>
            <a:endParaRPr lang="en-US" sz="22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1"/>
            <a:ext cx="7949232" cy="2129895"/>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658382" y="4607982"/>
            <a:ext cx="3239092" cy="1428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Modifica dimensioni font</a:t>
            </a:r>
            <a:endParaRPr lang="en-US" dirty="0"/>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Campi</a:t>
            </a:r>
            <a:r>
              <a:rPr lang="fr-BE" dirty="0" smtClean="0"/>
              <a:t> di </a:t>
            </a:r>
            <a:r>
              <a:rPr lang="fr-BE" dirty="0" err="1" smtClean="0"/>
              <a:t>ricerca</a:t>
            </a:r>
            <a:r>
              <a:rPr lang="fr-BE" dirty="0" smtClean="0"/>
              <a:t> </a:t>
            </a:r>
            <a:r>
              <a:rPr lang="fr-BE" dirty="0" err="1" smtClean="0"/>
              <a:t>elenco</a:t>
            </a:r>
            <a:r>
              <a:rPr lang="fr-BE" dirty="0" smtClean="0"/>
              <a:t> </a:t>
            </a:r>
            <a:r>
              <a:rPr lang="fr-BE" dirty="0" err="1" smtClean="0"/>
              <a:t>telefonico</a:t>
            </a:r>
            <a:endParaRPr lang="fr-BE"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12517" y="2928710"/>
            <a:ext cx="4352925" cy="316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839227"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Seleziona i campi inclusi quando si usa “Cerca Tutto”</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Seleziona i campi di ricerca da mostrare e imposta i valori di default</a:t>
            </a:r>
          </a:p>
          <a:p>
            <a:r>
              <a:rPr lang="nl-BE" sz="2200" dirty="0" smtClean="0">
                <a:solidFill>
                  <a:srgbClr val="000000"/>
                </a:solidFill>
              </a:rPr>
              <a:t>Imposta un’etichetta personalizzata per i campi utente</a:t>
            </a:r>
            <a:endParaRPr lang="en-US" sz="2200" dirty="0">
              <a:solidFill>
                <a:srgbClr val="000000"/>
              </a:solidFill>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Opzioni</a:t>
            </a:r>
            <a:r>
              <a:rPr lang="fr-BE" dirty="0" smtClean="0"/>
              <a:t> </a:t>
            </a:r>
            <a:r>
              <a:rPr lang="fr-BE" dirty="0" err="1" smtClean="0"/>
              <a:t>segreteria</a:t>
            </a:r>
            <a:r>
              <a:rPr lang="fr-BE" dirty="0" smtClean="0"/>
              <a:t> </a:t>
            </a:r>
            <a:r>
              <a:rPr lang="fr-BE" dirty="0" err="1" smtClean="0"/>
              <a:t>telefonica</a:t>
            </a:r>
            <a:endParaRPr lang="fr-BE" dirty="0"/>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rgbClr val="000000"/>
                </a:solidFill>
              </a:rPr>
              <a:t>Scegli per quali derivazioni la segreteria telefonica verrà monitorata</a:t>
            </a:r>
          </a:p>
          <a:p>
            <a:endParaRPr lang="nl-BE" sz="2400" dirty="0" smtClean="0">
              <a:solidFill>
                <a:srgbClr val="000000"/>
              </a:solidFill>
            </a:endParaRPr>
          </a:p>
          <a:p>
            <a:r>
              <a:rPr lang="nl-BE" sz="2400" dirty="0" smtClean="0">
                <a:solidFill>
                  <a:srgbClr val="000000"/>
                </a:solidFill>
              </a:rPr>
              <a:t>Imposta un codice pin per ogni segreteria derivata</a:t>
            </a:r>
          </a:p>
          <a:p>
            <a:endParaRPr lang="nl-BE" sz="2400" dirty="0">
              <a:solidFill>
                <a:srgbClr val="000000"/>
              </a:solidFill>
            </a:endParaRPr>
          </a:p>
          <a:p>
            <a:r>
              <a:rPr lang="nl-BE" sz="2400" dirty="0" smtClean="0">
                <a:solidFill>
                  <a:srgbClr val="000000"/>
                </a:solidFill>
              </a:rPr>
              <a:t>Rosso se codice non corretto, verde se corretto</a:t>
            </a:r>
            <a:endParaRPr lang="en-US" sz="24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543" y="3053443"/>
            <a:ext cx="8229600" cy="2622796"/>
          </a:xfrm>
        </p:spPr>
        <p:txBody>
          <a:bodyPr/>
          <a:lstStyle/>
          <a:p>
            <a:pPr marL="0" indent="0" algn="ctr">
              <a:buNone/>
            </a:pPr>
            <a:r>
              <a:rPr lang="fr-BE" dirty="0" smtClean="0"/>
              <a:t>In </a:t>
            </a:r>
            <a:r>
              <a:rPr lang="fr-BE" dirty="0" err="1" smtClean="0"/>
              <a:t>caso</a:t>
            </a:r>
            <a:r>
              <a:rPr lang="fr-BE" dirty="0" smtClean="0"/>
              <a:t> di </a:t>
            </a:r>
            <a:r>
              <a:rPr lang="fr-BE" dirty="0" err="1" smtClean="0"/>
              <a:t>problemi</a:t>
            </a:r>
            <a:endParaRPr lang="fr-BE" dirty="0"/>
          </a:p>
        </p:txBody>
      </p:sp>
      <p:sp>
        <p:nvSpPr>
          <p:cNvPr id="4" name="Title 3"/>
          <p:cNvSpPr>
            <a:spLocks noGrp="1"/>
          </p:cNvSpPr>
          <p:nvPr>
            <p:ph type="title"/>
          </p:nvPr>
        </p:nvSpPr>
        <p:spPr/>
        <p:txBody>
          <a:bodyPr/>
          <a:lstStyle/>
          <a:p>
            <a:endParaRPr lang="en-US" dirty="0"/>
          </a:p>
        </p:txBody>
      </p:sp>
      <p:sp>
        <p:nvSpPr>
          <p:cNvPr id="5" name="Footer Placeholder 3"/>
          <p:cNvSpPr>
            <a:spLocks noGrp="1"/>
          </p:cNvSpPr>
          <p:nvPr>
            <p:ph type="ftr" sz="quarter" idx="4294967295"/>
          </p:nvPr>
        </p:nvSpPr>
        <p:spPr>
          <a:xfrm>
            <a:off x="0" y="6356350"/>
            <a:ext cx="3086100" cy="365125"/>
          </a:xfrm>
        </p:spPr>
        <p:txBody>
          <a:bodyPr/>
          <a:lstStyle/>
          <a:p>
            <a:pPr>
              <a:defRPr/>
            </a:pPr>
            <a:r>
              <a:rPr lang="nl-BE" dirty="0" smtClean="0">
                <a:solidFill>
                  <a:schemeClr val="tx1"/>
                </a:solidFill>
              </a:rPr>
              <a:t>www.escaux.com</a:t>
            </a:r>
            <a:endParaRPr 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4889922"/>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Login &amp; Logout</a:t>
            </a:r>
          </a:p>
        </p:txBody>
      </p:sp>
      <p:sp>
        <p:nvSpPr>
          <p:cNvPr id="16388" name="Rectangle 2"/>
          <p:cNvSpPr>
            <a:spLocks noGrp="1" noChangeArrowheads="1"/>
          </p:cNvSpPr>
          <p:nvPr>
            <p:ph idx="1"/>
          </p:nvPr>
        </p:nvSpPr>
        <p:spPr>
          <a:xfrm>
            <a:off x="457200" y="1214422"/>
            <a:ext cx="4728575"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Logged out: nessuna telefonata generale o personale</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In pausa</a:t>
            </a:r>
            <a:r>
              <a:rPr lang="nl-BE" sz="1200" dirty="0" smtClean="0"/>
              <a:t>: </a:t>
            </a:r>
            <a:r>
              <a:rPr lang="nl-BE" sz="2600" dirty="0" smtClean="0"/>
              <a:t>nessuna telefonata generale, solo personali. Questo stato ti consente di terminare le tue telefonate prima di effettuare il log out.</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Logged in: telefonate generali o personali</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3200" dirty="0" smtClean="0"/>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smtClean="0"/>
              <a:t>Premi per andare in pausa</a:t>
            </a:r>
            <a:endParaRPr lang="en-US" sz="1500" dirty="0"/>
          </a:p>
        </p:txBody>
      </p:sp>
      <p:sp>
        <p:nvSpPr>
          <p:cNvPr id="15" name="Rectangular Callout 14"/>
          <p:cNvSpPr/>
          <p:nvPr/>
        </p:nvSpPr>
        <p:spPr>
          <a:xfrm>
            <a:off x="7005083" y="3962400"/>
            <a:ext cx="1575245" cy="334027"/>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200" dirty="0" smtClean="0"/>
              <a:t>Premi per effettuare il login</a:t>
            </a:r>
            <a:endParaRPr lang="en-US" sz="1200" dirty="0"/>
          </a:p>
        </p:txBody>
      </p:sp>
      <p:sp>
        <p:nvSpPr>
          <p:cNvPr id="16" name="Rectangular Callout 15"/>
          <p:cNvSpPr/>
          <p:nvPr/>
        </p:nvSpPr>
        <p:spPr>
          <a:xfrm>
            <a:off x="5090688" y="5710850"/>
            <a:ext cx="1598209" cy="486426"/>
          </a:xfrm>
          <a:prstGeom prst="wedgeRectCallout">
            <a:avLst>
              <a:gd name="adj1" fmla="val 75439"/>
              <a:gd name="adj2" fmla="val -1229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smtClean="0"/>
              <a:t>Premi per tornare in pausa</a:t>
            </a:r>
            <a:endParaRPr lang="en-US" sz="1500" dirty="0"/>
          </a:p>
        </p:txBody>
      </p:sp>
      <p:sp>
        <p:nvSpPr>
          <p:cNvPr id="17" name="Rectangular Callout 16"/>
          <p:cNvSpPr/>
          <p:nvPr/>
        </p:nvSpPr>
        <p:spPr>
          <a:xfrm>
            <a:off x="5078163" y="3874854"/>
            <a:ext cx="1623261" cy="486426"/>
          </a:xfrm>
          <a:prstGeom prst="wedgeRectCallout">
            <a:avLst>
              <a:gd name="adj1" fmla="val 46690"/>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200" dirty="0" smtClean="0"/>
              <a:t>Premi per effettuare il logout</a:t>
            </a:r>
            <a:endParaRPr lang="en-US" sz="1200" dirty="0"/>
          </a:p>
        </p:txBody>
      </p:sp>
      <p:sp>
        <p:nvSpPr>
          <p:cNvPr id="19" name="Rectangular Callout 18"/>
          <p:cNvSpPr/>
          <p:nvPr/>
        </p:nvSpPr>
        <p:spPr>
          <a:xfrm>
            <a:off x="7005083" y="5710850"/>
            <a:ext cx="1598209"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sz="1500" dirty="0" err="1" smtClean="0"/>
              <a:t>Numero</a:t>
            </a:r>
            <a:r>
              <a:rPr lang="en-US" sz="1500" dirty="0" smtClean="0"/>
              <a:t> di </a:t>
            </a:r>
            <a:r>
              <a:rPr lang="en-US" sz="1500" dirty="0" err="1" smtClean="0"/>
              <a:t>operatori</a:t>
            </a:r>
            <a:endParaRPr lang="en-US" sz="1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Impossibile</a:t>
            </a:r>
            <a:r>
              <a:rPr lang="fr-BE" dirty="0" smtClean="0"/>
              <a:t> </a:t>
            </a:r>
            <a:r>
              <a:rPr lang="fr-BE" dirty="0" err="1" smtClean="0"/>
              <a:t>effettuare</a:t>
            </a:r>
            <a:r>
              <a:rPr lang="fr-BE" dirty="0" smtClean="0"/>
              <a:t> il login</a:t>
            </a:r>
            <a:endParaRPr lang="fr-BE" dirty="0"/>
          </a:p>
        </p:txBody>
      </p:sp>
      <p:pic>
        <p:nvPicPr>
          <p:cNvPr id="4" name="Picture 3"/>
          <p:cNvPicPr>
            <a:picLocks noChangeAspect="1" noChangeArrowheads="1"/>
          </p:cNvPicPr>
          <p:nvPr/>
        </p:nvPicPr>
        <p:blipFill>
          <a:blip r:embed="rId2" cstate="print"/>
          <a:srcRect/>
          <a:stretch>
            <a:fillRect/>
          </a:stretch>
        </p:blipFill>
        <p:spPr bwMode="auto">
          <a:xfrm>
            <a:off x="2397579" y="2296874"/>
            <a:ext cx="3981450" cy="1285875"/>
          </a:xfrm>
          <a:prstGeom prst="rect">
            <a:avLst/>
          </a:prstGeom>
          <a:noFill/>
          <a:ln w="9525">
            <a:noFill/>
            <a:miter lim="800000"/>
            <a:headEnd/>
            <a:tailEnd/>
          </a:ln>
        </p:spPr>
      </p:pic>
      <p:sp>
        <p:nvSpPr>
          <p:cNvPr id="5" name="Content Placeholder 10"/>
          <p:cNvSpPr txBox="1">
            <a:spLocks/>
          </p:cNvSpPr>
          <p:nvPr/>
        </p:nvSpPr>
        <p:spPr>
          <a:xfrm>
            <a:off x="188472" y="1538100"/>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baseline="0" noProof="0" dirty="0" smtClean="0">
                <a:ln>
                  <a:noFill/>
                </a:ln>
                <a:solidFill>
                  <a:srgbClr val="000000"/>
                </a:solidFill>
                <a:effectLst/>
                <a:uLnTx/>
                <a:uFillTx/>
                <a:latin typeface="+mn-lt"/>
                <a:cs typeface="+mn-cs"/>
              </a:rPr>
              <a:t>Se vedi questo messaggio quando avvii la net.Console: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20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noProof="0" dirty="0" smtClean="0">
                <a:ln>
                  <a:noFill/>
                </a:ln>
                <a:solidFill>
                  <a:srgbClr val="000000"/>
                </a:solidFill>
                <a:effectLst/>
                <a:uLnTx/>
                <a:uFillTx/>
                <a:latin typeface="+mn-lt"/>
                <a:cs typeface="+mn-cs"/>
              </a:rPr>
              <a:t>Oppure questo se la net.Console è già avviata e provi a loggarti nelle tue code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200" baseline="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BE" sz="2200" b="1" dirty="0" smtClean="0">
                <a:solidFill>
                  <a:srgbClr val="000000"/>
                </a:solidFill>
                <a:latin typeface="+mn-lt"/>
                <a:cs typeface="+mn-cs"/>
                <a:sym typeface="Wingdings" pitchFamily="2" charset="2"/>
              </a:rPr>
              <a:t> Controlla se il tuo telefono è connesso e prova a riavviarlo</a:t>
            </a:r>
            <a:endParaRPr lang="nl-BE" sz="2200" b="1" baseline="0" dirty="0" smtClean="0">
              <a:solidFill>
                <a:srgbClr val="000000"/>
              </a:solidFill>
              <a:latin typeface="+mn-lt"/>
              <a:cs typeface="+mn-cs"/>
            </a:endParaRPr>
          </a:p>
        </p:txBody>
      </p:sp>
      <p:pic>
        <p:nvPicPr>
          <p:cNvPr id="2050" name="Picture 2"/>
          <p:cNvPicPr>
            <a:picLocks noChangeAspect="1" noChangeArrowheads="1"/>
          </p:cNvPicPr>
          <p:nvPr/>
        </p:nvPicPr>
        <p:blipFill>
          <a:blip r:embed="rId3" cstate="print"/>
          <a:srcRect l="20079" t="-1429" r="47811" b="90490"/>
          <a:stretch>
            <a:fillRect/>
          </a:stretch>
        </p:blipFill>
        <p:spPr bwMode="auto">
          <a:xfrm>
            <a:off x="2558145" y="4248144"/>
            <a:ext cx="3951514" cy="72934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Nessun</a:t>
            </a:r>
            <a:r>
              <a:rPr lang="fr-BE" dirty="0" smtClean="0"/>
              <a:t> pulsante di </a:t>
            </a:r>
            <a:r>
              <a:rPr lang="fr-BE" dirty="0" err="1" smtClean="0"/>
              <a:t>controllo</a:t>
            </a:r>
            <a:endParaRPr lang="fr-BE" dirty="0"/>
          </a:p>
        </p:txBody>
      </p:sp>
      <p:pic>
        <p:nvPicPr>
          <p:cNvPr id="3074" name="Picture 2"/>
          <p:cNvPicPr>
            <a:picLocks noChangeAspect="1" noChangeArrowheads="1"/>
          </p:cNvPicPr>
          <p:nvPr/>
        </p:nvPicPr>
        <p:blipFill>
          <a:blip r:embed="rId2" cstate="print"/>
          <a:srcRect/>
          <a:stretch>
            <a:fillRect/>
          </a:stretch>
        </p:blipFill>
        <p:spPr bwMode="auto">
          <a:xfrm>
            <a:off x="1415142" y="2409388"/>
            <a:ext cx="6451769" cy="3610412"/>
          </a:xfrm>
          <a:prstGeom prst="rect">
            <a:avLst/>
          </a:prstGeom>
          <a:noFill/>
          <a:ln w="9525">
            <a:noFill/>
            <a:miter lim="800000"/>
            <a:headEnd/>
            <a:tailEnd/>
          </a:ln>
        </p:spPr>
      </p:pic>
      <p:sp>
        <p:nvSpPr>
          <p:cNvPr id="5" name="Content Placeholder 10"/>
          <p:cNvSpPr txBox="1">
            <a:spLocks/>
          </p:cNvSpPr>
          <p:nvPr/>
        </p:nvSpPr>
        <p:spPr>
          <a:xfrm>
            <a:off x="472209" y="1159323"/>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noProof="0" dirty="0" smtClean="0">
                <a:ln>
                  <a:noFill/>
                </a:ln>
                <a:solidFill>
                  <a:srgbClr val="000000"/>
                </a:solidFill>
                <a:effectLst/>
                <a:uLnTx/>
                <a:uFillTx/>
                <a:latin typeface="+mn-lt"/>
                <a:cs typeface="+mn-cs"/>
              </a:rPr>
              <a:t>Nel caso in cui la tua net.Console sia vuota e non ci sia alcun pulsante di controllo, c’è probabilmente un errore di configurazione rete sul tuo PC</a:t>
            </a:r>
            <a:endParaRPr lang="nl-BE" sz="2400" b="1" baseline="0" dirty="0" smtClean="0">
              <a:solidFill>
                <a:srgbClr val="000000"/>
              </a:solidFill>
              <a:latin typeface="+mn-lt"/>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Segnala un problema</a:t>
            </a: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462090"/>
            <a:ext cx="2191343" cy="631843"/>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400" dirty="0" smtClean="0"/>
              <a:t>Clicca per aprire la finestra di segnalazione bug</a:t>
            </a:r>
          </a:p>
        </p:txBody>
      </p:sp>
      <p:pic>
        <p:nvPicPr>
          <p:cNvPr id="100355" name="Picture 3"/>
          <p:cNvPicPr>
            <a:picLocks noChangeAspect="1" noChangeArrowheads="1"/>
          </p:cNvPicPr>
          <p:nvPr/>
        </p:nvPicPr>
        <p:blipFill>
          <a:blip r:embed="rId3" cstate="print"/>
          <a:srcRect/>
          <a:stretch>
            <a:fillRect/>
          </a:stretch>
        </p:blipFill>
        <p:spPr bwMode="auto">
          <a:xfrm>
            <a:off x="963330" y="3227307"/>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84809" y="3227307"/>
            <a:ext cx="3057525" cy="2733675"/>
          </a:xfrm>
          <a:prstGeom prst="rect">
            <a:avLst/>
          </a:prstGeom>
          <a:noFill/>
          <a:ln w="9525">
            <a:noFill/>
            <a:miter lim="800000"/>
            <a:headEnd/>
            <a:tailEnd/>
          </a:ln>
        </p:spPr>
      </p:pic>
      <p:sp>
        <p:nvSpPr>
          <p:cNvPr id="13" name="Rectangular Callout 12"/>
          <p:cNvSpPr/>
          <p:nvPr/>
        </p:nvSpPr>
        <p:spPr>
          <a:xfrm>
            <a:off x="1527588" y="2336326"/>
            <a:ext cx="2787041" cy="524006"/>
          </a:xfrm>
          <a:prstGeom prst="wedgeRectCallout">
            <a:avLst>
              <a:gd name="adj1" fmla="val 32343"/>
              <a:gd name="adj2" fmla="val 2143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Seleziona la telefonata in questione</a:t>
            </a:r>
          </a:p>
        </p:txBody>
      </p:sp>
      <p:sp>
        <p:nvSpPr>
          <p:cNvPr id="14" name="Rectangular Callout 13"/>
          <p:cNvSpPr/>
          <p:nvPr/>
        </p:nvSpPr>
        <p:spPr>
          <a:xfrm>
            <a:off x="5350114" y="2375992"/>
            <a:ext cx="2787041" cy="524006"/>
          </a:xfrm>
          <a:prstGeom prst="wedgeRectCallout">
            <a:avLst>
              <a:gd name="adj1" fmla="val 6276"/>
              <a:gd name="adj2" fmla="val 3219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Descrivi il problema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Operazione ridondante</a:t>
            </a:r>
            <a:endParaRPr lang="en-US" dirty="0"/>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4294967295"/>
          </p:nvPr>
        </p:nvSpPr>
        <p:spPr>
          <a:xfrm>
            <a:off x="463463" y="1600200"/>
            <a:ext cx="8223337" cy="3209795"/>
          </a:xfrm>
        </p:spPr>
        <p:txBody>
          <a:bodyPr>
            <a:normAutofit/>
          </a:bodyPr>
          <a:lstStyle/>
          <a:p>
            <a:r>
              <a:rPr lang="nl-BE" sz="2400" dirty="0" smtClean="0"/>
              <a:t>La ESCAUX net.Console può essere lanciata come servizio ridondante su un server primario ed uno  secondario </a:t>
            </a:r>
          </a:p>
          <a:p>
            <a:r>
              <a:rPr lang="nl-BE" sz="2400" dirty="0" smtClean="0"/>
              <a:t>Ogni client net.Console è connesso ad entrambi i server, ma è in ascolto o su quello primario (modalità operativa normale) o su quello secondario (modalità d’errore)</a:t>
            </a:r>
            <a:endParaRPr lang="en-US" sz="2400" dirty="0"/>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791227" y="4860099"/>
            <a:ext cx="3190297" cy="607602"/>
          </a:xfrm>
          <a:prstGeom prst="rect">
            <a:avLst/>
          </a:prstGeom>
          <a:noFill/>
        </p:spPr>
        <p:txBody>
          <a:bodyPr wrap="none" rtlCol="0">
            <a:spAutoFit/>
          </a:bodyPr>
          <a:lstStyle/>
          <a:p>
            <a:r>
              <a:rPr lang="nl-BE" dirty="0" smtClean="0">
                <a:solidFill>
                  <a:srgbClr val="000000"/>
                </a:solidFill>
                <a:latin typeface="+mj-lt"/>
              </a:rPr>
              <a:t>Modalità operativa normale, </a:t>
            </a:r>
          </a:p>
          <a:p>
            <a:r>
              <a:rPr lang="nl-BE" dirty="0" smtClean="0">
                <a:solidFill>
                  <a:srgbClr val="000000"/>
                </a:solidFill>
                <a:latin typeface="+mj-lt"/>
              </a:rPr>
              <a:t>connesso al server primario</a:t>
            </a:r>
            <a:endParaRPr lang="en-US" dirty="0">
              <a:solidFill>
                <a:srgbClr val="000000"/>
              </a:solidFill>
              <a:latin typeface="+mj-lt"/>
            </a:endParaRPr>
          </a:p>
        </p:txBody>
      </p:sp>
      <p:sp>
        <p:nvSpPr>
          <p:cNvPr id="14" name="TextBox 13"/>
          <p:cNvSpPr txBox="1"/>
          <p:nvPr/>
        </p:nvSpPr>
        <p:spPr>
          <a:xfrm>
            <a:off x="791227" y="5663853"/>
            <a:ext cx="3259226" cy="607602"/>
          </a:xfrm>
          <a:prstGeom prst="rect">
            <a:avLst/>
          </a:prstGeom>
          <a:noFill/>
        </p:spPr>
        <p:txBody>
          <a:bodyPr wrap="none" rtlCol="0">
            <a:spAutoFit/>
          </a:bodyPr>
          <a:lstStyle/>
          <a:p>
            <a:r>
              <a:rPr lang="nl-BE" dirty="0" smtClean="0">
                <a:solidFill>
                  <a:srgbClr val="000000"/>
                </a:solidFill>
                <a:latin typeface="+mj-lt"/>
              </a:rPr>
              <a:t>Modalità d’errore, </a:t>
            </a:r>
          </a:p>
          <a:p>
            <a:r>
              <a:rPr lang="nl-BE" dirty="0" smtClean="0">
                <a:solidFill>
                  <a:srgbClr val="000000"/>
                </a:solidFill>
                <a:latin typeface="+mj-lt"/>
              </a:rPr>
              <a:t>connesso al server secondario</a:t>
            </a:r>
            <a:endParaRPr lang="en-US" dirty="0">
              <a:solidFill>
                <a:srgbClr val="000000"/>
              </a:solidFill>
              <a:latin typeface="+mj-lt"/>
            </a:endParaRPr>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smtClean="0"/>
              <a:t>Operazione ridondante</a:t>
            </a:r>
            <a:endParaRPr lang="en-US" dirty="0"/>
          </a:p>
        </p:txBody>
      </p:sp>
      <p:sp>
        <p:nvSpPr>
          <p:cNvPr id="11" name="Content Placeholder 10"/>
          <p:cNvSpPr>
            <a:spLocks noGrp="1"/>
          </p:cNvSpPr>
          <p:nvPr>
            <p:ph sz="half" idx="1"/>
          </p:nvPr>
        </p:nvSpPr>
        <p:spPr>
          <a:xfrm>
            <a:off x="487955" y="1307069"/>
            <a:ext cx="6075123" cy="4910203"/>
          </a:xfrm>
        </p:spPr>
        <p:txBody>
          <a:bodyPr>
            <a:normAutofit fontScale="85000" lnSpcReduction="10000"/>
          </a:bodyPr>
          <a:lstStyle/>
          <a:p>
            <a:r>
              <a:rPr lang="nl-BE" dirty="0" smtClean="0"/>
              <a:t>Nel caso in cui ci sia un problema con il server principale, si verificheranno gli eventi seguenti:</a:t>
            </a:r>
          </a:p>
          <a:p>
            <a:pPr marL="914400" lvl="1" indent="-457200">
              <a:buFont typeface="+mj-lt"/>
              <a:buAutoNum type="arabicPeriod"/>
            </a:pPr>
            <a:r>
              <a:rPr lang="nl-BE" dirty="0" smtClean="0"/>
              <a:t>tutte le telefonate dai gateway verranno reindirizzate al server secondario</a:t>
            </a:r>
          </a:p>
          <a:p>
            <a:pPr marL="914400" lvl="1" indent="-457200">
              <a:buFont typeface="+mj-lt"/>
              <a:buAutoNum type="arabicPeriod"/>
            </a:pPr>
            <a:r>
              <a:rPr lang="nl-BE" dirty="0" smtClean="0"/>
              <a:t>Ogni applicazione net.Console riceverà un avviso di passare al server secondario. Cliccando “OK” non si effettuerà ancora il passaggio. Ciò offre la possibilità di gestire (se ancora possibile) le telefonate ancora attive sul server principale.</a:t>
            </a:r>
          </a:p>
          <a:p>
            <a:pPr marL="914400" lvl="1" indent="-457200">
              <a:buFont typeface="+mj-lt"/>
              <a:buAutoNum type="arabicPeriod"/>
            </a:pPr>
            <a:r>
              <a:rPr lang="nl-BE" dirty="0" smtClean="0"/>
              <a:t>Nella mini-toolbar apparirà un’icona addizionale</a:t>
            </a:r>
          </a:p>
          <a:p>
            <a:pPr marL="914400" lvl="1" indent="-457200">
              <a:buFont typeface="+mj-lt"/>
              <a:buAutoNum type="arabicPeriod"/>
            </a:pPr>
            <a:r>
              <a:rPr lang="nl-BE" dirty="0" smtClean="0"/>
              <a:t>Cliccando sull’icona di errore si effettuerà il passaggio sul server secondario</a:t>
            </a:r>
          </a:p>
        </p:txBody>
      </p:sp>
      <p:pic>
        <p:nvPicPr>
          <p:cNvPr id="2050" name="Picture 2"/>
          <p:cNvPicPr>
            <a:picLocks noChangeAspect="1" noChangeArrowheads="1"/>
          </p:cNvPicPr>
          <p:nvPr/>
        </p:nvPicPr>
        <p:blipFill>
          <a:blip r:embed="rId2" cstate="print"/>
          <a:srcRect/>
          <a:stretch>
            <a:fillRect/>
          </a:stretch>
        </p:blipFill>
        <p:spPr bwMode="auto">
          <a:xfrm>
            <a:off x="6436626" y="2763198"/>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51919" y="4381542"/>
            <a:ext cx="2048565" cy="395167"/>
          </a:xfrm>
          <a:prstGeom prst="rect">
            <a:avLst/>
          </a:prstGeom>
          <a:noFill/>
          <a:ln w="9525">
            <a:noFill/>
            <a:miter lim="800000"/>
            <a:headEnd/>
            <a:tailEnd/>
          </a:ln>
        </p:spPr>
      </p:pic>
      <p:sp>
        <p:nvSpPr>
          <p:cNvPr id="13" name="Rectangular Callout 12"/>
          <p:cNvSpPr/>
          <p:nvPr/>
        </p:nvSpPr>
        <p:spPr>
          <a:xfrm>
            <a:off x="6751919" y="5233003"/>
            <a:ext cx="2191343" cy="524006"/>
          </a:xfrm>
          <a:prstGeom prst="wedgeRectCallout">
            <a:avLst>
              <a:gd name="adj1" fmla="val -31728"/>
              <a:gd name="adj2" fmla="val -1686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Clicca per passare al server secondario</a:t>
            </a:r>
          </a:p>
        </p:txBody>
      </p:sp>
      <p:sp>
        <p:nvSpPr>
          <p:cNvPr id="9" name="Footer Placeholder 3"/>
          <p:cNvSpPr txBox="1">
            <a:spLocks/>
          </p:cNvSpPr>
          <p:nvPr/>
        </p:nvSpPr>
        <p:spPr>
          <a:xfrm>
            <a:off x="3181350" y="6508751"/>
            <a:ext cx="3086100" cy="365125"/>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fr-BE" dirty="0" smtClean="0"/>
              <a:t>Login</a:t>
            </a:r>
            <a:endParaRPr lang="fr-B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19983" y="5471306"/>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510282"/>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dirty="0">
                <a:solidFill>
                  <a:srgbClr val="000000"/>
                </a:solidFill>
                <a:latin typeface="Trebuchet MS" panose="020B0603020202020204" pitchFamily="34" charset="0"/>
                <a:ea typeface="+mj-ea"/>
                <a:cs typeface="+mj-cs"/>
              </a:rPr>
              <a:t>STEP 1 – </a:t>
            </a:r>
            <a:r>
              <a:rPr lang="en-US" sz="2800" dirty="0" err="1" smtClean="0">
                <a:solidFill>
                  <a:srgbClr val="000000"/>
                </a:solidFill>
                <a:latin typeface="Trebuchet MS" panose="020B0603020202020204" pitchFamily="34" charset="0"/>
                <a:ea typeface="+mj-ea"/>
                <a:cs typeface="+mj-cs"/>
              </a:rPr>
              <a:t>Andare</a:t>
            </a:r>
            <a:r>
              <a:rPr lang="en-US" sz="2800" dirty="0" smtClean="0">
                <a:solidFill>
                  <a:srgbClr val="000000"/>
                </a:solidFill>
                <a:latin typeface="Trebuchet MS" panose="020B0603020202020204" pitchFamily="34" charset="0"/>
                <a:ea typeface="+mj-ea"/>
                <a:cs typeface="+mj-cs"/>
              </a:rPr>
              <a:t> in </a:t>
            </a:r>
            <a:r>
              <a:rPr lang="en-US" sz="2800" dirty="0" err="1" smtClean="0">
                <a:solidFill>
                  <a:srgbClr val="000000"/>
                </a:solidFill>
                <a:latin typeface="Trebuchet MS" panose="020B0603020202020204" pitchFamily="34" charset="0"/>
                <a:ea typeface="+mj-ea"/>
                <a:cs typeface="+mj-cs"/>
              </a:rPr>
              <a:t>Pausa</a:t>
            </a:r>
            <a:endParaRPr lang="en-US" sz="2800" dirty="0">
              <a:solidFill>
                <a:srgbClr val="000000"/>
              </a:solidFill>
              <a:latin typeface="Trebuchet MS" panose="020B0603020202020204" pitchFamily="34" charset="0"/>
              <a:ea typeface="+mj-ea"/>
              <a:cs typeface="+mj-cs"/>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err="1" smtClean="0">
                <a:solidFill>
                  <a:srgbClr val="000000"/>
                </a:solidFill>
                <a:uFillTx/>
                <a:latin typeface="Trebuchet MS" panose="020B0603020202020204" pitchFamily="34" charset="0"/>
                <a:ea typeface="Microsoft YaHei"/>
              </a:rPr>
              <a:t>Clicca</a:t>
            </a:r>
            <a:r>
              <a:rPr lang="en-US" sz="2400" b="0" i="0" u="none" strike="noStrike" kern="1200" cap="none" spc="0" baseline="0" dirty="0" smtClean="0">
                <a:solidFill>
                  <a:srgbClr val="000000"/>
                </a:solidFill>
                <a:uFillTx/>
                <a:latin typeface="Trebuchet MS" panose="020B0603020202020204" pitchFamily="34" charset="0"/>
                <a:ea typeface="Microsoft YaHei"/>
              </a:rPr>
              <a:t> </a:t>
            </a:r>
            <a:r>
              <a:rPr lang="en-US" sz="2400" b="0" i="0" u="none" strike="noStrike" kern="1200" cap="none" spc="0" baseline="0" dirty="0" err="1" smtClean="0">
                <a:solidFill>
                  <a:srgbClr val="000000"/>
                </a:solidFill>
                <a:uFillTx/>
                <a:latin typeface="Trebuchet MS" panose="020B0603020202020204" pitchFamily="34" charset="0"/>
                <a:ea typeface="Microsoft YaHei"/>
              </a:rPr>
              <a:t>sul</a:t>
            </a:r>
            <a:r>
              <a:rPr lang="en-US" sz="2400" b="0" i="0" u="none" strike="noStrike" kern="1200" cap="none" spc="0" baseline="0" dirty="0" smtClean="0">
                <a:solidFill>
                  <a:srgbClr val="000000"/>
                </a:solidFill>
                <a:uFillTx/>
                <a:latin typeface="Trebuchet MS" panose="020B0603020202020204" pitchFamily="34" charset="0"/>
                <a:ea typeface="Microsoft YaHei"/>
              </a:rPr>
              <a:t> </a:t>
            </a:r>
            <a:r>
              <a:rPr lang="en-US" sz="2400" b="0" i="0" u="none" strike="noStrike" kern="1200" cap="none" spc="0" baseline="0" dirty="0" err="1" smtClean="0">
                <a:solidFill>
                  <a:srgbClr val="000000"/>
                </a:solidFill>
                <a:uFillTx/>
                <a:latin typeface="Trebuchet MS" panose="020B0603020202020204" pitchFamily="34" charset="0"/>
                <a:ea typeface="Microsoft YaHei"/>
              </a:rPr>
              <a:t>tasto</a:t>
            </a:r>
            <a:r>
              <a:rPr lang="en-US" sz="2400" b="0" i="0" u="none" strike="noStrike" kern="1200" cap="none" spc="0" baseline="0" dirty="0" smtClean="0">
                <a:solidFill>
                  <a:srgbClr val="000000"/>
                </a:solidFill>
                <a:uFillTx/>
                <a:latin typeface="Trebuchet MS" panose="020B0603020202020204" pitchFamily="34" charset="0"/>
                <a:ea typeface="Microsoft YaHei"/>
              </a:rPr>
              <a:t> </a:t>
            </a:r>
            <a:r>
              <a:rPr lang="en-US" sz="2400" b="0" i="0" u="none" strike="noStrike" kern="1200" cap="none" spc="0" baseline="0" dirty="0" err="1" smtClean="0">
                <a:solidFill>
                  <a:srgbClr val="000000"/>
                </a:solidFill>
                <a:uFillTx/>
                <a:latin typeface="Trebuchet MS" panose="020B0603020202020204" pitchFamily="34" charset="0"/>
                <a:ea typeface="Microsoft YaHei"/>
              </a:rPr>
              <a:t>rosso</a:t>
            </a:r>
            <a:r>
              <a:rPr lang="en-US" sz="2400" b="0" i="0" u="none" strike="noStrike" kern="1200" cap="none" spc="0" baseline="0" dirty="0" smtClean="0">
                <a:solidFill>
                  <a:srgbClr val="000000"/>
                </a:solidFill>
                <a:uFillTx/>
                <a:latin typeface="Trebuchet MS" panose="020B0603020202020204" pitchFamily="34" charset="0"/>
                <a:ea typeface="Microsoft YaHei"/>
              </a:rPr>
              <a:t> a </a:t>
            </a:r>
            <a:r>
              <a:rPr lang="en-US" sz="2400" b="0" i="0" u="none" strike="noStrike" kern="1200" cap="none" spc="0" baseline="0" dirty="0" err="1" smtClean="0">
                <a:solidFill>
                  <a:srgbClr val="000000"/>
                </a:solidFill>
                <a:uFillTx/>
                <a:latin typeface="Trebuchet MS" panose="020B0603020202020204" pitchFamily="34" charset="0"/>
                <a:ea typeface="Microsoft YaHei"/>
              </a:rPr>
              <a:t>sinistra</a:t>
            </a:r>
            <a:endParaRPr lang="en-US" sz="2400" b="0"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err="1" smtClean="0">
                <a:solidFill>
                  <a:srgbClr val="000000"/>
                </a:solidFill>
                <a:uFillTx/>
                <a:latin typeface="Trebuchet MS" panose="020B0603020202020204" pitchFamily="34" charset="0"/>
                <a:ea typeface="Microsoft YaHei"/>
              </a:rPr>
              <a:t>Sei</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ora</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loggato</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nella</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tua</a:t>
            </a:r>
            <a:r>
              <a:rPr lang="en-US" sz="2000" b="0" i="1" u="none" strike="noStrike" kern="1200" cap="none" spc="0" baseline="0" dirty="0" smtClean="0">
                <a:solidFill>
                  <a:srgbClr val="000000"/>
                </a:solidFill>
                <a:uFillTx/>
                <a:latin typeface="Trebuchet MS" panose="020B0603020202020204" pitchFamily="34" charset="0"/>
                <a:ea typeface="Microsoft YaHei"/>
              </a:rPr>
              <a:t> coda </a:t>
            </a:r>
            <a:r>
              <a:rPr lang="en-US" sz="2000" b="0" i="1" u="none" strike="noStrike" kern="1200" cap="none" spc="0" baseline="0" dirty="0" err="1" smtClean="0">
                <a:solidFill>
                  <a:srgbClr val="000000"/>
                </a:solidFill>
                <a:uFillTx/>
                <a:latin typeface="Trebuchet MS" panose="020B0603020202020204" pitchFamily="34" charset="0"/>
                <a:ea typeface="Microsoft YaHei"/>
              </a:rPr>
              <a:t>personale</a:t>
            </a:r>
            <a:endParaRPr lang="en-US" sz="2000" i="1" dirty="0" smtClean="0">
              <a:solidFill>
                <a:srgbClr val="000000"/>
              </a:solidFill>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err="1" smtClean="0">
                <a:solidFill>
                  <a:srgbClr val="000000"/>
                </a:solidFill>
                <a:uFillTx/>
                <a:latin typeface="Trebuchet MS" panose="020B0603020202020204" pitchFamily="34" charset="0"/>
                <a:ea typeface="Microsoft YaHei"/>
              </a:rPr>
              <a:t>Sei</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ora</a:t>
            </a:r>
            <a:r>
              <a:rPr lang="en-US" sz="2000" b="0" i="1" u="none" strike="noStrike" kern="1200" cap="none" spc="0" baseline="0" dirty="0" smtClean="0">
                <a:solidFill>
                  <a:srgbClr val="000000"/>
                </a:solidFill>
                <a:uFillTx/>
                <a:latin typeface="Trebuchet MS" panose="020B0603020202020204" pitchFamily="34" charset="0"/>
                <a:ea typeface="Microsoft YaHei"/>
              </a:rPr>
              <a:t> in </a:t>
            </a:r>
            <a:r>
              <a:rPr lang="en-US" sz="2000" b="0" i="1" u="none" strike="noStrike" kern="1200" cap="none" spc="0" baseline="0" dirty="0" err="1" smtClean="0">
                <a:solidFill>
                  <a:srgbClr val="000000"/>
                </a:solidFill>
                <a:uFillTx/>
                <a:latin typeface="Trebuchet MS" panose="020B0603020202020204" pitchFamily="34" charset="0"/>
                <a:ea typeface="Microsoft YaHei"/>
              </a:rPr>
              <a:t>pausa</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nella</a:t>
            </a:r>
            <a:r>
              <a:rPr lang="en-US" sz="2000" i="1" kern="0" dirty="0" smtClean="0">
                <a:solidFill>
                  <a:srgbClr val="000000"/>
                </a:solidFill>
                <a:latin typeface="Trebuchet MS" panose="020B0603020202020204" pitchFamily="34" charset="0"/>
                <a:ea typeface="Microsoft YaHei"/>
              </a:rPr>
              <a:t> coda </a:t>
            </a:r>
            <a:r>
              <a:rPr lang="en-US" sz="2000" i="1" kern="0" dirty="0" err="1" smtClean="0">
                <a:solidFill>
                  <a:srgbClr val="000000"/>
                </a:solidFill>
                <a:latin typeface="Trebuchet MS" panose="020B0603020202020204" pitchFamily="34" charset="0"/>
                <a:ea typeface="Microsoft YaHei"/>
              </a:rPr>
              <a:t>generale</a:t>
            </a:r>
            <a:endParaRPr lang="en-US" sz="2400" b="1" i="0"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182204" y="3437275"/>
            <a:ext cx="4831962" cy="1818059"/>
          </a:xfrm>
          <a:prstGeom prst="rect">
            <a:avLst/>
          </a:prstGeom>
          <a:noFill/>
          <a:ln>
            <a:noFill/>
          </a:ln>
        </p:spPr>
        <p:txBody>
          <a:bodyPr vert="horz" wrap="square" lIns="90004" tIns="46798" rIns="90004" bIns="46798" anchor="t" anchorCtr="0" compatLnSpc="1">
            <a:spAutoFit/>
          </a:bodyPr>
          <a:lstStyle/>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kern="0" dirty="0">
                <a:solidFill>
                  <a:srgbClr val="000000"/>
                </a:solidFill>
                <a:latin typeface="+mj-lt"/>
                <a:ea typeface="+mj-ea"/>
                <a:cs typeface="+mj-cs"/>
              </a:rPr>
              <a:t>STEP 2 – </a:t>
            </a:r>
            <a:r>
              <a:rPr lang="en-US" sz="2800" kern="0" dirty="0" err="1" smtClean="0">
                <a:solidFill>
                  <a:srgbClr val="000000"/>
                </a:solidFill>
                <a:latin typeface="+mj-lt"/>
                <a:ea typeface="+mj-ea"/>
                <a:cs typeface="+mj-cs"/>
              </a:rPr>
              <a:t>Andare</a:t>
            </a:r>
            <a:r>
              <a:rPr lang="en-US" sz="2800" kern="0" dirty="0" smtClean="0">
                <a:solidFill>
                  <a:srgbClr val="000000"/>
                </a:solidFill>
                <a:latin typeface="+mj-lt"/>
                <a:ea typeface="+mj-ea"/>
                <a:cs typeface="+mj-cs"/>
              </a:rPr>
              <a:t> in Logged </a:t>
            </a:r>
            <a:r>
              <a:rPr lang="en-US" sz="2800" kern="0" dirty="0">
                <a:solidFill>
                  <a:srgbClr val="000000"/>
                </a:solidFill>
                <a:latin typeface="+mj-lt"/>
                <a:ea typeface="+mj-ea"/>
                <a:cs typeface="+mj-cs"/>
              </a:rPr>
              <a:t>In</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err="1" smtClean="0">
                <a:solidFill>
                  <a:srgbClr val="000000"/>
                </a:solidFill>
                <a:uFillTx/>
                <a:latin typeface="Trebuchet MS" panose="020B0603020202020204" pitchFamily="34" charset="0"/>
                <a:ea typeface="Microsoft YaHei"/>
              </a:rPr>
              <a:t>Clicca</a:t>
            </a:r>
            <a:r>
              <a:rPr lang="en-US" sz="2400" b="0" i="0" u="none" strike="noStrike" kern="1200" cap="none" spc="0" baseline="0" dirty="0" smtClean="0">
                <a:solidFill>
                  <a:srgbClr val="000000"/>
                </a:solidFill>
                <a:uFillTx/>
                <a:latin typeface="Trebuchet MS" panose="020B0603020202020204" pitchFamily="34" charset="0"/>
                <a:ea typeface="Microsoft YaHei"/>
              </a:rPr>
              <a:t> </a:t>
            </a:r>
            <a:r>
              <a:rPr lang="en-US" sz="2400" b="0" i="0" u="none" strike="noStrike" kern="1200" cap="none" spc="0" baseline="0" dirty="0" err="1" smtClean="0">
                <a:solidFill>
                  <a:srgbClr val="000000"/>
                </a:solidFill>
                <a:uFillTx/>
                <a:latin typeface="Trebuchet MS" panose="020B0603020202020204" pitchFamily="34" charset="0"/>
                <a:ea typeface="Microsoft YaHei"/>
              </a:rPr>
              <a:t>sul</a:t>
            </a:r>
            <a:r>
              <a:rPr lang="en-US" sz="2400" b="0" i="0" u="none" strike="noStrike" kern="1200" cap="none" spc="0" baseline="0" dirty="0" smtClean="0">
                <a:solidFill>
                  <a:srgbClr val="000000"/>
                </a:solidFill>
                <a:uFillTx/>
                <a:latin typeface="Trebuchet MS" panose="020B0603020202020204" pitchFamily="34" charset="0"/>
                <a:ea typeface="Microsoft YaHei"/>
              </a:rPr>
              <a:t> </a:t>
            </a:r>
            <a:r>
              <a:rPr lang="en-US" sz="2400" b="0" i="0" u="none" strike="noStrike" kern="1200" cap="none" spc="0" baseline="0" dirty="0" err="1" smtClean="0">
                <a:solidFill>
                  <a:srgbClr val="000000"/>
                </a:solidFill>
                <a:uFillTx/>
                <a:latin typeface="Trebuchet MS" panose="020B0603020202020204" pitchFamily="34" charset="0"/>
                <a:ea typeface="Microsoft YaHei"/>
              </a:rPr>
              <a:t>tasto</a:t>
            </a:r>
            <a:r>
              <a:rPr lang="en-US" sz="2400" b="0" i="0" u="none" strike="noStrike" kern="1200" cap="none" spc="0" baseline="0" dirty="0" smtClean="0">
                <a:solidFill>
                  <a:srgbClr val="000000"/>
                </a:solidFill>
                <a:uFillTx/>
                <a:latin typeface="Trebuchet MS" panose="020B0603020202020204" pitchFamily="34" charset="0"/>
                <a:ea typeface="Microsoft YaHei"/>
              </a:rPr>
              <a:t> </a:t>
            </a:r>
            <a:r>
              <a:rPr lang="en-US" sz="2400" b="0" i="0" u="none" strike="noStrike" kern="1200" cap="none" spc="0" baseline="0" dirty="0" err="1" smtClean="0">
                <a:solidFill>
                  <a:srgbClr val="000000"/>
                </a:solidFill>
                <a:uFillTx/>
                <a:latin typeface="Trebuchet MS" panose="020B0603020202020204" pitchFamily="34" charset="0"/>
                <a:ea typeface="Microsoft YaHei"/>
              </a:rPr>
              <a:t>rosso</a:t>
            </a:r>
            <a:r>
              <a:rPr lang="en-US" sz="2400" b="0" i="0" u="none" strike="noStrike" kern="1200" cap="none" spc="0" baseline="0" dirty="0" smtClean="0">
                <a:solidFill>
                  <a:srgbClr val="000000"/>
                </a:solidFill>
                <a:uFillTx/>
                <a:latin typeface="Trebuchet MS" panose="020B0603020202020204" pitchFamily="34" charset="0"/>
                <a:ea typeface="Microsoft YaHei"/>
              </a:rPr>
              <a:t> a</a:t>
            </a:r>
            <a:r>
              <a:rPr lang="en-US" sz="2400" b="0" i="0" u="none" strike="noStrike" kern="1200" cap="none" spc="0" dirty="0" smtClean="0">
                <a:solidFill>
                  <a:srgbClr val="000000"/>
                </a:solidFill>
                <a:uFillTx/>
                <a:latin typeface="Trebuchet MS" panose="020B0603020202020204" pitchFamily="34" charset="0"/>
                <a:ea typeface="Microsoft YaHei"/>
              </a:rPr>
              <a:t> </a:t>
            </a:r>
            <a:r>
              <a:rPr lang="en-US" sz="2400" b="0" i="0" u="none" strike="noStrike" kern="1200" cap="none" spc="0" dirty="0" err="1" smtClean="0">
                <a:solidFill>
                  <a:srgbClr val="000000"/>
                </a:solidFill>
                <a:uFillTx/>
                <a:latin typeface="Trebuchet MS" panose="020B0603020202020204" pitchFamily="34" charset="0"/>
                <a:ea typeface="Microsoft YaHei"/>
              </a:rPr>
              <a:t>destra</a:t>
            </a:r>
            <a:endParaRPr lang="en-US" sz="24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err="1" smtClean="0">
                <a:solidFill>
                  <a:srgbClr val="000000"/>
                </a:solidFill>
                <a:latin typeface="Trebuchet MS" panose="020B0603020202020204" pitchFamily="34" charset="0"/>
                <a:ea typeface="Microsoft YaHei"/>
              </a:rPr>
              <a:t>Sei</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ora</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loggato</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nella</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tua</a:t>
            </a:r>
            <a:r>
              <a:rPr lang="en-US" sz="2000" i="1" dirty="0" smtClean="0">
                <a:solidFill>
                  <a:srgbClr val="000000"/>
                </a:solidFill>
                <a:latin typeface="Trebuchet MS" panose="020B0603020202020204" pitchFamily="34" charset="0"/>
                <a:ea typeface="Microsoft YaHei"/>
              </a:rPr>
              <a:t> coda </a:t>
            </a:r>
            <a:r>
              <a:rPr lang="en-US" sz="2000" i="1" dirty="0" err="1" smtClean="0">
                <a:solidFill>
                  <a:srgbClr val="000000"/>
                </a:solidFill>
                <a:latin typeface="Trebuchet MS" panose="020B0603020202020204" pitchFamily="34" charset="0"/>
                <a:ea typeface="Microsoft YaHei"/>
              </a:rPr>
              <a:t>personale</a:t>
            </a:r>
            <a:r>
              <a:rPr lang="en-US" sz="2000" i="1" dirty="0" smtClean="0">
                <a:solidFill>
                  <a:srgbClr val="000000"/>
                </a:solidFill>
                <a:latin typeface="Trebuchet MS" panose="020B0603020202020204" pitchFamily="34" charset="0"/>
                <a:ea typeface="Microsoft YaHei"/>
              </a:rPr>
              <a:t> e </a:t>
            </a:r>
            <a:r>
              <a:rPr lang="en-US" sz="2000" i="1" dirty="0" err="1" smtClean="0">
                <a:solidFill>
                  <a:srgbClr val="000000"/>
                </a:solidFill>
                <a:latin typeface="Trebuchet MS" panose="020B0603020202020204" pitchFamily="34" charset="0"/>
                <a:ea typeface="Microsoft YaHei"/>
              </a:rPr>
              <a:t>generica</a:t>
            </a:r>
            <a:endParaRPr lang="en-US" sz="2000" i="1" dirty="0" smtClean="0">
              <a:solidFill>
                <a:srgbClr val="000000"/>
              </a:solidFill>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err="1" smtClean="0">
                <a:solidFill>
                  <a:srgbClr val="000000"/>
                </a:solidFill>
                <a:uFillTx/>
                <a:latin typeface="Trebuchet MS" panose="020B0603020202020204" pitchFamily="34" charset="0"/>
                <a:ea typeface="Microsoft YaHei"/>
              </a:rPr>
              <a:t>Sei</a:t>
            </a:r>
            <a:r>
              <a:rPr lang="en-US" sz="2000" b="1" i="1" u="none" strike="noStrike" kern="1200" cap="none" spc="0" baseline="0" dirty="0" smtClean="0">
                <a:solidFill>
                  <a:srgbClr val="000000"/>
                </a:solidFill>
                <a:uFillTx/>
                <a:latin typeface="Trebuchet MS" panose="020B0603020202020204" pitchFamily="34" charset="0"/>
                <a:ea typeface="Microsoft YaHei"/>
              </a:rPr>
              <a:t> pronto ad </a:t>
            </a:r>
            <a:r>
              <a:rPr lang="en-US" sz="2000" b="1" i="1" u="none" strike="noStrike" kern="1200" cap="none" spc="0" baseline="0" dirty="0" err="1" smtClean="0">
                <a:solidFill>
                  <a:srgbClr val="000000"/>
                </a:solidFill>
                <a:uFillTx/>
                <a:latin typeface="Trebuchet MS" panose="020B0603020202020204" pitchFamily="34" charset="0"/>
                <a:ea typeface="Microsoft YaHei"/>
              </a:rPr>
              <a:t>accettare</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telefonate</a:t>
            </a:r>
            <a:endParaRPr lang="en-US" sz="24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856013" y="4142138"/>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fr-BE" dirty="0" err="1" smtClean="0"/>
              <a:t>Logout</a:t>
            </a:r>
            <a:endParaRPr lang="fr-B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03986" y="5264069"/>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649141" y="1478285"/>
            <a:ext cx="5400601" cy="132561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ea typeface="Microsoft YaHei"/>
              </a:rPr>
              <a:t>STEP 2 – </a:t>
            </a:r>
            <a:r>
              <a:rPr lang="en-US" sz="2000" b="1" i="0" u="none" strike="noStrike" kern="1200" cap="none" spc="0" baseline="0" dirty="0" err="1" smtClean="0">
                <a:solidFill>
                  <a:srgbClr val="000000"/>
                </a:solidFill>
                <a:uFillTx/>
                <a:latin typeface="Trebuchet MS" panose="020B0603020202020204" pitchFamily="34" charset="0"/>
                <a:ea typeface="Microsoft YaHei"/>
              </a:rPr>
              <a:t>Andare</a:t>
            </a:r>
            <a:r>
              <a:rPr lang="en-US" sz="2000" b="1" i="0" u="none" strike="noStrike" kern="1200" cap="none" spc="0" baseline="0" dirty="0" smtClean="0">
                <a:solidFill>
                  <a:srgbClr val="000000"/>
                </a:solidFill>
                <a:uFillTx/>
                <a:latin typeface="Trebuchet MS" panose="020B0603020202020204" pitchFamily="34" charset="0"/>
                <a:ea typeface="Microsoft YaHei"/>
              </a:rPr>
              <a:t> in Logged Out</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err="1" smtClean="0">
                <a:solidFill>
                  <a:srgbClr val="000000"/>
                </a:solidFill>
                <a:uFillTx/>
                <a:latin typeface="Trebuchet MS" panose="020B0603020202020204" pitchFamily="34" charset="0"/>
                <a:ea typeface="Microsoft YaHei"/>
              </a:rPr>
              <a:t>Clicca</a:t>
            </a:r>
            <a:r>
              <a:rPr lang="en-US" sz="2000" b="0" i="0" u="none" strike="noStrike" kern="1200" cap="none" spc="0" baseline="0" dirty="0" smtClean="0">
                <a:solidFill>
                  <a:srgbClr val="000000"/>
                </a:solidFill>
                <a:uFillTx/>
                <a:latin typeface="Trebuchet MS" panose="020B0603020202020204" pitchFamily="34" charset="0"/>
                <a:ea typeface="Microsoft YaHei"/>
              </a:rPr>
              <a:t> </a:t>
            </a:r>
            <a:r>
              <a:rPr lang="en-US" sz="2000" b="0" i="0" u="none" strike="noStrike" kern="1200" cap="none" spc="0" baseline="0" dirty="0" err="1" smtClean="0">
                <a:solidFill>
                  <a:srgbClr val="000000"/>
                </a:solidFill>
                <a:uFillTx/>
                <a:latin typeface="Trebuchet MS" panose="020B0603020202020204" pitchFamily="34" charset="0"/>
                <a:ea typeface="Microsoft YaHei"/>
              </a:rPr>
              <a:t>sul</a:t>
            </a:r>
            <a:r>
              <a:rPr lang="en-US" sz="2000" b="0" i="0" u="none" strike="noStrike" kern="1200" cap="none" spc="0" baseline="0" dirty="0" smtClean="0">
                <a:solidFill>
                  <a:srgbClr val="000000"/>
                </a:solidFill>
                <a:uFillTx/>
                <a:latin typeface="Trebuchet MS" panose="020B0603020202020204" pitchFamily="34" charset="0"/>
                <a:ea typeface="Microsoft YaHei"/>
              </a:rPr>
              <a:t> </a:t>
            </a:r>
            <a:r>
              <a:rPr lang="en-US" sz="2000" b="0" i="0" u="none" strike="noStrike" kern="1200" cap="none" spc="0" baseline="0" dirty="0" err="1" smtClean="0">
                <a:solidFill>
                  <a:srgbClr val="000000"/>
                </a:solidFill>
                <a:uFillTx/>
                <a:latin typeface="Trebuchet MS" panose="020B0603020202020204" pitchFamily="34" charset="0"/>
                <a:ea typeface="Microsoft YaHei"/>
              </a:rPr>
              <a:t>tasto</a:t>
            </a:r>
            <a:r>
              <a:rPr lang="en-US" sz="2000" b="0" i="0" u="none" strike="noStrike" kern="1200" cap="none" spc="0" baseline="0" dirty="0" smtClean="0">
                <a:solidFill>
                  <a:srgbClr val="000000"/>
                </a:solidFill>
                <a:uFillTx/>
                <a:latin typeface="Trebuchet MS" panose="020B0603020202020204" pitchFamily="34" charset="0"/>
                <a:ea typeface="Microsoft YaHei"/>
              </a:rPr>
              <a:t> </a:t>
            </a:r>
            <a:r>
              <a:rPr lang="en-US" sz="2000" b="0" i="0" u="none" strike="noStrike" kern="1200" cap="none" spc="0" baseline="0" dirty="0" err="1" smtClean="0">
                <a:solidFill>
                  <a:srgbClr val="000000"/>
                </a:solidFill>
                <a:uFillTx/>
                <a:latin typeface="Trebuchet MS" panose="020B0603020202020204" pitchFamily="34" charset="0"/>
                <a:ea typeface="Microsoft YaHei"/>
              </a:rPr>
              <a:t>verde</a:t>
            </a:r>
            <a:r>
              <a:rPr lang="en-US" sz="2000" b="0" i="0" u="none" strike="noStrike" kern="1200" cap="none" spc="0" baseline="0" dirty="0" smtClean="0">
                <a:solidFill>
                  <a:srgbClr val="000000"/>
                </a:solidFill>
                <a:uFillTx/>
                <a:latin typeface="Trebuchet MS" panose="020B0603020202020204" pitchFamily="34" charset="0"/>
                <a:ea typeface="Microsoft YaHei"/>
              </a:rPr>
              <a:t> a </a:t>
            </a:r>
            <a:r>
              <a:rPr lang="en-US" sz="2000" b="0" i="0" u="none" strike="noStrike" kern="1200" cap="none" spc="0" baseline="0" dirty="0" err="1" smtClean="0">
                <a:solidFill>
                  <a:srgbClr val="000000"/>
                </a:solidFill>
                <a:uFillTx/>
                <a:latin typeface="Trebuchet MS" panose="020B0603020202020204" pitchFamily="34" charset="0"/>
                <a:ea typeface="Microsoft YaHei"/>
              </a:rPr>
              <a:t>sinistra</a:t>
            </a:r>
            <a:endParaRPr lang="en-US" sz="2000" b="0" i="0" u="none" strike="noStrike" kern="1200" cap="none" spc="0" baseline="0" dirty="0">
              <a:solidFill>
                <a:srgbClr val="000000"/>
              </a:solidFill>
              <a:uFillTx/>
              <a:latin typeface="Trebuchet MS" panose="020B0603020202020204" pitchFamily="34" charset="0"/>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err="1" smtClean="0">
                <a:solidFill>
                  <a:srgbClr val="000000"/>
                </a:solidFill>
                <a:uFillTx/>
                <a:latin typeface="Trebuchet MS" panose="020B0603020202020204" pitchFamily="34" charset="0"/>
                <a:ea typeface="Microsoft YaHei"/>
              </a:rPr>
              <a:t>Sei</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ora</a:t>
            </a:r>
            <a:r>
              <a:rPr lang="en-US" sz="2000" b="0" i="1" u="none" strike="noStrike" kern="1200" cap="none" spc="0" baseline="0" dirty="0" smtClean="0">
                <a:solidFill>
                  <a:srgbClr val="000000"/>
                </a:solidFill>
                <a:uFillTx/>
                <a:latin typeface="Trebuchet MS" panose="020B0603020202020204" pitchFamily="34" charset="0"/>
                <a:ea typeface="Microsoft YaHei"/>
              </a:rPr>
              <a:t> </a:t>
            </a:r>
            <a:r>
              <a:rPr lang="en-US" sz="2000" b="0" i="1" u="none" strike="noStrike" kern="1200" cap="none" spc="0" baseline="0" dirty="0" err="1" smtClean="0">
                <a:solidFill>
                  <a:srgbClr val="000000"/>
                </a:solidFill>
                <a:uFillTx/>
                <a:latin typeface="Trebuchet MS" panose="020B0603020202020204" pitchFamily="34" charset="0"/>
                <a:ea typeface="Microsoft YaHei"/>
              </a:rPr>
              <a:t>sloggato</a:t>
            </a:r>
            <a:r>
              <a:rPr lang="en-US" sz="2000" b="0" i="1" u="none" strike="noStrike" kern="1200" cap="none" spc="0" baseline="0" dirty="0" smtClean="0">
                <a:solidFill>
                  <a:srgbClr val="000000"/>
                </a:solidFill>
                <a:uFillTx/>
                <a:latin typeface="Trebuchet MS" panose="020B0603020202020204" pitchFamily="34" charset="0"/>
                <a:ea typeface="Microsoft YaHei"/>
              </a:rPr>
              <a:t> da </a:t>
            </a:r>
            <a:r>
              <a:rPr lang="en-US" sz="2000" b="0" i="1" u="none" strike="noStrike" kern="1200" cap="none" spc="0" baseline="0" dirty="0" err="1" smtClean="0">
                <a:solidFill>
                  <a:srgbClr val="000000"/>
                </a:solidFill>
                <a:uFillTx/>
                <a:latin typeface="Trebuchet MS" panose="020B0603020202020204" pitchFamily="34" charset="0"/>
                <a:ea typeface="Microsoft YaHei"/>
              </a:rPr>
              <a:t>entrambe</a:t>
            </a:r>
            <a:r>
              <a:rPr lang="en-US" sz="2000" b="0" i="1" u="none" strike="noStrike" kern="1200" cap="none" spc="0" baseline="0" dirty="0" smtClean="0">
                <a:solidFill>
                  <a:srgbClr val="000000"/>
                </a:solidFill>
                <a:uFillTx/>
                <a:latin typeface="Trebuchet MS" panose="020B0603020202020204" pitchFamily="34" charset="0"/>
                <a:ea typeface="Microsoft YaHei"/>
              </a:rPr>
              <a:t> le code</a:t>
            </a:r>
            <a:r>
              <a:rPr lang="en-US" sz="2000" b="0" i="1" u="none" strike="noStrike" kern="1200" cap="none" spc="0" dirty="0" smtClean="0">
                <a:solidFill>
                  <a:srgbClr val="000000"/>
                </a:solidFill>
                <a:uFillTx/>
                <a:latin typeface="Trebuchet MS" panose="020B0603020202020204" pitchFamily="34" charset="0"/>
                <a:ea typeface="Microsoft YaHei"/>
              </a:rPr>
              <a:t/>
            </a:r>
            <a:br>
              <a:rPr lang="en-US" sz="2000" b="0" i="1" u="none" strike="noStrike" kern="1200" cap="none" spc="0" dirty="0" smtClean="0">
                <a:solidFill>
                  <a:srgbClr val="000000"/>
                </a:solidFill>
                <a:uFillTx/>
                <a:latin typeface="Trebuchet MS" panose="020B0603020202020204" pitchFamily="34" charset="0"/>
                <a:ea typeface="Microsoft YaHei"/>
              </a:rPr>
            </a:br>
            <a:r>
              <a:rPr lang="en-US" sz="2000" b="1" i="1" dirty="0" smtClean="0">
                <a:solidFill>
                  <a:srgbClr val="000000"/>
                </a:solidFill>
                <a:latin typeface="Trebuchet MS" panose="020B0603020202020204" pitchFamily="34" charset="0"/>
                <a:ea typeface="Microsoft YaHei"/>
              </a:rPr>
              <a:t>Non </a:t>
            </a:r>
            <a:r>
              <a:rPr lang="en-US" sz="2000" b="1" i="1" dirty="0" err="1" smtClean="0">
                <a:solidFill>
                  <a:srgbClr val="000000"/>
                </a:solidFill>
                <a:latin typeface="Trebuchet MS" panose="020B0603020202020204" pitchFamily="34" charset="0"/>
                <a:ea typeface="Microsoft YaHei"/>
              </a:rPr>
              <a:t>riceverai</a:t>
            </a:r>
            <a:r>
              <a:rPr lang="en-US" sz="2000" b="1" i="1" dirty="0" smtClean="0">
                <a:solidFill>
                  <a:srgbClr val="000000"/>
                </a:solidFill>
                <a:latin typeface="Trebuchet MS" panose="020B0603020202020204" pitchFamily="34" charset="0"/>
                <a:ea typeface="Microsoft YaHei"/>
              </a:rPr>
              <a:t> </a:t>
            </a:r>
            <a:r>
              <a:rPr lang="en-US" sz="2000" b="1" i="1" dirty="0" err="1" smtClean="0">
                <a:solidFill>
                  <a:srgbClr val="000000"/>
                </a:solidFill>
                <a:latin typeface="Trebuchet MS" panose="020B0603020202020204" pitchFamily="34" charset="0"/>
                <a:ea typeface="Microsoft YaHei"/>
              </a:rPr>
              <a:t>più</a:t>
            </a:r>
            <a:r>
              <a:rPr lang="en-US" sz="2000" b="1" i="1" dirty="0" smtClean="0">
                <a:solidFill>
                  <a:srgbClr val="000000"/>
                </a:solidFill>
                <a:latin typeface="Trebuchet MS" panose="020B0603020202020204" pitchFamily="34" charset="0"/>
                <a:ea typeface="Microsoft YaHei"/>
              </a:rPr>
              <a:t> </a:t>
            </a:r>
            <a:r>
              <a:rPr lang="en-US" sz="2000" b="1" i="1" dirty="0" err="1" smtClean="0">
                <a:solidFill>
                  <a:srgbClr val="000000"/>
                </a:solidFill>
                <a:latin typeface="Trebuchet MS" panose="020B0603020202020204" pitchFamily="34" charset="0"/>
                <a:ea typeface="Microsoft YaHei"/>
              </a:rPr>
              <a:t>telefonate</a:t>
            </a:r>
            <a:r>
              <a:rPr lang="en-US" sz="2000" b="1" i="1" dirty="0" smtClean="0">
                <a:solidFill>
                  <a:srgbClr val="000000"/>
                </a:solidFill>
                <a:latin typeface="Trebuchet MS" panose="020B0603020202020204" pitchFamily="34" charset="0"/>
                <a:ea typeface="Microsoft YaHei"/>
              </a:rPr>
              <a:t> in </a:t>
            </a:r>
            <a:r>
              <a:rPr lang="en-US" sz="2000" b="1" i="1" dirty="0" err="1" smtClean="0">
                <a:solidFill>
                  <a:srgbClr val="000000"/>
                </a:solidFill>
                <a:latin typeface="Trebuchet MS" panose="020B0603020202020204" pitchFamily="34" charset="0"/>
                <a:ea typeface="Microsoft YaHei"/>
              </a:rPr>
              <a:t>entrata</a:t>
            </a:r>
            <a:endParaRPr lang="en-US" sz="2000" b="0" i="1"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447312" y="3711692"/>
            <a:ext cx="4447308" cy="2864499"/>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ea typeface="Microsoft YaHei"/>
              </a:rPr>
              <a:t>STEP 1 –</a:t>
            </a:r>
            <a:r>
              <a:rPr lang="en-US" sz="2000" b="1" i="0" u="none" strike="noStrike" kern="1200" cap="none" spc="0" dirty="0" smtClean="0">
                <a:solidFill>
                  <a:srgbClr val="000000"/>
                </a:solidFill>
                <a:uFillTx/>
                <a:latin typeface="Trebuchet MS" panose="020B0603020202020204" pitchFamily="34" charset="0"/>
                <a:ea typeface="Microsoft YaHei"/>
              </a:rPr>
              <a:t> </a:t>
            </a:r>
            <a:r>
              <a:rPr lang="en-US" sz="2000" b="1" i="0" u="none" strike="noStrike" kern="1200" cap="none" spc="0" dirty="0" err="1" smtClean="0">
                <a:solidFill>
                  <a:srgbClr val="000000"/>
                </a:solidFill>
                <a:uFillTx/>
                <a:latin typeface="Trebuchet MS" panose="020B0603020202020204" pitchFamily="34" charset="0"/>
                <a:ea typeface="Microsoft YaHei"/>
              </a:rPr>
              <a:t>Andare</a:t>
            </a:r>
            <a:r>
              <a:rPr lang="en-US" sz="2000" b="1" i="0" u="none" strike="noStrike" kern="1200" cap="none" spc="0" dirty="0" smtClean="0">
                <a:solidFill>
                  <a:srgbClr val="000000"/>
                </a:solidFill>
                <a:uFillTx/>
                <a:latin typeface="Trebuchet MS" panose="020B0603020202020204" pitchFamily="34" charset="0"/>
                <a:ea typeface="Microsoft YaHei"/>
              </a:rPr>
              <a:t> in </a:t>
            </a:r>
            <a:r>
              <a:rPr lang="en-US" sz="2000" b="1" i="0" u="none" strike="noStrike" kern="1200" cap="none" spc="0" dirty="0" err="1" smtClean="0">
                <a:solidFill>
                  <a:srgbClr val="000000"/>
                </a:solidFill>
                <a:uFillTx/>
                <a:latin typeface="Trebuchet MS" panose="020B0603020202020204" pitchFamily="34" charset="0"/>
                <a:ea typeface="Microsoft YaHei"/>
              </a:rPr>
              <a:t>Pausa</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err="1" smtClean="0">
                <a:solidFill>
                  <a:srgbClr val="000000"/>
                </a:solidFill>
                <a:uFillTx/>
                <a:latin typeface="Trebuchet MS" panose="020B0603020202020204" pitchFamily="34" charset="0"/>
                <a:ea typeface="Microsoft YaHei"/>
              </a:rPr>
              <a:t>Clicca</a:t>
            </a:r>
            <a:r>
              <a:rPr lang="en-US" sz="2000" b="0" i="0" u="none" strike="noStrike" kern="1200" cap="none" spc="0" dirty="0" smtClean="0">
                <a:solidFill>
                  <a:srgbClr val="000000"/>
                </a:solidFill>
                <a:uFillTx/>
                <a:latin typeface="Trebuchet MS" panose="020B0603020202020204" pitchFamily="34" charset="0"/>
                <a:ea typeface="Microsoft YaHei"/>
              </a:rPr>
              <a:t> </a:t>
            </a:r>
            <a:r>
              <a:rPr lang="en-US" sz="2000" b="0" i="0" u="none" strike="noStrike" kern="1200" cap="none" spc="0" dirty="0" err="1" smtClean="0">
                <a:solidFill>
                  <a:srgbClr val="000000"/>
                </a:solidFill>
                <a:uFillTx/>
                <a:latin typeface="Trebuchet MS" panose="020B0603020202020204" pitchFamily="34" charset="0"/>
                <a:ea typeface="Microsoft YaHei"/>
              </a:rPr>
              <a:t>sul</a:t>
            </a:r>
            <a:r>
              <a:rPr lang="en-US" sz="2000" b="0" i="0" u="none" strike="noStrike" kern="1200" cap="none" spc="0" dirty="0" smtClean="0">
                <a:solidFill>
                  <a:srgbClr val="000000"/>
                </a:solidFill>
                <a:uFillTx/>
                <a:latin typeface="Trebuchet MS" panose="020B0603020202020204" pitchFamily="34" charset="0"/>
                <a:ea typeface="Microsoft YaHei"/>
              </a:rPr>
              <a:t> </a:t>
            </a:r>
            <a:r>
              <a:rPr lang="en-US" sz="2000" b="0" i="0" u="none" strike="noStrike" kern="1200" cap="none" spc="0" dirty="0" err="1" smtClean="0">
                <a:solidFill>
                  <a:srgbClr val="000000"/>
                </a:solidFill>
                <a:uFillTx/>
                <a:latin typeface="Trebuchet MS" panose="020B0603020202020204" pitchFamily="34" charset="0"/>
                <a:ea typeface="Microsoft YaHei"/>
              </a:rPr>
              <a:t>tasto</a:t>
            </a:r>
            <a:r>
              <a:rPr lang="en-US" sz="2000" b="0" i="0" u="none" strike="noStrike" kern="1200" cap="none" spc="0" dirty="0" smtClean="0">
                <a:solidFill>
                  <a:srgbClr val="000000"/>
                </a:solidFill>
                <a:uFillTx/>
                <a:latin typeface="Trebuchet MS" panose="020B0603020202020204" pitchFamily="34" charset="0"/>
                <a:ea typeface="Microsoft YaHei"/>
              </a:rPr>
              <a:t> </a:t>
            </a:r>
            <a:r>
              <a:rPr lang="en-US" sz="2000" b="0" i="0" u="none" strike="noStrike" kern="1200" cap="none" spc="0" dirty="0" err="1" smtClean="0">
                <a:solidFill>
                  <a:srgbClr val="000000"/>
                </a:solidFill>
                <a:uFillTx/>
                <a:latin typeface="Trebuchet MS" panose="020B0603020202020204" pitchFamily="34" charset="0"/>
                <a:ea typeface="Microsoft YaHei"/>
              </a:rPr>
              <a:t>verde</a:t>
            </a:r>
            <a:r>
              <a:rPr lang="en-US" sz="2000" b="0" i="0" u="none" strike="noStrike" kern="1200" cap="none" spc="0" dirty="0" smtClean="0">
                <a:solidFill>
                  <a:srgbClr val="000000"/>
                </a:solidFill>
                <a:uFillTx/>
                <a:latin typeface="Trebuchet MS" panose="020B0603020202020204" pitchFamily="34" charset="0"/>
                <a:ea typeface="Microsoft YaHei"/>
              </a:rPr>
              <a:t> a </a:t>
            </a:r>
            <a:r>
              <a:rPr lang="en-US" sz="2000" b="0" i="0" u="none" strike="noStrike" kern="1200" cap="none" spc="0" dirty="0" err="1" smtClean="0">
                <a:solidFill>
                  <a:srgbClr val="000000"/>
                </a:solidFill>
                <a:uFillTx/>
                <a:latin typeface="Trebuchet MS" panose="020B0603020202020204" pitchFamily="34" charset="0"/>
                <a:ea typeface="Microsoft YaHei"/>
              </a:rPr>
              <a:t>destra</a:t>
            </a:r>
            <a:endParaRPr lang="en-US" sz="20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err="1" smtClean="0">
                <a:solidFill>
                  <a:srgbClr val="000000"/>
                </a:solidFill>
                <a:latin typeface="Trebuchet MS" panose="020B0603020202020204" pitchFamily="34" charset="0"/>
                <a:ea typeface="Microsoft YaHei"/>
              </a:rPr>
              <a:t>Sei</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ora</a:t>
            </a:r>
            <a:r>
              <a:rPr lang="en-US" sz="2000" i="1" dirty="0" smtClean="0">
                <a:solidFill>
                  <a:srgbClr val="000000"/>
                </a:solidFill>
                <a:latin typeface="Trebuchet MS" panose="020B0603020202020204" pitchFamily="34" charset="0"/>
                <a:ea typeface="Microsoft YaHei"/>
              </a:rPr>
              <a:t> in </a:t>
            </a:r>
            <a:r>
              <a:rPr lang="en-US" sz="2000" i="1" dirty="0" err="1" smtClean="0">
                <a:solidFill>
                  <a:srgbClr val="000000"/>
                </a:solidFill>
                <a:latin typeface="Trebuchet MS" panose="020B0603020202020204" pitchFamily="34" charset="0"/>
                <a:ea typeface="Microsoft YaHei"/>
              </a:rPr>
              <a:t>pausa</a:t>
            </a:r>
            <a:r>
              <a:rPr lang="en-US" sz="2000" i="1" dirty="0" smtClean="0">
                <a:solidFill>
                  <a:srgbClr val="000000"/>
                </a:solidFill>
                <a:latin typeface="Trebuchet MS" panose="020B0603020202020204" pitchFamily="34" charset="0"/>
                <a:ea typeface="Microsoft YaHei"/>
              </a:rPr>
              <a:t> per la coda </a:t>
            </a:r>
            <a:r>
              <a:rPr lang="en-US" sz="2000" i="1" dirty="0" err="1" smtClean="0">
                <a:solidFill>
                  <a:srgbClr val="000000"/>
                </a:solidFill>
                <a:latin typeface="Trebuchet MS" panose="020B0603020202020204" pitchFamily="34" charset="0"/>
                <a:ea typeface="Microsoft YaHei"/>
              </a:rPr>
              <a:t>generale</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ed</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ancora</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collegato</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alla</a:t>
            </a:r>
            <a:r>
              <a:rPr lang="en-US" sz="2000" i="1" dirty="0" smtClean="0">
                <a:solidFill>
                  <a:srgbClr val="000000"/>
                </a:solidFill>
                <a:latin typeface="Trebuchet MS" panose="020B0603020202020204" pitchFamily="34" charset="0"/>
                <a:ea typeface="Microsoft YaHei"/>
              </a:rPr>
              <a:t> </a:t>
            </a:r>
            <a:r>
              <a:rPr lang="en-US" sz="2000" i="1" dirty="0" err="1" smtClean="0">
                <a:solidFill>
                  <a:srgbClr val="000000"/>
                </a:solidFill>
                <a:latin typeface="Trebuchet MS" panose="020B0603020202020204" pitchFamily="34" charset="0"/>
                <a:ea typeface="Microsoft YaHei"/>
              </a:rPr>
              <a:t>tua</a:t>
            </a:r>
            <a:r>
              <a:rPr lang="en-US" sz="2000" i="1" dirty="0" smtClean="0">
                <a:solidFill>
                  <a:srgbClr val="000000"/>
                </a:solidFill>
                <a:latin typeface="Trebuchet MS" panose="020B0603020202020204" pitchFamily="34" charset="0"/>
                <a:ea typeface="Microsoft YaHei"/>
              </a:rPr>
              <a:t> coda </a:t>
            </a:r>
            <a:r>
              <a:rPr lang="en-US" sz="2000" i="1" dirty="0" err="1" smtClean="0">
                <a:solidFill>
                  <a:srgbClr val="000000"/>
                </a:solidFill>
                <a:latin typeface="Trebuchet MS" panose="020B0603020202020204" pitchFamily="34" charset="0"/>
                <a:ea typeface="Microsoft YaHei"/>
              </a:rPr>
              <a:t>personale</a:t>
            </a:r>
            <a:endParaRPr lang="en-US" sz="2000" i="1" dirty="0" smtClean="0">
              <a:solidFill>
                <a:srgbClr val="000000"/>
              </a:solidFill>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err="1" smtClean="0">
                <a:solidFill>
                  <a:srgbClr val="000000"/>
                </a:solidFill>
                <a:uFillTx/>
                <a:latin typeface="Trebuchet MS" panose="020B0603020202020204" pitchFamily="34" charset="0"/>
                <a:ea typeface="Microsoft YaHei"/>
              </a:rPr>
              <a:t>Puoi</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terminare</a:t>
            </a:r>
            <a:r>
              <a:rPr lang="en-US" sz="2000" b="1" i="1" u="none" strike="noStrike" kern="1200" cap="none" spc="0" baseline="0" dirty="0" smtClean="0">
                <a:solidFill>
                  <a:srgbClr val="000000"/>
                </a:solidFill>
                <a:uFillTx/>
                <a:latin typeface="Trebuchet MS" panose="020B0603020202020204" pitchFamily="34" charset="0"/>
                <a:ea typeface="Microsoft YaHei"/>
              </a:rPr>
              <a:t> le </a:t>
            </a:r>
            <a:r>
              <a:rPr lang="en-US" sz="2000" b="1" i="1" u="none" strike="noStrike" kern="1200" cap="none" spc="0" baseline="0" dirty="0" err="1" smtClean="0">
                <a:solidFill>
                  <a:srgbClr val="000000"/>
                </a:solidFill>
                <a:uFillTx/>
                <a:latin typeface="Trebuchet MS" panose="020B0603020202020204" pitchFamily="34" charset="0"/>
                <a:ea typeface="Microsoft YaHei"/>
              </a:rPr>
              <a:t>chiamate</a:t>
            </a:r>
            <a:r>
              <a:rPr lang="en-US" sz="2000" b="1" i="1" u="none" strike="noStrike" kern="1200" cap="none" spc="0" baseline="0" dirty="0" smtClean="0">
                <a:solidFill>
                  <a:srgbClr val="000000"/>
                </a:solidFill>
                <a:uFillTx/>
                <a:latin typeface="Trebuchet MS" panose="020B0603020202020204" pitchFamily="34" charset="0"/>
                <a:ea typeface="Microsoft YaHei"/>
              </a:rPr>
              <a:t> in </a:t>
            </a:r>
            <a:r>
              <a:rPr lang="en-US" sz="2000" b="1" i="1" u="none" strike="noStrike" kern="1200" cap="none" spc="0" baseline="0" dirty="0" err="1" smtClean="0">
                <a:solidFill>
                  <a:srgbClr val="000000"/>
                </a:solidFill>
                <a:uFillTx/>
                <a:latin typeface="Trebuchet MS" panose="020B0603020202020204" pitchFamily="34" charset="0"/>
                <a:ea typeface="Microsoft YaHei"/>
              </a:rPr>
              <a:t>corso</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ed</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accettare</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ancora</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chiamate</a:t>
            </a:r>
            <a:r>
              <a:rPr lang="en-US" sz="2000" b="1" i="1" u="none" strike="noStrike" kern="1200" cap="none" spc="0" baseline="0" dirty="0" smtClean="0">
                <a:solidFill>
                  <a:srgbClr val="000000"/>
                </a:solidFill>
                <a:uFillTx/>
                <a:latin typeface="Trebuchet MS" panose="020B0603020202020204" pitchFamily="34" charset="0"/>
                <a:ea typeface="Microsoft YaHei"/>
              </a:rPr>
              <a:t> </a:t>
            </a:r>
            <a:r>
              <a:rPr lang="en-US" sz="2000" b="1" i="1" u="none" strike="noStrike" kern="1200" cap="none" spc="0" baseline="0" dirty="0" err="1" smtClean="0">
                <a:solidFill>
                  <a:srgbClr val="000000"/>
                </a:solidFill>
                <a:uFillTx/>
                <a:latin typeface="Trebuchet MS" panose="020B0603020202020204" pitchFamily="34" charset="0"/>
                <a:ea typeface="Microsoft YaHei"/>
              </a:rPr>
              <a:t>personali</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790692" y="4053679"/>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Chiudere l’applicazione</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È consigliabile effettuare il log out prima di chiudere l’applicazione. Se effettui il log out dagli stati “in pausa” o “logged in” apparirà a video un avviso. </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Se effettui comunque il log out, l’applicazione proverà a rimuovere il telefono dalle code ma è comunque consigliabile effettuare il log out prima di chiudere l’applicazione.</a:t>
            </a:r>
          </a:p>
        </p:txBody>
      </p:sp>
      <p:pic>
        <p:nvPicPr>
          <p:cNvPr id="102404" name="Picture 4"/>
          <p:cNvPicPr>
            <a:picLocks noChangeAspect="1" noChangeArrowheads="1"/>
          </p:cNvPicPr>
          <p:nvPr/>
        </p:nvPicPr>
        <p:blipFill>
          <a:blip r:embed="rId3" cstate="print"/>
          <a:srcRect/>
          <a:stretch>
            <a:fillRect/>
          </a:stretch>
        </p:blipFill>
        <p:spPr bwMode="auto">
          <a:xfrm>
            <a:off x="1180542" y="4728594"/>
            <a:ext cx="1295400" cy="78105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3653501" y="3925102"/>
            <a:ext cx="4447328" cy="17616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5653</TotalTime>
  <Words>2498</Words>
  <Application>Microsoft Office PowerPoint</Application>
  <PresentationFormat>On-screen Show (4:3)</PresentationFormat>
  <Paragraphs>456</Paragraphs>
  <Slides>64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Microsoft YaHei</vt:lpstr>
      <vt:lpstr>Arial</vt:lpstr>
      <vt:lpstr>Arial Black</vt:lpstr>
      <vt:lpstr>Lucida Sans Unicode</vt:lpstr>
      <vt:lpstr>Times New Roman</vt:lpstr>
      <vt:lpstr>Trebuchet MS</vt:lpstr>
      <vt:lpstr>Wingdings</vt:lpstr>
      <vt:lpstr>Office Theme</vt:lpstr>
      <vt:lpstr>net.Console 3.5</vt:lpstr>
      <vt:lpstr> Indice</vt:lpstr>
      <vt:lpstr>Il tuo desktop</vt:lpstr>
      <vt:lpstr>PowerPoint Presentation</vt:lpstr>
      <vt:lpstr>Authenticate and Login</vt:lpstr>
      <vt:lpstr>Login &amp; Logout</vt:lpstr>
      <vt:lpstr>Login</vt:lpstr>
      <vt:lpstr>Logout</vt:lpstr>
      <vt:lpstr>Chiudere l’applicazione</vt:lpstr>
      <vt:lpstr>PowerPoint Presentation</vt:lpstr>
      <vt:lpstr>Layout dello schermo – X900</vt:lpstr>
      <vt:lpstr>Layout dello schermo – X700</vt:lpstr>
      <vt:lpstr>Pannello sinistro</vt:lpstr>
      <vt:lpstr>Pannello destro</vt:lpstr>
      <vt:lpstr>Stato telefono su speed dial</vt:lpstr>
      <vt:lpstr>Focus su componente web</vt:lpstr>
      <vt:lpstr>Mini-toolbar</vt:lpstr>
      <vt:lpstr>Area di controllo</vt:lpstr>
      <vt:lpstr>Area di controllo</vt:lpstr>
      <vt:lpstr>Area stato della linea</vt:lpstr>
      <vt:lpstr>Area supervisione</vt:lpstr>
      <vt:lpstr>Area supervisione</vt:lpstr>
      <vt:lpstr>Contatti</vt:lpstr>
      <vt:lpstr>Contatti</vt:lpstr>
      <vt:lpstr>Personalizza display</vt:lpstr>
      <vt:lpstr>Cronologia chiamate</vt:lpstr>
      <vt:lpstr>Receptionist</vt:lpstr>
      <vt:lpstr>Casella </vt:lpstr>
      <vt:lpstr>PowerPoint Presentation</vt:lpstr>
      <vt:lpstr>Rispondere ad una telefonata</vt:lpstr>
      <vt:lpstr>Terminare una telefonata</vt:lpstr>
      <vt:lpstr>Iniziare una telefonata</vt:lpstr>
      <vt:lpstr>Metti in attesa e rilascia una telefonata</vt:lpstr>
      <vt:lpstr>Blind Transfer</vt:lpstr>
      <vt:lpstr>Blind Transfer verso numeri occupati</vt:lpstr>
      <vt:lpstr>Trasferimento assistito (1)</vt:lpstr>
      <vt:lpstr>Trasferimento assistito (2)</vt:lpstr>
      <vt:lpstr>Trasferimento assistito (3)</vt:lpstr>
      <vt:lpstr>Trasferimento assistito (4)</vt:lpstr>
      <vt:lpstr>Riprendere una telefonata</vt:lpstr>
      <vt:lpstr>Ritorno automatico di una telefonata</vt:lpstr>
      <vt:lpstr>Parcheggia una telefonata</vt:lpstr>
      <vt:lpstr>Accoppia una telefonata</vt:lpstr>
      <vt:lpstr>PowerPoint Presentation</vt:lpstr>
      <vt:lpstr>Parcheggio diretto</vt:lpstr>
      <vt:lpstr>Recupero parcheggio diretto</vt:lpstr>
      <vt:lpstr>Modifica Trasferimento Assistito in Camp-On</vt:lpstr>
      <vt:lpstr>Contatena una telefonata (1)</vt:lpstr>
      <vt:lpstr>Concatena una telefonata  (2)</vt:lpstr>
      <vt:lpstr>PowerPoint Presentation</vt:lpstr>
      <vt:lpstr>Finestra preferenze</vt:lpstr>
      <vt:lpstr>Preferenze generali</vt:lpstr>
      <vt:lpstr>Scorciatoie tastiera</vt:lpstr>
      <vt:lpstr>Speed dial</vt:lpstr>
      <vt:lpstr>Speed dial con stato telefono</vt:lpstr>
      <vt:lpstr>Modifica dimensioni font</vt:lpstr>
      <vt:lpstr>Campi di ricerca elenco telefonico</vt:lpstr>
      <vt:lpstr>Opzioni segreteria telefonica</vt:lpstr>
      <vt:lpstr>PowerPoint Presentation</vt:lpstr>
      <vt:lpstr>Impossibile effettuare il login</vt:lpstr>
      <vt:lpstr>Nessun pulsante di controllo</vt:lpstr>
      <vt:lpstr>Segnala un problema</vt:lpstr>
      <vt:lpstr>Operazione ridondante</vt:lpstr>
      <vt:lpstr>Operazione ridondante</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368</cp:revision>
  <dcterms:created xsi:type="dcterms:W3CDTF">2010-09-13T08:39:47Z</dcterms:created>
  <dcterms:modified xsi:type="dcterms:W3CDTF">2015-11-05T16:23:04Z</dcterms:modified>
</cp:coreProperties>
</file>