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67"/>
  </p:notesMasterIdLst>
  <p:handoutMasterIdLst>
    <p:handoutMasterId r:id="rId68"/>
  </p:handoutMasterIdLst>
  <p:sldIdLst>
    <p:sldId id="256" r:id="rId2"/>
    <p:sldId id="257" r:id="rId3"/>
    <p:sldId id="259" r:id="rId4"/>
    <p:sldId id="344" r:id="rId5"/>
    <p:sldId id="341" r:id="rId6"/>
    <p:sldId id="342" r:id="rId7"/>
    <p:sldId id="353" r:id="rId8"/>
    <p:sldId id="354" r:id="rId9"/>
    <p:sldId id="343" r:id="rId10"/>
    <p:sldId id="258" r:id="rId11"/>
    <p:sldId id="260" r:id="rId12"/>
    <p:sldId id="348" r:id="rId13"/>
    <p:sldId id="261" r:id="rId14"/>
    <p:sldId id="287" r:id="rId15"/>
    <p:sldId id="351" r:id="rId16"/>
    <p:sldId id="339" r:id="rId17"/>
    <p:sldId id="324" r:id="rId18"/>
    <p:sldId id="263" r:id="rId19"/>
    <p:sldId id="340" r:id="rId20"/>
    <p:sldId id="288" r:id="rId21"/>
    <p:sldId id="290" r:id="rId22"/>
    <p:sldId id="266" r:id="rId23"/>
    <p:sldId id="267" r:id="rId24"/>
    <p:sldId id="293" r:id="rId25"/>
    <p:sldId id="321" r:id="rId26"/>
    <p:sldId id="322" r:id="rId27"/>
    <p:sldId id="323" r:id="rId28"/>
    <p:sldId id="349" r:id="rId29"/>
    <p:sldId id="270" r:id="rId30"/>
    <p:sldId id="297" r:id="rId31"/>
    <p:sldId id="298" r:id="rId32"/>
    <p:sldId id="273" r:id="rId33"/>
    <p:sldId id="300" r:id="rId34"/>
    <p:sldId id="301" r:id="rId35"/>
    <p:sldId id="329" r:id="rId36"/>
    <p:sldId id="302" r:id="rId37"/>
    <p:sldId id="330" r:id="rId38"/>
    <p:sldId id="331" r:id="rId39"/>
    <p:sldId id="333" r:id="rId40"/>
    <p:sldId id="303" r:id="rId41"/>
    <p:sldId id="304" r:id="rId42"/>
    <p:sldId id="305" r:id="rId43"/>
    <p:sldId id="307" r:id="rId44"/>
    <p:sldId id="357" r:id="rId45"/>
    <p:sldId id="334" r:id="rId46"/>
    <p:sldId id="306" r:id="rId47"/>
    <p:sldId id="335" r:id="rId48"/>
    <p:sldId id="309" r:id="rId49"/>
    <p:sldId id="310" r:id="rId50"/>
    <p:sldId id="338" r:id="rId51"/>
    <p:sldId id="314" r:id="rId52"/>
    <p:sldId id="313" r:id="rId53"/>
    <p:sldId id="316" r:id="rId54"/>
    <p:sldId id="315" r:id="rId55"/>
    <p:sldId id="317" r:id="rId56"/>
    <p:sldId id="352" r:id="rId57"/>
    <p:sldId id="319" r:id="rId58"/>
    <p:sldId id="346" r:id="rId59"/>
    <p:sldId id="350" r:id="rId60"/>
    <p:sldId id="325" r:id="rId61"/>
    <p:sldId id="355" r:id="rId62"/>
    <p:sldId id="356" r:id="rId63"/>
    <p:sldId id="327" r:id="rId64"/>
    <p:sldId id="326" r:id="rId65"/>
    <p:sldId id="345" r:id="rId66"/>
  </p:sldIdLst>
  <p:sldSz cx="9144000" cy="6858000" type="screen4x3"/>
  <p:notesSz cx="7099300" cy="10234613"/>
  <p:defaultTextStyle>
    <a:defPPr>
      <a:defRPr lang="en-GB"/>
    </a:defPPr>
    <a:lvl1pPr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87">
          <p15:clr>
            <a:srgbClr val="A4A3A4"/>
          </p15:clr>
        </p15:guide>
        <p15:guide id="2" pos="228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C3562"/>
    <a:srgbClr val="CBF151"/>
    <a:srgbClr val="99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6586" autoAdjust="0"/>
  </p:normalViewPr>
  <p:slideViewPr>
    <p:cSldViewPr snapToGrid="0">
      <p:cViewPr varScale="1">
        <p:scale>
          <a:sx n="117" d="100"/>
          <a:sy n="117" d="100"/>
        </p:scale>
        <p:origin x="1452" y="114"/>
      </p:cViewPr>
      <p:guideLst>
        <p:guide orient="horz" pos="2160"/>
        <p:guide pos="2880"/>
      </p:guideLst>
    </p:cSldViewPr>
  </p:slideViewPr>
  <p:outlineViewPr>
    <p:cViewPr varScale="1">
      <p:scale>
        <a:sx n="170" d="200"/>
        <a:sy n="170" d="200"/>
      </p:scale>
      <p:origin x="0" y="-21306"/>
    </p:cViewPr>
  </p:outlineViewPr>
  <p:notesTextViewPr>
    <p:cViewPr>
      <p:scale>
        <a:sx n="100" d="100"/>
        <a:sy n="100" d="100"/>
      </p:scale>
      <p:origin x="0" y="0"/>
    </p:cViewPr>
  </p:notesTextViewPr>
  <p:notesViewPr>
    <p:cSldViewPr snapToGrid="0">
      <p:cViewPr varScale="1">
        <p:scale>
          <a:sx n="83" d="100"/>
          <a:sy n="83" d="100"/>
        </p:scale>
        <p:origin x="3870" y="90"/>
      </p:cViewPr>
      <p:guideLst>
        <p:guide orient="horz" pos="2987"/>
        <p:guide pos="228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0AB3843-8919-449A-A076-30D35742BE34}" type="datetimeFigureOut">
              <a:rPr lang="fr-BE" smtClean="0"/>
              <a:t>30/03/2016</a:t>
            </a:fld>
            <a:endParaRPr lang="fr-BE"/>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91476C2-4814-47FE-8A3E-67686570A5BA}" type="slidenum">
              <a:rPr lang="fr-BE" smtClean="0"/>
              <a:t>‹#›</a:t>
            </a:fld>
            <a:endParaRPr lang="fr-BE"/>
          </a:p>
        </p:txBody>
      </p:sp>
    </p:spTree>
    <p:extLst>
      <p:ext uri="{BB962C8B-B14F-4D97-AF65-F5344CB8AC3E}">
        <p14:creationId xmlns:p14="http://schemas.microsoft.com/office/powerpoint/2010/main" val="169722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a:effectLst/>
        </p:spPr>
        <p:txBody>
          <a:bodyPr wrap="none" lIns="95555" tIns="47777" rIns="95555" bIns="47777" anchor="ctr"/>
          <a:lstStyle/>
          <a:p>
            <a:pPr>
              <a:defRPr/>
            </a:pPr>
            <a:endParaRPr lang="fr-BE"/>
          </a:p>
        </p:txBody>
      </p:sp>
      <p:sp>
        <p:nvSpPr>
          <p:cNvPr id="3074"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5" name="AutoShape 3"/>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6" name="AutoShape 4"/>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7" name="Rectangle 5"/>
          <p:cNvSpPr>
            <a:spLocks noGrp="1" noChangeArrowheads="1"/>
          </p:cNvSpPr>
          <p:nvPr>
            <p:ph type="hdr"/>
          </p:nvPr>
        </p:nvSpPr>
        <p:spPr bwMode="auto">
          <a:xfrm>
            <a:off x="0"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078" name="Rectangle 6"/>
          <p:cNvSpPr>
            <a:spLocks noGrp="1" noChangeArrowheads="1"/>
          </p:cNvSpPr>
          <p:nvPr>
            <p:ph type="dt"/>
          </p:nvPr>
        </p:nvSpPr>
        <p:spPr bwMode="auto">
          <a:xfrm>
            <a:off x="4021138"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4824" name="Rectangle 7"/>
          <p:cNvSpPr>
            <a:spLocks noGrp="1" noRot="1" noChangeAspect="1" noChangeArrowheads="1"/>
          </p:cNvSpPr>
          <p:nvPr>
            <p:ph type="sldImg"/>
          </p:nvPr>
        </p:nvSpPr>
        <p:spPr bwMode="auto">
          <a:xfrm>
            <a:off x="992188" y="768350"/>
            <a:ext cx="5108575" cy="3832225"/>
          </a:xfrm>
          <a:prstGeom prst="rect">
            <a:avLst/>
          </a:prstGeom>
          <a:noFill/>
          <a:ln w="9525">
            <a:noFill/>
            <a:round/>
            <a:headEnd/>
            <a:tailEnd/>
          </a:ln>
        </p:spPr>
      </p:sp>
      <p:sp>
        <p:nvSpPr>
          <p:cNvPr id="3080" name="Rectangle 8"/>
          <p:cNvSpPr>
            <a:spLocks noGrp="1" noChangeArrowheads="1"/>
          </p:cNvSpPr>
          <p:nvPr>
            <p:ph type="body"/>
          </p:nvPr>
        </p:nvSpPr>
        <p:spPr bwMode="auto">
          <a:xfrm>
            <a:off x="709613" y="4862513"/>
            <a:ext cx="5673725" cy="45958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3081" name="Rectangle 9"/>
          <p:cNvSpPr>
            <a:spLocks noGrp="1" noChangeArrowheads="1"/>
          </p:cNvSpPr>
          <p:nvPr>
            <p:ph type="ftr"/>
          </p:nvPr>
        </p:nvSpPr>
        <p:spPr bwMode="auto">
          <a:xfrm>
            <a:off x="0"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082" name="Rectangle 10"/>
          <p:cNvSpPr>
            <a:spLocks noGrp="1" noChangeArrowheads="1"/>
          </p:cNvSpPr>
          <p:nvPr>
            <p:ph type="sldNum"/>
          </p:nvPr>
        </p:nvSpPr>
        <p:spPr bwMode="auto">
          <a:xfrm>
            <a:off x="4021138"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fld id="{D6B2D46C-41EF-48DA-B802-B75B0A845266}" type="slidenum">
              <a:rPr lang="en-GB"/>
              <a:pPr>
                <a:defRPr/>
              </a:pPr>
              <a:t>‹#›</a:t>
            </a:fld>
            <a:endParaRPr lang="en-GB"/>
          </a:p>
        </p:txBody>
      </p:sp>
    </p:spTree>
    <p:extLst>
      <p:ext uri="{BB962C8B-B14F-4D97-AF65-F5344CB8AC3E}">
        <p14:creationId xmlns:p14="http://schemas.microsoft.com/office/powerpoint/2010/main" val="124986149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78E49C9-554F-44DE-B614-7452F0115A43}" type="slidenum">
              <a:rPr lang="en-GB" smtClean="0"/>
              <a:pPr>
                <a:tabLst>
                  <a:tab pos="755650" algn="l"/>
                  <a:tab pos="1512888" algn="l"/>
                  <a:tab pos="2268538" algn="l"/>
                  <a:tab pos="3025775" algn="l"/>
                </a:tabLst>
              </a:pPr>
              <a:t>1</a:t>
            </a:fld>
            <a:endParaRPr lang="en-GB" smtClean="0"/>
          </a:p>
        </p:txBody>
      </p:sp>
      <p:sp>
        <p:nvSpPr>
          <p:cNvPr id="35843"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584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86043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13</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50619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14</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2751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15</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647218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16</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39788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18</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73553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19</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5092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20</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520956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21</a:t>
            </a:fld>
            <a:endParaRPr lang="en-GB"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64746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22</a:t>
            </a:fld>
            <a:endParaRPr lang="en-GB"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64243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23</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89506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8F29098-6F88-43B0-908D-0C4038610987}" type="slidenum">
              <a:rPr lang="en-GB" smtClean="0"/>
              <a:pPr>
                <a:tabLst>
                  <a:tab pos="755650" algn="l"/>
                  <a:tab pos="1512888" algn="l"/>
                  <a:tab pos="2268538" algn="l"/>
                  <a:tab pos="3025775" algn="l"/>
                </a:tabLst>
              </a:pPr>
              <a:t>2</a:t>
            </a:fld>
            <a:endParaRPr lang="en-GB" smtClean="0"/>
          </a:p>
        </p:txBody>
      </p:sp>
      <p:sp>
        <p:nvSpPr>
          <p:cNvPr id="36867"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686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56249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24</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95507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25</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56509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29</a:t>
            </a:fld>
            <a:endParaRPr lang="en-GB"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398943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0D4B015-A395-49E1-8FEF-3CA916AB6FE0}" type="slidenum">
              <a:rPr lang="en-GB" smtClean="0"/>
              <a:pPr>
                <a:tabLst>
                  <a:tab pos="755650" algn="l"/>
                  <a:tab pos="1512888" algn="l"/>
                  <a:tab pos="2268538" algn="l"/>
                  <a:tab pos="3025775" algn="l"/>
                </a:tabLst>
              </a:pPr>
              <a:t>32</a:t>
            </a:fld>
            <a:endParaRPr lang="en-GB" smtClean="0"/>
          </a:p>
        </p:txBody>
      </p:sp>
      <p:sp>
        <p:nvSpPr>
          <p:cNvPr id="5325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325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34826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51</a:t>
            </a:fld>
            <a:endParaRPr lang="en-GB"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865272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60</a:t>
            </a:fld>
            <a:endParaRPr lang="en-GB"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2535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FBFB09-963F-47C2-B12A-D82074E4D779}" type="slidenum">
              <a:rPr lang="en-GB" smtClean="0"/>
              <a:pPr>
                <a:tabLst>
                  <a:tab pos="755650" algn="l"/>
                  <a:tab pos="1512888" algn="l"/>
                  <a:tab pos="2268538" algn="l"/>
                  <a:tab pos="3025775" algn="l"/>
                </a:tabLst>
              </a:pPr>
              <a:t>3</a:t>
            </a:fld>
            <a:endParaRPr lang="en-GB" smtClean="0"/>
          </a:p>
        </p:txBody>
      </p:sp>
      <p:sp>
        <p:nvSpPr>
          <p:cNvPr id="3891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891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55096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4</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9014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6</a:t>
            </a:fld>
            <a:endParaRPr lang="en-GB"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50703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9</a:t>
            </a:fld>
            <a:endParaRPr lang="en-GB"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dirty="0" smtClean="0"/>
          </a:p>
        </p:txBody>
      </p:sp>
    </p:spTree>
    <p:extLst>
      <p:ext uri="{BB962C8B-B14F-4D97-AF65-F5344CB8AC3E}">
        <p14:creationId xmlns:p14="http://schemas.microsoft.com/office/powerpoint/2010/main" val="318506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10</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41725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03A122-E99F-4BD1-9C5A-255E29D1F5A8}" type="slidenum">
              <a:rPr lang="en-GB" smtClean="0"/>
              <a:pPr>
                <a:tabLst>
                  <a:tab pos="755650" algn="l"/>
                  <a:tab pos="1512888" algn="l"/>
                  <a:tab pos="2268538" algn="l"/>
                  <a:tab pos="3025775" algn="l"/>
                </a:tabLst>
              </a:pPr>
              <a:t>11</a:t>
            </a:fld>
            <a:endParaRPr lang="en-GB" smtClean="0"/>
          </a:p>
        </p:txBody>
      </p:sp>
      <p:sp>
        <p:nvSpPr>
          <p:cNvPr id="3993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9940" name="Rectangle 2"/>
          <p:cNvSpPr>
            <a:spLocks noGrp="1" noChangeArrowheads="1"/>
          </p:cNvSpPr>
          <p:nvPr>
            <p:ph type="body"/>
          </p:nvPr>
        </p:nvSpPr>
        <p:spPr>
          <a:xfrm>
            <a:off x="709613" y="4862513"/>
            <a:ext cx="5675312" cy="4598987"/>
          </a:xfrm>
          <a:noFill/>
          <a:ln/>
        </p:spPr>
        <p:txBody>
          <a:bodyPr wrap="none" anchor="ctr"/>
          <a:lstStyle/>
          <a:p>
            <a:endParaRPr lang="fr-FR" dirty="0" smtClean="0"/>
          </a:p>
        </p:txBody>
      </p:sp>
    </p:spTree>
    <p:extLst>
      <p:ext uri="{BB962C8B-B14F-4D97-AF65-F5344CB8AC3E}">
        <p14:creationId xmlns:p14="http://schemas.microsoft.com/office/powerpoint/2010/main" val="11072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idx="10"/>
          </p:nvPr>
        </p:nvSpPr>
        <p:spPr/>
        <p:txBody>
          <a:bodyPr/>
          <a:lstStyle/>
          <a:p>
            <a:pPr>
              <a:defRPr/>
            </a:pPr>
            <a:fld id="{D6B2D46C-41EF-48DA-B802-B75B0A845266}" type="slidenum">
              <a:rPr lang="en-GB" smtClean="0"/>
              <a:pPr>
                <a:defRPr/>
              </a:pPr>
              <a:t>12</a:t>
            </a:fld>
            <a:endParaRPr lang="en-GB"/>
          </a:p>
        </p:txBody>
      </p:sp>
    </p:spTree>
    <p:extLst>
      <p:ext uri="{BB962C8B-B14F-4D97-AF65-F5344CB8AC3E}">
        <p14:creationId xmlns:p14="http://schemas.microsoft.com/office/powerpoint/2010/main" val="346085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hape 8"/>
          <p:cNvSpPr/>
          <p:nvPr userDrawn="1"/>
        </p:nvSpPr>
        <p:spPr>
          <a:xfrm>
            <a:off x="15631" y="0"/>
            <a:ext cx="9144000" cy="3576899"/>
          </a:xfrm>
          <a:prstGeom prst="rect">
            <a:avLst/>
          </a:prstGeom>
          <a:solidFill>
            <a:srgbClr val="0C3560"/>
          </a:solidFill>
          <a:ln w="19050" cap="flat" cmpd="sng">
            <a:solidFill>
              <a:srgbClr val="003E5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Title 1"/>
          <p:cNvSpPr>
            <a:spLocks noGrp="1"/>
          </p:cNvSpPr>
          <p:nvPr>
            <p:ph type="ctrTitle"/>
          </p:nvPr>
        </p:nvSpPr>
        <p:spPr>
          <a:xfrm>
            <a:off x="818661" y="1130056"/>
            <a:ext cx="7772400" cy="1470025"/>
          </a:xfrm>
        </p:spPr>
        <p:txBody>
          <a:bodyPr/>
          <a:lstStyle>
            <a:lvl1pPr algn="ctr">
              <a:defRPr baseline="0">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4321908" y="644769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39825"/>
          </a:xfrm>
        </p:spPr>
        <p:txBody>
          <a:bodyPr/>
          <a:lstStyle/>
          <a:p>
            <a:r>
              <a:rPr lang="en-US" smtClean="0"/>
              <a:t>Click to edit Master title style</a:t>
            </a:r>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Shape 17"/>
          <p:cNvSpPr/>
          <p:nvPr userDrawn="1"/>
        </p:nvSpPr>
        <p:spPr>
          <a:xfrm>
            <a:off x="0" y="24955"/>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 name="Date Placeholder 1"/>
          <p:cNvSpPr>
            <a:spLocks noGrp="1"/>
          </p:cNvSpPr>
          <p:nvPr>
            <p:ph type="dt" sz="half" idx="10"/>
          </p:nvPr>
        </p:nvSpPr>
        <p:spPr>
          <a:xfrm>
            <a:off x="628650" y="6356351"/>
            <a:ext cx="2057400" cy="365125"/>
          </a:xfrm>
          <a:prstGeom prst="rect">
            <a:avLst/>
          </a:prstGeom>
        </p:spPr>
        <p:txBody>
          <a:bodyPr/>
          <a:lstStyle/>
          <a:p>
            <a:fld id="{994F7781-2DE5-436A-88F2-316CBFFD85FB}" type="datetimeFigureOut">
              <a:rPr lang="fr-BE" smtClean="0"/>
              <a:t>30/03/2016</a:t>
            </a:fld>
            <a:endParaRPr lang="fr-BE"/>
          </a:p>
        </p:txBody>
      </p:sp>
      <p:sp>
        <p:nvSpPr>
          <p:cNvPr id="3" name="Footer Placeholder 2"/>
          <p:cNvSpPr>
            <a:spLocks noGrp="1"/>
          </p:cNvSpPr>
          <p:nvPr>
            <p:ph type="ftr" sz="quarter" idx="11"/>
          </p:nvPr>
        </p:nvSpPr>
        <p:spPr/>
        <p:txBody>
          <a:bodyPr/>
          <a:lstStyle/>
          <a:p>
            <a:pPr>
              <a:defRPr/>
            </a:pPr>
            <a:r>
              <a:rPr lang="nl-BE" smtClean="0"/>
              <a:t>www.escaux.com</a:t>
            </a:r>
            <a:endParaRPr lang="nl-BE"/>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a:defRPr/>
            </a:pPr>
            <a:fld id="{8C402888-1E2E-4F34-8215-AAD2465C5F0A}" type="slidenum">
              <a:rPr lang="nl-BE" smtClean="0"/>
              <a:pPr>
                <a:defRPr/>
              </a:pPr>
              <a:t>‹#›</a:t>
            </a:fld>
            <a:endParaRPr lang="nl-BE"/>
          </a:p>
        </p:txBody>
      </p:sp>
      <p:sp>
        <p:nvSpPr>
          <p:cNvPr id="6" name="Title 9"/>
          <p:cNvSpPr>
            <a:spLocks noGrp="1"/>
          </p:cNvSpPr>
          <p:nvPr>
            <p:ph type="title"/>
          </p:nvPr>
        </p:nvSpPr>
        <p:spPr>
          <a:xfrm>
            <a:off x="457200" y="188640"/>
            <a:ext cx="8229600" cy="1143000"/>
          </a:xfrm>
        </p:spPr>
        <p:txBody>
          <a:bodyPr/>
          <a:lstStyle>
            <a:lvl1pPr>
              <a:defRPr baseline="0">
                <a:solidFill>
                  <a:srgbClr val="FFFFFF"/>
                </a:solidFill>
              </a:defRPr>
            </a:lvl1pPr>
          </a:lstStyle>
          <a:p>
            <a:endParaRPr lang="en-US" dirty="0"/>
          </a:p>
        </p:txBody>
      </p:sp>
    </p:spTree>
    <p:extLst>
      <p:ext uri="{BB962C8B-B14F-4D97-AF65-F5344CB8AC3E}">
        <p14:creationId xmlns:p14="http://schemas.microsoft.com/office/powerpoint/2010/main" val="77905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Arial" panose="020B0604020202020204" pitchFamily="34" charset="0"/>
              <a:buChar char="•"/>
              <a:defRPr baseline="0">
                <a:latin typeface="Trebuchet MS" panose="020B0603020202020204" pitchFamily="34" charset="0"/>
              </a:defRPr>
            </a:lvl1pPr>
            <a:lvl2pPr marL="742950" indent="-285750">
              <a:buFont typeface="Arial" panose="020B0604020202020204" pitchFamily="34" charset="0"/>
              <a:buChar char="•"/>
              <a:defRPr baseline="0">
                <a:latin typeface="Trebuchet MS" panose="020B0603020202020204" pitchFamily="34" charset="0"/>
              </a:defRPr>
            </a:lvl2pPr>
            <a:lvl3pPr marL="1143000" indent="-228600">
              <a:buFont typeface="Arial" panose="020B0604020202020204" pitchFamily="34" charset="0"/>
              <a:buChar char="•"/>
              <a:defRPr baseline="0">
                <a:latin typeface="Trebuchet MS" panose="020B0603020202020204" pitchFamily="34" charset="0"/>
              </a:defRPr>
            </a:lvl3pPr>
            <a:lvl4pPr marL="1600200" indent="-228600">
              <a:buFont typeface="Arial" panose="020B0604020202020204" pitchFamily="34" charset="0"/>
              <a:buChar char="•"/>
              <a:defRPr baseline="0">
                <a:latin typeface="Trebuchet MS" panose="020B0603020202020204" pitchFamily="34" charset="0"/>
              </a:defRPr>
            </a:lvl4pPr>
            <a:lvl5pPr marL="2057400" indent="-228600">
              <a:buFont typeface="Arial" panose="020B0604020202020204" pitchFamily="34" charset="0"/>
              <a:buChar char="•"/>
              <a:defRPr baseline="0">
                <a:latin typeface="Trebuchet MS" panose="020B0603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7" name="Footer Placeholder 4"/>
          <p:cNvSpPr txBox="1">
            <a:spLocks/>
          </p:cNvSpPr>
          <p:nvPr userDrawn="1"/>
        </p:nvSpPr>
        <p:spPr>
          <a:xfrm>
            <a:off x="3993662" y="6447692"/>
            <a:ext cx="1492738" cy="273783"/>
          </a:xfrm>
          <a:prstGeom prst="rect">
            <a:avLst/>
          </a:prstGeom>
        </p:spPr>
        <p:txBody>
          <a:bodyPr vert="horz" lIns="91440" tIns="45720" rIns="91440" bIns="45720" rtlCol="0" anchor="ctr"/>
          <a:lstStyle>
            <a:defPPr>
              <a:defRPr lang="en-GB"/>
            </a:defPPr>
            <a:lvl1pPr algn="ctr" defTabSz="449263" rtl="0" fontAlgn="base">
              <a:lnSpc>
                <a:spcPct val="93000"/>
              </a:lnSpc>
              <a:spcBef>
                <a:spcPct val="0"/>
              </a:spcBef>
              <a:spcAft>
                <a:spcPct val="0"/>
              </a:spcAft>
              <a:buClr>
                <a:srgbClr val="000000"/>
              </a:buClr>
              <a:buSzPct val="100000"/>
              <a:buFont typeface="Arial" charset="0"/>
              <a:defRPr sz="1200" kern="1200">
                <a:solidFill>
                  <a:schemeClr val="tx1">
                    <a:tint val="75000"/>
                  </a:schemeClr>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pic>
        <p:nvPicPr>
          <p:cNvPr id="10" name="Picture 9"/>
          <p:cNvPicPr>
            <a:picLocks noChangeAspect="1"/>
          </p:cNvPicPr>
          <p:nvPr userDrawn="1"/>
        </p:nvPicPr>
        <p:blipFill>
          <a:blip r:embed="rId2"/>
          <a:stretch>
            <a:fillRect/>
          </a:stretch>
        </p:blipFill>
        <p:spPr>
          <a:xfrm>
            <a:off x="1255092" y="219640"/>
            <a:ext cx="7888908" cy="853514"/>
          </a:xfrm>
          <a:prstGeom prst="rect">
            <a:avLst/>
          </a:prstGeom>
        </p:spPr>
      </p:pic>
      <p:sp>
        <p:nvSpPr>
          <p:cNvPr id="11" name="Shape 17"/>
          <p:cNvSpPr/>
          <p:nvPr userDrawn="1"/>
        </p:nvSpPr>
        <p:spPr>
          <a:xfrm>
            <a:off x="0" y="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 name="Title 1"/>
          <p:cNvSpPr>
            <a:spLocks noGrp="1"/>
          </p:cNvSpPr>
          <p:nvPr>
            <p:ph type="title"/>
          </p:nvPr>
        </p:nvSpPr>
        <p:spPr>
          <a:xfrm>
            <a:off x="878742" y="158325"/>
            <a:ext cx="7886700" cy="854074"/>
          </a:xfrm>
        </p:spPr>
        <p:txBody>
          <a:bodyPr/>
          <a:lstStyle>
            <a:lvl1pPr>
              <a:defRPr baseline="0">
                <a:solidFill>
                  <a:schemeClr val="bg1"/>
                </a:solidFill>
              </a:defRPr>
            </a:lvl1pPr>
          </a:lstStyle>
          <a:p>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7" name="Footer Placeholder 4"/>
          <p:cNvSpPr>
            <a:spLocks noGrp="1"/>
          </p:cNvSpPr>
          <p:nvPr>
            <p:ph type="ftr" sz="quarter" idx="11"/>
          </p:nvPr>
        </p:nvSpPr>
        <p:spPr>
          <a:xfrm>
            <a:off x="4032739" y="640324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indent="-342900">
              <a:buFont typeface="Arial" panose="020B0604020202020204" pitchFamily="34" charset="0"/>
              <a:buChar char="•"/>
              <a:defRPr sz="2800" baseline="0">
                <a:latin typeface="Trebuchet MS" panose="020B0603020202020204" pitchFamily="34" charset="0"/>
              </a:defRPr>
            </a:lvl1pPr>
            <a:lvl2pPr marL="742950" indent="-285750">
              <a:buFont typeface="Arial" panose="020B0604020202020204" pitchFamily="34" charset="0"/>
              <a:buChar char="•"/>
              <a:defRPr sz="2400" baseline="0">
                <a:latin typeface="Trebuchet MS" panose="020B0603020202020204" pitchFamily="34" charset="0"/>
              </a:defRPr>
            </a:lvl2pPr>
            <a:lvl3pPr marL="1143000" indent="-228600">
              <a:buFont typeface="Arial" panose="020B0604020202020204" pitchFamily="34" charset="0"/>
              <a:buChar char="•"/>
              <a:defRPr sz="2000" baseline="0">
                <a:latin typeface="Trebuchet MS" panose="020B0603020202020204" pitchFamily="34" charset="0"/>
              </a:defRPr>
            </a:lvl3pPr>
            <a:lvl4pPr marL="1600200" indent="-228600">
              <a:buFont typeface="Arial" panose="020B0604020202020204" pitchFamily="34" charset="0"/>
              <a:buChar char="•"/>
              <a:defRPr sz="1800" baseline="0">
                <a:latin typeface="Trebuchet MS" panose="020B0603020202020204" pitchFamily="34" charset="0"/>
              </a:defRPr>
            </a:lvl4pPr>
            <a:lvl5pPr marL="2057400" indent="-228600">
              <a:buFont typeface="Arial" panose="020B0604020202020204" pitchFamily="34" charset="0"/>
              <a:buChar char="•"/>
              <a:defRPr sz="1800" baseline="0">
                <a:latin typeface="Trebuchet MS" panose="020B0603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8" name="Footer Placeholder 4"/>
          <p:cNvSpPr>
            <a:spLocks noGrp="1"/>
          </p:cNvSpPr>
          <p:nvPr>
            <p:ph type="ftr" sz="quarter" idx="11"/>
          </p:nvPr>
        </p:nvSpPr>
        <p:spPr>
          <a:xfrm>
            <a:off x="3970216" y="644769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
        <p:nvSpPr>
          <p:cNvPr id="9" name="Shape 17"/>
          <p:cNvSpPr/>
          <p:nvPr userDrawn="1"/>
        </p:nvSpPr>
        <p:spPr>
          <a:xfrm>
            <a:off x="0" y="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1" name="Content Placeholder 2"/>
          <p:cNvSpPr>
            <a:spLocks noGrp="1"/>
          </p:cNvSpPr>
          <p:nvPr>
            <p:ph sz="half" idx="13"/>
          </p:nvPr>
        </p:nvSpPr>
        <p:spPr>
          <a:xfrm>
            <a:off x="4648200" y="1600200"/>
            <a:ext cx="4038600" cy="4525963"/>
          </a:xfrm>
        </p:spPr>
        <p:txBody>
          <a:bodyPr/>
          <a:lstStyle>
            <a:lvl1pPr marL="342900" indent="-342900">
              <a:buFont typeface="Arial" panose="020B0604020202020204" pitchFamily="34" charset="0"/>
              <a:buChar char="•"/>
              <a:defRPr sz="2800" baseline="0">
                <a:latin typeface="Trebuchet MS" panose="020B0603020202020204" pitchFamily="34" charset="0"/>
              </a:defRPr>
            </a:lvl1pPr>
            <a:lvl2pPr marL="742950" indent="-285750">
              <a:buFont typeface="Arial" panose="020B0604020202020204" pitchFamily="34" charset="0"/>
              <a:buChar char="•"/>
              <a:defRPr sz="2400" baseline="0">
                <a:latin typeface="Trebuchet MS" panose="020B0603020202020204" pitchFamily="34" charset="0"/>
              </a:defRPr>
            </a:lvl2pPr>
            <a:lvl3pPr marL="1143000" indent="-228600">
              <a:buFont typeface="Arial" panose="020B0604020202020204" pitchFamily="34" charset="0"/>
              <a:buChar char="•"/>
              <a:defRPr sz="2000" baseline="0">
                <a:latin typeface="Trebuchet MS" panose="020B0603020202020204" pitchFamily="34" charset="0"/>
              </a:defRPr>
            </a:lvl3pPr>
            <a:lvl4pPr marL="1600200" indent="-228600">
              <a:buFont typeface="Arial" panose="020B0604020202020204" pitchFamily="34" charset="0"/>
              <a:buChar char="•"/>
              <a:defRPr sz="1800" baseline="0">
                <a:latin typeface="Trebuchet MS" panose="020B0603020202020204" pitchFamily="34" charset="0"/>
              </a:defRPr>
            </a:lvl4pPr>
            <a:lvl5pPr marL="2057400" indent="-228600">
              <a:buFont typeface="Arial" panose="020B0604020202020204" pitchFamily="34" charset="0"/>
              <a:buChar char="•"/>
              <a:defRPr sz="1800" baseline="0">
                <a:latin typeface="Trebuchet MS" panose="020B0603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878742" y="158325"/>
            <a:ext cx="7886700" cy="854074"/>
          </a:xfrm>
        </p:spPr>
        <p:txBody>
          <a:bodyPr/>
          <a:lstStyle>
            <a:lvl1pPr>
              <a:defRPr baseline="0">
                <a:solidFill>
                  <a:schemeClr val="bg1"/>
                </a:solidFill>
              </a:defRPr>
            </a:lvl1pPr>
          </a:lstStyle>
          <a:p>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1019"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3/30/2016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6050" y="274638"/>
            <a:ext cx="5900750" cy="79690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4422"/>
            <a:ext cx="8229600" cy="50006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57200" y="6300038"/>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Shape 20"/>
          <p:cNvPicPr preferRelativeResize="0"/>
          <p:nvPr userDrawn="1"/>
        </p:nvPicPr>
        <p:blipFill>
          <a:blip r:embed="rId15">
            <a:alphaModFix/>
          </a:blip>
          <a:stretch>
            <a:fillRect/>
          </a:stretch>
        </p:blipFill>
        <p:spPr>
          <a:xfrm>
            <a:off x="7543800" y="6483851"/>
            <a:ext cx="1104899" cy="237625"/>
          </a:xfrm>
          <a:prstGeom prst="rect">
            <a:avLst/>
          </a:prstGeom>
          <a:noFill/>
          <a:ln>
            <a:noFill/>
          </a:ln>
        </p:spPr>
      </p:pic>
      <p:sp>
        <p:nvSpPr>
          <p:cNvPr id="12" name="Footer Placeholder 4"/>
          <p:cNvSpPr>
            <a:spLocks noGrp="1"/>
          </p:cNvSpPr>
          <p:nvPr>
            <p:ph type="ftr" sz="quarter" idx="3"/>
          </p:nvPr>
        </p:nvSpPr>
        <p:spPr>
          <a:xfrm>
            <a:off x="3978034" y="6483851"/>
            <a:ext cx="1008181"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dt="0"/>
  <p:txStyles>
    <p:titleStyle>
      <a:lvl1pPr algn="r" defTabSz="914400" rtl="0" eaLnBrk="1" latinLnBrk="0" hangingPunct="1">
        <a:spcBef>
          <a:spcPct val="0"/>
        </a:spcBef>
        <a:buNone/>
        <a:defRPr sz="3200" kern="1200" baseline="0">
          <a:solidFill>
            <a:srgbClr val="0C356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28.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6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BE" dirty="0"/>
              <a:t>n</a:t>
            </a:r>
            <a:r>
              <a:rPr lang="nl-BE" dirty="0" smtClean="0"/>
              <a:t>et.Console 3.8</a:t>
            </a:r>
            <a:endParaRPr lang="en-US" dirty="0"/>
          </a:p>
        </p:txBody>
      </p:sp>
      <p:sp>
        <p:nvSpPr>
          <p:cNvPr id="4" name="Subtitle 3"/>
          <p:cNvSpPr>
            <a:spLocks noGrp="1"/>
          </p:cNvSpPr>
          <p:nvPr>
            <p:ph type="subTitle" idx="1"/>
          </p:nvPr>
        </p:nvSpPr>
        <p:spPr>
          <a:xfrm>
            <a:off x="2141943" y="4805592"/>
            <a:ext cx="4781372" cy="803305"/>
          </a:xfrm>
        </p:spPr>
        <p:txBody>
          <a:bodyPr/>
          <a:lstStyle/>
          <a:p>
            <a:r>
              <a:rPr lang="nl-BE" dirty="0" smtClean="0">
                <a:solidFill>
                  <a:srgbClr val="000000"/>
                </a:solidFill>
              </a:rPr>
              <a:t>User Guide</a:t>
            </a:r>
            <a:endParaRPr lang="en-US" dirty="0">
              <a:solidFill>
                <a:srgbClr val="000000"/>
              </a:solidFill>
            </a:endParaRPr>
          </a:p>
        </p:txBody>
      </p:sp>
      <p:sp>
        <p:nvSpPr>
          <p:cNvPr id="5" name="Footer Placeholder 3"/>
          <p:cNvSpPr>
            <a:spLocks noGrp="1"/>
          </p:cNvSpPr>
          <p:nvPr>
            <p:ph type="ftr" sz="quarter" idx="11"/>
          </p:nvPr>
        </p:nvSpPr>
        <p:spPr>
          <a:xfrm>
            <a:off x="3570025" y="6419396"/>
            <a:ext cx="2269671" cy="365125"/>
          </a:xfrm>
        </p:spPr>
        <p:txBody>
          <a:bodyPr/>
          <a:lstStyle/>
          <a:p>
            <a:pPr>
              <a:defRPr/>
            </a:pPr>
            <a:r>
              <a:rPr lang="nl-BE" sz="800" dirty="0" smtClean="0">
                <a:solidFill>
                  <a:schemeClr val="tx1"/>
                </a:solidFill>
                <a:latin typeface="+mj-lt"/>
              </a:rPr>
              <a:t>www.escaux.com</a:t>
            </a:r>
            <a:endParaRPr lang="nl-BE" sz="800" dirty="0">
              <a:solidFill>
                <a:schemeClr val="tx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842" y="3167741"/>
            <a:ext cx="8229600" cy="2059461"/>
          </a:xfrm>
        </p:spPr>
        <p:txBody>
          <a:bodyPr/>
          <a:lstStyle/>
          <a:p>
            <a:pPr marL="0" indent="0" algn="ctr">
              <a:buNone/>
            </a:pPr>
            <a:r>
              <a:rPr lang="en-GB" dirty="0"/>
              <a:t>Anatomy of the application</a:t>
            </a:r>
            <a:endParaRPr lang="fr-B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03" y="1332933"/>
            <a:ext cx="8537393" cy="4624421"/>
          </a:xfrm>
          <a:prstGeom prst="rect">
            <a:avLst/>
          </a:prstGeom>
        </p:spPr>
      </p:pic>
      <p:sp>
        <p:nvSpPr>
          <p:cNvPr id="7171"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The screen layout – X900</a:t>
            </a:r>
          </a:p>
        </p:txBody>
      </p:sp>
      <p:cxnSp>
        <p:nvCxnSpPr>
          <p:cNvPr id="21" name="Straight Arrow Connector 20"/>
          <p:cNvCxnSpPr/>
          <p:nvPr/>
        </p:nvCxnSpPr>
        <p:spPr>
          <a:xfrm>
            <a:off x="4572000" y="6072564"/>
            <a:ext cx="426869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99136" y="6047894"/>
            <a:ext cx="1168910"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Right pane</a:t>
            </a:r>
            <a:endParaRPr lang="en-US" sz="1600" dirty="0">
              <a:solidFill>
                <a:srgbClr val="000000"/>
              </a:solidFill>
              <a:latin typeface="Trebuchet MS" panose="020B0603020202020204" pitchFamily="34" charset="0"/>
            </a:endParaRPr>
          </a:p>
        </p:txBody>
      </p:sp>
      <p:cxnSp>
        <p:nvCxnSpPr>
          <p:cNvPr id="23" name="Straight Arrow Connector 22"/>
          <p:cNvCxnSpPr/>
          <p:nvPr/>
        </p:nvCxnSpPr>
        <p:spPr>
          <a:xfrm>
            <a:off x="303303" y="6072564"/>
            <a:ext cx="4268697" cy="5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30264" y="6049981"/>
            <a:ext cx="1066318"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Left pane</a:t>
            </a:r>
            <a:endParaRPr lang="en-US" sz="1600" dirty="0">
              <a:solidFill>
                <a:srgbClr val="000000"/>
              </a:solidFill>
              <a:latin typeface="Trebuchet MS" panose="020B0603020202020204" pitchFamily="34" charset="0"/>
            </a:endParaRPr>
          </a:p>
        </p:txBody>
      </p:sp>
      <p:sp>
        <p:nvSpPr>
          <p:cNvPr id="14"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60" y="1156525"/>
            <a:ext cx="8543675" cy="4627824"/>
          </a:xfrm>
          <a:prstGeom prst="rect">
            <a:avLst/>
          </a:prstGeom>
        </p:spPr>
      </p:pic>
      <p:sp>
        <p:nvSpPr>
          <p:cNvPr id="2" name="Title 1"/>
          <p:cNvSpPr>
            <a:spLocks noGrp="1"/>
          </p:cNvSpPr>
          <p:nvPr>
            <p:ph type="title"/>
          </p:nvPr>
        </p:nvSpPr>
        <p:spPr>
          <a:xfrm>
            <a:off x="2786050" y="274638"/>
            <a:ext cx="5900750" cy="796908"/>
          </a:xfrm>
        </p:spPr>
        <p:txBody>
          <a:bodyPr/>
          <a:lstStyle/>
          <a:p>
            <a:r>
              <a:rPr lang="nl-BE" dirty="0"/>
              <a:t>The screen layout – </a:t>
            </a:r>
            <a:r>
              <a:rPr lang="nl-BE" dirty="0" smtClean="0"/>
              <a:t>X700</a:t>
            </a:r>
            <a:endParaRPr lang="fr-BE" dirty="0"/>
          </a:p>
        </p:txBody>
      </p:sp>
      <p:cxnSp>
        <p:nvCxnSpPr>
          <p:cNvPr id="9" name="Straight Arrow Connector 8"/>
          <p:cNvCxnSpPr/>
          <p:nvPr/>
        </p:nvCxnSpPr>
        <p:spPr>
          <a:xfrm>
            <a:off x="4571999" y="5885240"/>
            <a:ext cx="4271837"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25674" y="5935364"/>
            <a:ext cx="1168910"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Right pane</a:t>
            </a:r>
            <a:endParaRPr lang="en-US" sz="1600" dirty="0">
              <a:solidFill>
                <a:srgbClr val="000000"/>
              </a:solidFill>
              <a:latin typeface="Trebuchet MS" panose="020B0603020202020204" pitchFamily="34" charset="0"/>
            </a:endParaRPr>
          </a:p>
        </p:txBody>
      </p:sp>
      <p:cxnSp>
        <p:nvCxnSpPr>
          <p:cNvPr id="12" name="Straight Arrow Connector 11"/>
          <p:cNvCxnSpPr/>
          <p:nvPr/>
        </p:nvCxnSpPr>
        <p:spPr>
          <a:xfrm>
            <a:off x="300161" y="5884031"/>
            <a:ext cx="4271839" cy="120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36400" y="5913289"/>
            <a:ext cx="1066318"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Left pane</a:t>
            </a:r>
            <a:endParaRPr lang="en-US" sz="1600" dirty="0">
              <a:solidFill>
                <a:srgbClr val="000000"/>
              </a:solidFill>
              <a:latin typeface="Trebuchet MS" panose="020B0603020202020204" pitchFamily="34" charset="0"/>
            </a:endParaRPr>
          </a:p>
        </p:txBody>
      </p:sp>
      <p:sp>
        <p:nvSpPr>
          <p:cNvPr id="16"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extLst>
      <p:ext uri="{BB962C8B-B14F-4D97-AF65-F5344CB8AC3E}">
        <p14:creationId xmlns:p14="http://schemas.microsoft.com/office/powerpoint/2010/main" val="3337612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004" y="1265840"/>
            <a:ext cx="4614263" cy="4993583"/>
          </a:xfrm>
          <a:prstGeom prst="rect">
            <a:avLst/>
          </a:prstGeom>
        </p:spPr>
      </p:pic>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Left pane</a:t>
            </a:r>
          </a:p>
        </p:txBody>
      </p:sp>
      <p:sp>
        <p:nvSpPr>
          <p:cNvPr id="13" name="Rectangle 12"/>
          <p:cNvSpPr/>
          <p:nvPr/>
        </p:nvSpPr>
        <p:spPr>
          <a:xfrm>
            <a:off x="6495539" y="1307974"/>
            <a:ext cx="150938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smtClean="0">
                <a:solidFill>
                  <a:srgbClr val="000000"/>
                </a:solidFill>
                <a:latin typeface="Trebuchet MS" panose="020B0603020202020204" pitchFamily="34" charset="0"/>
              </a:rPr>
              <a:t>Control area</a:t>
            </a:r>
          </a:p>
        </p:txBody>
      </p:sp>
      <p:sp>
        <p:nvSpPr>
          <p:cNvPr id="15" name="Rectangle 14"/>
          <p:cNvSpPr/>
          <p:nvPr/>
        </p:nvSpPr>
        <p:spPr>
          <a:xfrm>
            <a:off x="6485100" y="1917838"/>
            <a:ext cx="2411260"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smtClean="0">
                <a:solidFill>
                  <a:srgbClr val="000000"/>
                </a:solidFill>
                <a:latin typeface="Trebuchet MS" panose="020B0603020202020204" pitchFamily="34" charset="0"/>
              </a:rPr>
              <a:t>Line Status area</a:t>
            </a:r>
          </a:p>
        </p:txBody>
      </p:sp>
      <p:sp>
        <p:nvSpPr>
          <p:cNvPr id="16" name="Rectangle 15"/>
          <p:cNvSpPr/>
          <p:nvPr/>
        </p:nvSpPr>
        <p:spPr>
          <a:xfrm>
            <a:off x="6507271" y="3178097"/>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Supervision area</a:t>
            </a:r>
          </a:p>
        </p:txBody>
      </p:sp>
      <p:sp>
        <p:nvSpPr>
          <p:cNvPr id="17" name="Rectangle 16"/>
          <p:cNvSpPr/>
          <p:nvPr/>
        </p:nvSpPr>
        <p:spPr>
          <a:xfrm>
            <a:off x="6507271" y="4848533"/>
            <a:ext cx="1684751"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Contacts area</a:t>
            </a:r>
            <a:endParaRPr lang="en-US" dirty="0" smtClean="0">
              <a:solidFill>
                <a:srgbClr val="000000"/>
              </a:solidFill>
              <a:latin typeface="Trebuchet MS" panose="020B0603020202020204" pitchFamily="34" charset="0"/>
            </a:endParaRPr>
          </a:p>
        </p:txBody>
      </p:sp>
      <p:cxnSp>
        <p:nvCxnSpPr>
          <p:cNvPr id="19" name="Straight Arrow Connector 18"/>
          <p:cNvCxnSpPr/>
          <p:nvPr/>
        </p:nvCxnSpPr>
        <p:spPr>
          <a:xfrm rot="5400000">
            <a:off x="6288860" y="1469851"/>
            <a:ext cx="400832"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85100" y="1693514"/>
            <a:ext cx="0" cy="79659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81968" y="2512560"/>
            <a:ext cx="6263" cy="168104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505983" y="5192832"/>
            <a:ext cx="1984581" cy="546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Right pane</a:t>
            </a:r>
          </a:p>
        </p:txBody>
      </p:sp>
      <p:sp>
        <p:nvSpPr>
          <p:cNvPr id="14" name="Rectangle 13"/>
          <p:cNvSpPr/>
          <p:nvPr/>
        </p:nvSpPr>
        <p:spPr>
          <a:xfrm>
            <a:off x="5482460" y="2651777"/>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Web plugin area</a:t>
            </a:r>
          </a:p>
        </p:txBody>
      </p:sp>
      <p:cxnSp>
        <p:nvCxnSpPr>
          <p:cNvPr id="15" name="Straight Arrow Connector 14"/>
          <p:cNvCxnSpPr/>
          <p:nvPr/>
        </p:nvCxnSpPr>
        <p:spPr>
          <a:xfrm rot="5400000">
            <a:off x="4149147" y="3027571"/>
            <a:ext cx="2485225" cy="301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410935" y="5291468"/>
            <a:ext cx="1964530" cy="1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98602" y="4954538"/>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Speeddial area</a:t>
            </a:r>
          </a:p>
        </p:txBody>
      </p:sp>
      <p:sp>
        <p:nvSpPr>
          <p:cNvPr id="22" name="Rectangular Callout 21"/>
          <p:cNvSpPr/>
          <p:nvPr/>
        </p:nvSpPr>
        <p:spPr>
          <a:xfrm>
            <a:off x="5461808" y="6199159"/>
            <a:ext cx="1751553" cy="356993"/>
          </a:xfrm>
          <a:prstGeom prst="wedgeRectCallout">
            <a:avLst>
              <a:gd name="adj1" fmla="val -95568"/>
              <a:gd name="adj2" fmla="val 13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Mini-toolbar</a:t>
            </a:r>
            <a:endParaRPr lang="en-US" dirty="0">
              <a:latin typeface="Trebuchet MS" panose="020B0603020202020204" pitchFamily="34" charset="0"/>
            </a:endParaRPr>
          </a:p>
        </p:txBody>
      </p:sp>
      <p:pic>
        <p:nvPicPr>
          <p:cNvPr id="17"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16"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10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Phone status on speeddials</a:t>
            </a:r>
          </a:p>
        </p:txBody>
      </p:sp>
      <p:sp>
        <p:nvSpPr>
          <p:cNvPr id="27" name="Content Placeholder 19"/>
          <p:cNvSpPr>
            <a:spLocks noGrp="1"/>
          </p:cNvSpPr>
          <p:nvPr>
            <p:ph idx="1"/>
          </p:nvPr>
        </p:nvSpPr>
        <p:spPr>
          <a:xfrm>
            <a:off x="5339750" y="1723744"/>
            <a:ext cx="3372928" cy="2235779"/>
          </a:xfrm>
        </p:spPr>
        <p:txBody>
          <a:bodyPr>
            <a:normAutofit fontScale="77500" lnSpcReduction="20000"/>
          </a:bodyPr>
          <a:lstStyle/>
          <a:p>
            <a:r>
              <a:rPr lang="nl-BE" sz="2600" dirty="0" smtClean="0"/>
              <a:t>You can see the phone status on speeddials, like for the Internal Directory, if it is an internal contact</a:t>
            </a:r>
          </a:p>
          <a:p>
            <a:r>
              <a:rPr lang="nl-BE" sz="2600" dirty="0" smtClean="0"/>
              <a:t>This feature can be enabled in the preferences (see later)</a:t>
            </a:r>
          </a:p>
          <a:p>
            <a:endParaRPr lang="nl-BE" dirty="0" smtClean="0"/>
          </a:p>
        </p:txBody>
      </p:sp>
      <p:pic>
        <p:nvPicPr>
          <p:cNvPr id="23"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24"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25"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pic>
        <p:nvPicPr>
          <p:cNvPr id="2051" name="Picture 3" descr="C:\Users\mde\Desktop\nconsole screenshots\calendar-icons_right-part.png"/>
          <p:cNvPicPr>
            <a:picLocks noChangeAspect="1" noChangeArrowheads="1"/>
          </p:cNvPicPr>
          <p:nvPr/>
        </p:nvPicPr>
        <p:blipFill>
          <a:blip r:embed="rId6" cstate="print"/>
          <a:srcRect t="41457" b="2361"/>
          <a:stretch>
            <a:fillRect/>
          </a:stretch>
        </p:blipFill>
        <p:spPr bwMode="auto">
          <a:xfrm>
            <a:off x="897799" y="4272640"/>
            <a:ext cx="3946344" cy="2013859"/>
          </a:xfrm>
          <a:prstGeom prst="rect">
            <a:avLst/>
          </a:prstGeom>
          <a:noFill/>
        </p:spPr>
      </p:pic>
      <p:pic>
        <p:nvPicPr>
          <p:cNvPr id="2052" name="Picture 4" descr="C:\Users\mde\Desktop\nconsole screenshots\SpeedDialsWinBusyInt.png"/>
          <p:cNvPicPr>
            <a:picLocks noChangeAspect="1" noChangeArrowheads="1"/>
          </p:cNvPicPr>
          <p:nvPr/>
        </p:nvPicPr>
        <p:blipFill>
          <a:blip r:embed="rId7" cstate="print"/>
          <a:srcRect/>
          <a:stretch>
            <a:fillRect/>
          </a:stretch>
        </p:blipFill>
        <p:spPr bwMode="auto">
          <a:xfrm>
            <a:off x="5457297" y="4545609"/>
            <a:ext cx="2975504" cy="1317026"/>
          </a:xfrm>
          <a:prstGeom prst="rect">
            <a:avLst/>
          </a:prstGeom>
          <a:noFill/>
        </p:spPr>
      </p:pic>
      <p:sp>
        <p:nvSpPr>
          <p:cNvPr id="29" name="Content Placeholder 19"/>
          <p:cNvSpPr txBox="1">
            <a:spLocks/>
          </p:cNvSpPr>
          <p:nvPr/>
        </p:nvSpPr>
        <p:spPr>
          <a:xfrm>
            <a:off x="5754618" y="5813144"/>
            <a:ext cx="2728983" cy="37598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BE" sz="1600" b="0" i="1" u="none" strike="noStrike" kern="1200" cap="none" spc="0" normalizeH="0" baseline="0" noProof="0" dirty="0" smtClean="0">
                <a:ln>
                  <a:noFill/>
                </a:ln>
                <a:solidFill>
                  <a:srgbClr val="000000"/>
                </a:solidFill>
                <a:effectLst/>
                <a:uLnTx/>
                <a:uFillTx/>
                <a:latin typeface="+mn-lt"/>
                <a:ea typeface="+mn-ea"/>
                <a:cs typeface="+mn-cs"/>
              </a:rPr>
              <a:t>Busy</a:t>
            </a:r>
            <a:r>
              <a:rPr kumimoji="0" lang="nl-BE" sz="1600" b="0" i="1" u="none" strike="noStrike" kern="1200" cap="none" spc="0" normalizeH="0" noProof="0" dirty="0" smtClean="0">
                <a:ln>
                  <a:noFill/>
                </a:ln>
                <a:solidFill>
                  <a:srgbClr val="000000"/>
                </a:solidFill>
                <a:effectLst/>
                <a:uLnTx/>
                <a:uFillTx/>
                <a:latin typeface="+mn-lt"/>
                <a:ea typeface="+mn-ea"/>
                <a:cs typeface="+mn-cs"/>
              </a:rPr>
              <a:t> extension</a:t>
            </a:r>
            <a:endParaRPr kumimoji="0" lang="nl-BE" sz="1600" b="0" i="1"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BE" b="0"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Web component focus</a:t>
            </a:r>
          </a:p>
        </p:txBody>
      </p:sp>
      <p:sp>
        <p:nvSpPr>
          <p:cNvPr id="20" name="Content Placeholder 19"/>
          <p:cNvSpPr>
            <a:spLocks noGrp="1"/>
          </p:cNvSpPr>
          <p:nvPr>
            <p:ph idx="1"/>
          </p:nvPr>
        </p:nvSpPr>
        <p:spPr>
          <a:xfrm>
            <a:off x="457200" y="5010410"/>
            <a:ext cx="8229600" cy="1204671"/>
          </a:xfrm>
        </p:spPr>
        <p:txBody>
          <a:bodyPr>
            <a:normAutofit fontScale="62500" lnSpcReduction="20000"/>
          </a:bodyPr>
          <a:lstStyle/>
          <a:p>
            <a:r>
              <a:rPr lang="nl-BE" dirty="0" smtClean="0"/>
              <a:t>Keyboard entries can either be captured by the net.Console or by the web component.</a:t>
            </a:r>
          </a:p>
          <a:p>
            <a:r>
              <a:rPr lang="nl-BE" dirty="0" smtClean="0"/>
              <a:t>The web component will grab all keyboard shortcuts if it has focus, as indicated by a red border.</a:t>
            </a:r>
          </a:p>
        </p:txBody>
      </p:sp>
      <p:grpSp>
        <p:nvGrpSpPr>
          <p:cNvPr id="11" name="Group 10"/>
          <p:cNvGrpSpPr/>
          <p:nvPr/>
        </p:nvGrpSpPr>
        <p:grpSpPr>
          <a:xfrm>
            <a:off x="588725" y="1160996"/>
            <a:ext cx="3858015" cy="3824364"/>
            <a:chOff x="839245" y="1160995"/>
            <a:chExt cx="4459266" cy="4851497"/>
          </a:xfrm>
        </p:grpSpPr>
        <p:pic>
          <p:nvPicPr>
            <p:cNvPr id="10"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grpSp>
        <p:nvGrpSpPr>
          <p:cNvPr id="12" name="Group 11"/>
          <p:cNvGrpSpPr/>
          <p:nvPr/>
        </p:nvGrpSpPr>
        <p:grpSpPr>
          <a:xfrm>
            <a:off x="4749453" y="1163083"/>
            <a:ext cx="3858015" cy="3824364"/>
            <a:chOff x="839245" y="1160995"/>
            <a:chExt cx="4459266" cy="4851497"/>
          </a:xfrm>
        </p:grpSpPr>
        <p:pic>
          <p:nvPicPr>
            <p:cNvPr id="16"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sp>
        <p:nvSpPr>
          <p:cNvPr id="19" name="Rectangle 18"/>
          <p:cNvSpPr/>
          <p:nvPr/>
        </p:nvSpPr>
        <p:spPr>
          <a:xfrm>
            <a:off x="4776716" y="1562670"/>
            <a:ext cx="3794078" cy="224505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ular Callout 22"/>
          <p:cNvSpPr/>
          <p:nvPr/>
        </p:nvSpPr>
        <p:spPr>
          <a:xfrm>
            <a:off x="6186480" y="2056355"/>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Focus on web component</a:t>
            </a:r>
            <a:endParaRPr lang="en-US" dirty="0"/>
          </a:p>
        </p:txBody>
      </p:sp>
      <p:sp>
        <p:nvSpPr>
          <p:cNvPr id="24" name="Rectangular Callout 23"/>
          <p:cNvSpPr/>
          <p:nvPr/>
        </p:nvSpPr>
        <p:spPr>
          <a:xfrm>
            <a:off x="1766880" y="2897686"/>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Focus on main application</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Mini-toolbar</a:t>
            </a:r>
            <a:endParaRPr lang="en-US" dirty="0"/>
          </a:p>
        </p:txBody>
      </p:sp>
      <p:pic>
        <p:nvPicPr>
          <p:cNvPr id="93186" name="Picture 2"/>
          <p:cNvPicPr>
            <a:picLocks noChangeAspect="1" noChangeArrowheads="1"/>
          </p:cNvPicPr>
          <p:nvPr/>
        </p:nvPicPr>
        <p:blipFill>
          <a:blip r:embed="rId2" cstate="print"/>
          <a:srcRect/>
          <a:stretch>
            <a:fillRect/>
          </a:stretch>
        </p:blipFill>
        <p:spPr bwMode="auto">
          <a:xfrm>
            <a:off x="2829251" y="2890057"/>
            <a:ext cx="3571549" cy="714310"/>
          </a:xfrm>
          <a:prstGeom prst="rect">
            <a:avLst/>
          </a:prstGeom>
          <a:noFill/>
          <a:ln w="9525">
            <a:noFill/>
            <a:miter lim="800000"/>
            <a:headEnd/>
            <a:tailEnd/>
          </a:ln>
        </p:spPr>
      </p:pic>
      <p:sp>
        <p:nvSpPr>
          <p:cNvPr id="5" name="Rectangular Callout 4"/>
          <p:cNvSpPr/>
          <p:nvPr/>
        </p:nvSpPr>
        <p:spPr>
          <a:xfrm>
            <a:off x="1418602" y="1490596"/>
            <a:ext cx="1963425" cy="546779"/>
          </a:xfrm>
          <a:prstGeom prst="wedgeRectCallout">
            <a:avLst>
              <a:gd name="adj1" fmla="val 42157"/>
              <a:gd name="adj2" fmla="val 1872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Documentation</a:t>
            </a:r>
            <a:endParaRPr lang="en-US" dirty="0"/>
          </a:p>
        </p:txBody>
      </p:sp>
      <p:sp>
        <p:nvSpPr>
          <p:cNvPr id="6" name="Rectangular Callout 5"/>
          <p:cNvSpPr/>
          <p:nvPr/>
        </p:nvSpPr>
        <p:spPr>
          <a:xfrm>
            <a:off x="2541407" y="3960311"/>
            <a:ext cx="1732056" cy="524006"/>
          </a:xfrm>
          <a:prstGeom prst="wedgeRectCallout">
            <a:avLst>
              <a:gd name="adj1" fmla="val 30586"/>
              <a:gd name="adj2" fmla="val -1322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Preferences</a:t>
            </a:r>
          </a:p>
        </p:txBody>
      </p:sp>
      <p:sp>
        <p:nvSpPr>
          <p:cNvPr id="7" name="Rectangular Callout 6"/>
          <p:cNvSpPr/>
          <p:nvPr/>
        </p:nvSpPr>
        <p:spPr>
          <a:xfrm>
            <a:off x="3921358" y="4701435"/>
            <a:ext cx="1732056" cy="524006"/>
          </a:xfrm>
          <a:prstGeom prst="wedgeRectCallout">
            <a:avLst>
              <a:gd name="adj1" fmla="val 36372"/>
              <a:gd name="adj2" fmla="val -2732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Send bug report</a:t>
            </a:r>
          </a:p>
        </p:txBody>
      </p:sp>
      <p:sp>
        <p:nvSpPr>
          <p:cNvPr id="8" name="Rectangular Callout 7"/>
          <p:cNvSpPr/>
          <p:nvPr/>
        </p:nvSpPr>
        <p:spPr>
          <a:xfrm>
            <a:off x="3731379" y="1505210"/>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Sync contacts</a:t>
            </a:r>
            <a:endParaRPr lang="en-US" dirty="0"/>
          </a:p>
        </p:txBody>
      </p:sp>
      <p:sp>
        <p:nvSpPr>
          <p:cNvPr id="9" name="Rectangular Callout 8"/>
          <p:cNvSpPr/>
          <p:nvPr/>
        </p:nvSpPr>
        <p:spPr>
          <a:xfrm>
            <a:off x="5787735" y="1352810"/>
            <a:ext cx="2053558" cy="701267"/>
          </a:xfrm>
          <a:prstGeom prst="wedgeRectCallout">
            <a:avLst>
              <a:gd name="adj1" fmla="val -36558"/>
              <a:gd name="adj2" fmla="val 17291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Server connection status</a:t>
            </a:r>
            <a:endParaRPr lang="en-US" dirty="0"/>
          </a:p>
        </p:txBody>
      </p:sp>
      <p:sp>
        <p:nvSpPr>
          <p:cNvPr id="12"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91" y="3804777"/>
            <a:ext cx="8747231" cy="783921"/>
          </a:xfrm>
          <a:prstGeom prst="rect">
            <a:avLst/>
          </a:prstGeom>
        </p:spPr>
      </p:pic>
      <p:sp>
        <p:nvSpPr>
          <p:cNvPr id="10243" name="Rectangle 1"/>
          <p:cNvSpPr>
            <a:spLocks noGrp="1" noChangeArrowheads="1"/>
          </p:cNvSpPr>
          <p:nvPr>
            <p:ph idx="1"/>
          </p:nvPr>
        </p:nvSpPr>
        <p:spPr/>
        <p:txBody>
          <a:bodyPr/>
          <a:lstStyle/>
          <a:p>
            <a:pPr marL="338138" indent="-33813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dirty="0" smtClean="0"/>
              <a:t>The different control keys are contextual</a:t>
            </a:r>
          </a:p>
          <a:p>
            <a:pPr marL="738188" lvl="1" indent="-28098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sz="1800" dirty="0" smtClean="0"/>
              <a:t>Only the colored keys are functional</a:t>
            </a:r>
          </a:p>
        </p:txBody>
      </p:sp>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Control area</a:t>
            </a:r>
          </a:p>
        </p:txBody>
      </p:sp>
      <p:sp>
        <p:nvSpPr>
          <p:cNvPr id="48" name="Rectangular Callout 47"/>
          <p:cNvSpPr/>
          <p:nvPr/>
        </p:nvSpPr>
        <p:spPr>
          <a:xfrm>
            <a:off x="187891" y="5014586"/>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Accept</a:t>
            </a:r>
            <a:endParaRPr lang="en-US" dirty="0"/>
          </a:p>
        </p:txBody>
      </p:sp>
      <p:sp>
        <p:nvSpPr>
          <p:cNvPr id="49" name="Rectangular Callout 48"/>
          <p:cNvSpPr/>
          <p:nvPr/>
        </p:nvSpPr>
        <p:spPr>
          <a:xfrm>
            <a:off x="187891" y="2572009"/>
            <a:ext cx="1292269" cy="826718"/>
          </a:xfrm>
          <a:prstGeom prst="wedgeRectCallout">
            <a:avLst>
              <a:gd name="adj1" fmla="val 21572"/>
              <a:gd name="adj2" fmla="val 9227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Terminate</a:t>
            </a:r>
            <a:endParaRPr lang="en-US" dirty="0"/>
          </a:p>
        </p:txBody>
      </p:sp>
      <p:sp>
        <p:nvSpPr>
          <p:cNvPr id="50" name="Rectangular Callout 49"/>
          <p:cNvSpPr/>
          <p:nvPr/>
        </p:nvSpPr>
        <p:spPr>
          <a:xfrm>
            <a:off x="1572991" y="2564104"/>
            <a:ext cx="1127342" cy="826718"/>
          </a:xfrm>
          <a:prstGeom prst="wedgeRectCallout">
            <a:avLst>
              <a:gd name="adj1" fmla="val 26409"/>
              <a:gd name="adj2" fmla="val 9227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Transfer</a:t>
            </a:r>
            <a:endParaRPr lang="en-US" dirty="0"/>
          </a:p>
        </p:txBody>
      </p:sp>
      <p:sp>
        <p:nvSpPr>
          <p:cNvPr id="51" name="Rectangular Callout 50"/>
          <p:cNvSpPr/>
          <p:nvPr/>
        </p:nvSpPr>
        <p:spPr>
          <a:xfrm>
            <a:off x="2793164" y="2564104"/>
            <a:ext cx="1127342" cy="826718"/>
          </a:xfrm>
          <a:prstGeom prst="wedgeRectCallout">
            <a:avLst>
              <a:gd name="adj1" fmla="val 24236"/>
              <a:gd name="adj2" fmla="val 9227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Directed</a:t>
            </a:r>
          </a:p>
          <a:p>
            <a:pPr algn="ctr"/>
            <a:r>
              <a:rPr lang="nl-BE" dirty="0" smtClean="0"/>
              <a:t>Park</a:t>
            </a:r>
            <a:endParaRPr lang="en-US" dirty="0"/>
          </a:p>
        </p:txBody>
      </p:sp>
      <p:sp>
        <p:nvSpPr>
          <p:cNvPr id="52" name="Rectangular Callout 51"/>
          <p:cNvSpPr/>
          <p:nvPr/>
        </p:nvSpPr>
        <p:spPr>
          <a:xfrm>
            <a:off x="5233510" y="2572009"/>
            <a:ext cx="1127342" cy="826718"/>
          </a:xfrm>
          <a:prstGeom prst="wedgeRectCallout">
            <a:avLst>
              <a:gd name="adj1" fmla="val -23562"/>
              <a:gd name="adj2" fmla="val 8931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Camp</a:t>
            </a:r>
            <a:endParaRPr lang="en-US" dirty="0"/>
          </a:p>
        </p:txBody>
      </p:sp>
      <p:sp>
        <p:nvSpPr>
          <p:cNvPr id="53" name="Rectangular Callout 52"/>
          <p:cNvSpPr/>
          <p:nvPr/>
        </p:nvSpPr>
        <p:spPr>
          <a:xfrm>
            <a:off x="6663849" y="2572009"/>
            <a:ext cx="1127342" cy="826718"/>
          </a:xfrm>
          <a:prstGeom prst="wedgeRectCallout">
            <a:avLst>
              <a:gd name="adj1" fmla="val -27907"/>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pause</a:t>
            </a:r>
            <a:endParaRPr lang="en-US" dirty="0"/>
          </a:p>
        </p:txBody>
      </p:sp>
      <p:sp>
        <p:nvSpPr>
          <p:cNvPr id="54" name="Rectangular Callout 53"/>
          <p:cNvSpPr/>
          <p:nvPr/>
        </p:nvSpPr>
        <p:spPr>
          <a:xfrm>
            <a:off x="7968644" y="2572009"/>
            <a:ext cx="1127342" cy="826718"/>
          </a:xfrm>
          <a:prstGeom prst="wedgeRectCallout">
            <a:avLst>
              <a:gd name="adj1" fmla="val 4167"/>
              <a:gd name="adj2" fmla="val 9280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Personal</a:t>
            </a:r>
          </a:p>
          <a:p>
            <a:pPr algn="ctr"/>
            <a:r>
              <a:rPr lang="nl-BE" dirty="0" smtClean="0"/>
              <a:t>Queue</a:t>
            </a:r>
            <a:endParaRPr lang="en-US" dirty="0"/>
          </a:p>
        </p:txBody>
      </p:sp>
      <p:sp>
        <p:nvSpPr>
          <p:cNvPr id="55" name="Rectangular Callout 54"/>
          <p:cNvSpPr/>
          <p:nvPr/>
        </p:nvSpPr>
        <p:spPr>
          <a:xfrm>
            <a:off x="1480160" y="5020847"/>
            <a:ext cx="1127342" cy="826718"/>
          </a:xfrm>
          <a:prstGeom prst="wedgeRectCallout">
            <a:avLst>
              <a:gd name="adj1" fmla="val -18155"/>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Hold</a:t>
            </a:r>
            <a:endParaRPr lang="en-US" dirty="0"/>
          </a:p>
        </p:txBody>
      </p:sp>
      <p:sp>
        <p:nvSpPr>
          <p:cNvPr id="56" name="Rectangular Callout 55"/>
          <p:cNvSpPr/>
          <p:nvPr/>
        </p:nvSpPr>
        <p:spPr>
          <a:xfrm>
            <a:off x="2822532" y="5010408"/>
            <a:ext cx="1127342" cy="826718"/>
          </a:xfrm>
          <a:prstGeom prst="wedgeRectCallout">
            <a:avLst>
              <a:gd name="adj1" fmla="val -28294"/>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Park</a:t>
            </a:r>
            <a:endParaRPr lang="en-US" dirty="0"/>
          </a:p>
        </p:txBody>
      </p:sp>
      <p:sp>
        <p:nvSpPr>
          <p:cNvPr id="57" name="Rectangular Callout 56"/>
          <p:cNvSpPr/>
          <p:nvPr/>
        </p:nvSpPr>
        <p:spPr>
          <a:xfrm>
            <a:off x="4114801" y="5012495"/>
            <a:ext cx="1127342" cy="826718"/>
          </a:xfrm>
          <a:prstGeom prst="wedgeRectCallout">
            <a:avLst>
              <a:gd name="adj1" fmla="val -31915"/>
              <a:gd name="adj2" fmla="val -9560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Chain</a:t>
            </a:r>
            <a:endParaRPr lang="en-US" dirty="0"/>
          </a:p>
        </p:txBody>
      </p:sp>
      <p:sp>
        <p:nvSpPr>
          <p:cNvPr id="58" name="Rectangular Callout 57"/>
          <p:cNvSpPr/>
          <p:nvPr/>
        </p:nvSpPr>
        <p:spPr>
          <a:xfrm>
            <a:off x="5958214" y="5010408"/>
            <a:ext cx="1127342" cy="826718"/>
          </a:xfrm>
          <a:prstGeom prst="wedgeRectCallout">
            <a:avLst>
              <a:gd name="adj1" fmla="val -23948"/>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Logout</a:t>
            </a:r>
            <a:endParaRPr lang="en-US" dirty="0"/>
          </a:p>
        </p:txBody>
      </p:sp>
      <p:sp>
        <p:nvSpPr>
          <p:cNvPr id="59" name="Rectangular Callout 58"/>
          <p:cNvSpPr/>
          <p:nvPr/>
        </p:nvSpPr>
        <p:spPr>
          <a:xfrm>
            <a:off x="7250483" y="5012495"/>
            <a:ext cx="1127342" cy="826718"/>
          </a:xfrm>
          <a:prstGeom prst="wedgeRectCallout">
            <a:avLst>
              <a:gd name="adj1" fmla="val -15982"/>
              <a:gd name="adj2" fmla="val -975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General</a:t>
            </a:r>
          </a:p>
          <a:p>
            <a:pPr algn="ctr"/>
            <a:r>
              <a:rPr lang="nl-BE" dirty="0" smtClean="0"/>
              <a:t>Queue</a:t>
            </a:r>
            <a:endParaRPr lang="en-US" dirty="0"/>
          </a:p>
        </p:txBody>
      </p:sp>
      <p:sp>
        <p:nvSpPr>
          <p:cNvPr id="19" name="Rectangular Callout 18"/>
          <p:cNvSpPr/>
          <p:nvPr/>
        </p:nvSpPr>
        <p:spPr>
          <a:xfrm>
            <a:off x="4013337" y="2572009"/>
            <a:ext cx="1127342" cy="826718"/>
          </a:xfrm>
          <a:prstGeom prst="wedgeRectCallout">
            <a:avLst>
              <a:gd name="adj1" fmla="val 25684"/>
              <a:gd name="adj2" fmla="val 9030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Call Notes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Grp="1" noChangeArrowheads="1"/>
          </p:cNvSpPr>
          <p:nvPr>
            <p:ph idx="1"/>
          </p:nvPr>
        </p:nvSpPr>
        <p:spPr/>
        <p:txBody>
          <a:bodyPr/>
          <a:lstStyle/>
          <a:p>
            <a:pPr marL="338138" indent="-33813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dirty="0" smtClean="0"/>
              <a:t>The color of the queue changes with the number of waiting calls</a:t>
            </a:r>
            <a:endParaRPr lang="nl-BE" sz="1800" dirty="0" smtClean="0"/>
          </a:p>
        </p:txBody>
      </p:sp>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Control area</a:t>
            </a:r>
          </a:p>
        </p:txBody>
      </p:sp>
      <p:sp>
        <p:nvSpPr>
          <p:cNvPr id="23" name="TextBox 22"/>
          <p:cNvSpPr txBox="1"/>
          <p:nvPr/>
        </p:nvSpPr>
        <p:spPr>
          <a:xfrm>
            <a:off x="5182935" y="2271282"/>
            <a:ext cx="838691" cy="349968"/>
          </a:xfrm>
          <a:prstGeom prst="rect">
            <a:avLst/>
          </a:prstGeom>
          <a:noFill/>
        </p:spPr>
        <p:txBody>
          <a:bodyPr wrap="none" rtlCol="0">
            <a:spAutoFit/>
          </a:bodyPr>
          <a:lstStyle/>
          <a:p>
            <a:r>
              <a:rPr lang="nl-BE" dirty="0" smtClean="0">
                <a:solidFill>
                  <a:srgbClr val="000000"/>
                </a:solidFill>
                <a:latin typeface="+mj-lt"/>
              </a:rPr>
              <a:t>0 calls</a:t>
            </a:r>
            <a:endParaRPr lang="en-US" dirty="0">
              <a:solidFill>
                <a:srgbClr val="000000"/>
              </a:solidFill>
              <a:latin typeface="+mj-lt"/>
            </a:endParaRPr>
          </a:p>
        </p:txBody>
      </p:sp>
      <p:sp>
        <p:nvSpPr>
          <p:cNvPr id="24" name="TextBox 23"/>
          <p:cNvSpPr txBox="1"/>
          <p:nvPr/>
        </p:nvSpPr>
        <p:spPr>
          <a:xfrm>
            <a:off x="4721270" y="3400712"/>
            <a:ext cx="1300356" cy="349968"/>
          </a:xfrm>
          <a:prstGeom prst="rect">
            <a:avLst/>
          </a:prstGeom>
          <a:noFill/>
        </p:spPr>
        <p:txBody>
          <a:bodyPr wrap="none" rtlCol="0">
            <a:spAutoFit/>
          </a:bodyPr>
          <a:lstStyle/>
          <a:p>
            <a:r>
              <a:rPr lang="nl-BE" dirty="0" smtClean="0">
                <a:solidFill>
                  <a:srgbClr val="000000"/>
                </a:solidFill>
                <a:latin typeface="+mj-lt"/>
              </a:rPr>
              <a:t>1 or 2 calls</a:t>
            </a:r>
            <a:endParaRPr lang="en-US" dirty="0">
              <a:solidFill>
                <a:srgbClr val="000000"/>
              </a:solidFill>
              <a:latin typeface="+mj-lt"/>
            </a:endParaRPr>
          </a:p>
        </p:txBody>
      </p:sp>
      <p:sp>
        <p:nvSpPr>
          <p:cNvPr id="26" name="TextBox 25"/>
          <p:cNvSpPr txBox="1"/>
          <p:nvPr/>
        </p:nvSpPr>
        <p:spPr>
          <a:xfrm>
            <a:off x="4721270" y="4379830"/>
            <a:ext cx="1300356" cy="349968"/>
          </a:xfrm>
          <a:prstGeom prst="rect">
            <a:avLst/>
          </a:prstGeom>
          <a:noFill/>
        </p:spPr>
        <p:txBody>
          <a:bodyPr wrap="none" rtlCol="0">
            <a:spAutoFit/>
          </a:bodyPr>
          <a:lstStyle/>
          <a:p>
            <a:r>
              <a:rPr lang="nl-BE" dirty="0" smtClean="0">
                <a:solidFill>
                  <a:srgbClr val="000000"/>
                </a:solidFill>
                <a:latin typeface="+mj-lt"/>
              </a:rPr>
              <a:t>3 or 4 calls</a:t>
            </a:r>
            <a:endParaRPr lang="en-US" dirty="0">
              <a:solidFill>
                <a:srgbClr val="000000"/>
              </a:solidFill>
              <a:latin typeface="+mj-lt"/>
            </a:endParaRPr>
          </a:p>
        </p:txBody>
      </p:sp>
      <p:sp>
        <p:nvSpPr>
          <p:cNvPr id="27" name="TextBox 26"/>
          <p:cNvSpPr txBox="1"/>
          <p:nvPr/>
        </p:nvSpPr>
        <p:spPr>
          <a:xfrm>
            <a:off x="4323725" y="5492559"/>
            <a:ext cx="1721946" cy="349968"/>
          </a:xfrm>
          <a:prstGeom prst="rect">
            <a:avLst/>
          </a:prstGeom>
          <a:noFill/>
        </p:spPr>
        <p:txBody>
          <a:bodyPr wrap="none" rtlCol="0">
            <a:spAutoFit/>
          </a:bodyPr>
          <a:lstStyle/>
          <a:p>
            <a:r>
              <a:rPr lang="nl-BE" dirty="0" smtClean="0">
                <a:solidFill>
                  <a:srgbClr val="000000"/>
                </a:solidFill>
                <a:latin typeface="+mj-lt"/>
              </a:rPr>
              <a:t>5 or more calls</a:t>
            </a:r>
            <a:endParaRPr lang="en-US" dirty="0">
              <a:solidFill>
                <a:srgbClr val="000000"/>
              </a:solidFill>
              <a:latin typeface="+mj-lt"/>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2282" y="1982354"/>
            <a:ext cx="2201971" cy="92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162283" y="3026476"/>
            <a:ext cx="2201971" cy="941632"/>
            <a:chOff x="5476483" y="3022405"/>
            <a:chExt cx="2201971" cy="941632"/>
          </a:xfrm>
        </p:grpSpPr>
        <p:pic>
          <p:nvPicPr>
            <p:cNvPr id="1028" name="Picture 4"/>
            <p:cNvPicPr>
              <a:picLocks noChangeAspect="1" noChangeArrowheads="1"/>
            </p:cNvPicPr>
            <p:nvPr/>
          </p:nvPicPr>
          <p:blipFill>
            <a:blip r:embed="rId4" cstate="print"/>
            <a:srcRect/>
            <a:stretch>
              <a:fillRect/>
            </a:stretch>
          </p:blipFill>
          <p:spPr bwMode="auto">
            <a:xfrm>
              <a:off x="5476483" y="3022405"/>
              <a:ext cx="2201971" cy="941632"/>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6149757" y="4141666"/>
            <a:ext cx="2201971" cy="912659"/>
            <a:chOff x="5463957" y="4137595"/>
            <a:chExt cx="2201971" cy="912659"/>
          </a:xfrm>
        </p:grpSpPr>
        <p:pic>
          <p:nvPicPr>
            <p:cNvPr id="1029" name="Picture 5"/>
            <p:cNvPicPr>
              <a:picLocks noChangeAspect="1" noChangeArrowheads="1"/>
            </p:cNvPicPr>
            <p:nvPr/>
          </p:nvPicPr>
          <p:blipFill>
            <a:blip r:embed="rId6" cstate="print"/>
            <a:srcRect/>
            <a:stretch>
              <a:fillRect/>
            </a:stretch>
          </p:blipFill>
          <p:spPr bwMode="auto">
            <a:xfrm>
              <a:off x="5463957" y="4137595"/>
              <a:ext cx="2201971" cy="912659"/>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4163752"/>
              <a:ext cx="1881523" cy="8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6149757" y="5227882"/>
            <a:ext cx="2201971" cy="941632"/>
            <a:chOff x="5463957" y="5223811"/>
            <a:chExt cx="2201971" cy="941632"/>
          </a:xfrm>
        </p:grpSpPr>
        <p:pic>
          <p:nvPicPr>
            <p:cNvPr id="1030" name="Picture 6"/>
            <p:cNvPicPr>
              <a:picLocks noChangeAspect="1" noChangeArrowheads="1"/>
            </p:cNvPicPr>
            <p:nvPr/>
          </p:nvPicPr>
          <p:blipFill>
            <a:blip r:embed="rId8" cstate="print"/>
            <a:srcRect/>
            <a:stretch>
              <a:fillRect/>
            </a:stretch>
          </p:blipFill>
          <p:spPr bwMode="auto">
            <a:xfrm>
              <a:off x="5463957" y="5223811"/>
              <a:ext cx="2201971" cy="941632"/>
            </a:xfrm>
            <a:prstGeom prst="rect">
              <a:avLst/>
            </a:prstGeom>
            <a:noFill/>
            <a:ln w="9525">
              <a:noFill/>
              <a:miter lim="800000"/>
              <a:headEnd/>
              <a:tailEnd/>
            </a:ln>
          </p:spPr>
        </p:pic>
        <p:pic>
          <p:nvPicPr>
            <p:cNvPr id="410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9143" y="5266954"/>
              <a:ext cx="1991596" cy="86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Grp="1" noChangeArrowheads="1"/>
          </p:cNvSpPr>
          <p:nvPr>
            <p:ph type="title"/>
          </p:nvPr>
        </p:nvSpPr>
        <p:spPr>
          <a:xfrm>
            <a:off x="2786050" y="274638"/>
            <a:ext cx="5900750" cy="796908"/>
          </a:xfrm>
        </p:spPr>
        <p:txBody>
          <a:bodyPr>
            <a:normAutofit/>
          </a:bodyPr>
          <a:lstStyle/>
          <a:p>
            <a:pPr eaLnBrk="1" hangingPunct="1"/>
            <a:r>
              <a:rPr lang="fr-FR" dirty="0" smtClean="0">
                <a:solidFill>
                  <a:schemeClr val="bg1"/>
                </a:solidFill>
              </a:rPr>
              <a:t> Content</a:t>
            </a:r>
          </a:p>
        </p:txBody>
      </p:sp>
      <p:sp>
        <p:nvSpPr>
          <p:cNvPr id="4100" name="Rectangle 2"/>
          <p:cNvSpPr>
            <a:spLocks noGrp="1" noChangeArrowheads="1"/>
          </p:cNvSpPr>
          <p:nvPr>
            <p:ph idx="1"/>
          </p:nvPr>
        </p:nvSpPr>
        <p:spPr>
          <a:solidFill>
            <a:srgbClr val="FFFFFF"/>
          </a:solidFill>
        </p:spPr>
        <p:txBody>
          <a:bodyPr lIns="90000" tIns="46800" rIns="90000" bIns="46800">
            <a:normAutofit fontScale="92500" lnSpcReduction="20000"/>
          </a:bodyPr>
          <a:lstStyle/>
          <a:p>
            <a:pPr eaLnBrk="1" hangingPunct="1"/>
            <a:r>
              <a:rPr lang="en-GB" sz="2200" dirty="0" smtClean="0"/>
              <a:t>Start, login, logout</a:t>
            </a:r>
          </a:p>
          <a:p>
            <a:pPr eaLnBrk="1" hangingPunct="1"/>
            <a:r>
              <a:rPr lang="en-GB" sz="2200" dirty="0" smtClean="0"/>
              <a:t>Anatomy of the application</a:t>
            </a:r>
          </a:p>
          <a:p>
            <a:pPr eaLnBrk="1" hangingPunct="1"/>
            <a:r>
              <a:rPr lang="en-GB" sz="2200" dirty="0" smtClean="0"/>
              <a:t>Step by step</a:t>
            </a:r>
          </a:p>
          <a:p>
            <a:pPr lvl="1" eaLnBrk="1" hangingPunct="1"/>
            <a:r>
              <a:rPr lang="en-GB" sz="1800" dirty="0" smtClean="0"/>
              <a:t>Answer a call</a:t>
            </a:r>
          </a:p>
          <a:p>
            <a:pPr lvl="1" eaLnBrk="1" hangingPunct="1"/>
            <a:r>
              <a:rPr lang="en-GB" sz="1800" dirty="0" smtClean="0"/>
              <a:t>Terminate a call</a:t>
            </a:r>
          </a:p>
          <a:p>
            <a:pPr lvl="1" eaLnBrk="1" hangingPunct="1"/>
            <a:r>
              <a:rPr lang="en-GB" sz="1800" dirty="0" smtClean="0"/>
              <a:t>Initiate a call</a:t>
            </a:r>
          </a:p>
          <a:p>
            <a:pPr lvl="1" eaLnBrk="1" hangingPunct="1"/>
            <a:r>
              <a:rPr lang="en-GB" sz="1800" dirty="0" smtClean="0"/>
              <a:t>Attended transfer</a:t>
            </a:r>
          </a:p>
          <a:p>
            <a:pPr lvl="1" eaLnBrk="1" hangingPunct="1"/>
            <a:r>
              <a:rPr lang="en-GB" sz="1800" dirty="0" smtClean="0"/>
              <a:t>Blind transfer</a:t>
            </a:r>
          </a:p>
          <a:p>
            <a:pPr lvl="1" eaLnBrk="1" hangingPunct="1"/>
            <a:r>
              <a:rPr lang="en-GB" sz="1800" dirty="0" smtClean="0"/>
              <a:t>Call parking</a:t>
            </a:r>
          </a:p>
          <a:p>
            <a:pPr lvl="1" eaLnBrk="1" hangingPunct="1"/>
            <a:r>
              <a:rPr lang="en-GB" sz="1800" dirty="0" smtClean="0"/>
              <a:t>Take notes</a:t>
            </a:r>
          </a:p>
          <a:p>
            <a:r>
              <a:rPr lang="nl-BE" sz="2400" dirty="0" smtClean="0"/>
              <a:t>Advanced features (X900)</a:t>
            </a:r>
            <a:endParaRPr lang="en-GB" sz="2200" dirty="0" smtClean="0"/>
          </a:p>
          <a:p>
            <a:r>
              <a:rPr lang="en-GB" sz="2200" dirty="0" smtClean="0"/>
              <a:t>Customize the application</a:t>
            </a:r>
          </a:p>
          <a:p>
            <a:pPr lvl="1"/>
            <a:r>
              <a:rPr lang="en-GB" sz="1800" dirty="0" smtClean="0"/>
              <a:t>General preferences</a:t>
            </a:r>
          </a:p>
          <a:p>
            <a:pPr lvl="1"/>
            <a:r>
              <a:rPr lang="en-GB" sz="1800" dirty="0" smtClean="0"/>
              <a:t>Keyboard shortcuts</a:t>
            </a:r>
          </a:p>
          <a:p>
            <a:pPr lvl="1"/>
            <a:r>
              <a:rPr lang="en-GB" sz="1800" dirty="0" smtClean="0"/>
              <a:t>Speed dial’s</a:t>
            </a:r>
          </a:p>
          <a:p>
            <a:pPr lvl="1"/>
            <a:r>
              <a:rPr lang="en-GB" sz="1800" dirty="0" smtClean="0"/>
              <a:t>Font size</a:t>
            </a:r>
          </a:p>
          <a:p>
            <a:pPr lvl="1"/>
            <a:r>
              <a:rPr lang="en-GB" sz="1800" dirty="0" smtClean="0"/>
              <a:t>Directory</a:t>
            </a:r>
          </a:p>
          <a:p>
            <a:pPr lvl="1"/>
            <a:r>
              <a:rPr lang="en-GB" sz="1800" dirty="0" smtClean="0"/>
              <a:t>Voicemail</a:t>
            </a:r>
          </a:p>
          <a:p>
            <a:pPr lvl="1"/>
            <a:endParaRPr lang="en-GB" sz="18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189" y="3065082"/>
            <a:ext cx="6657975" cy="1559441"/>
          </a:xfrm>
          <a:prstGeom prst="rect">
            <a:avLst/>
          </a:prstGeom>
        </p:spPr>
      </p:pic>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Line status area</a:t>
            </a:r>
          </a:p>
        </p:txBody>
      </p:sp>
      <p:sp>
        <p:nvSpPr>
          <p:cNvPr id="47" name="Rectangular Callout 46"/>
          <p:cNvSpPr/>
          <p:nvPr/>
        </p:nvSpPr>
        <p:spPr>
          <a:xfrm>
            <a:off x="482706" y="1478975"/>
            <a:ext cx="1503124" cy="826718"/>
          </a:xfrm>
          <a:prstGeom prst="wedgeRectCallout">
            <a:avLst>
              <a:gd name="adj1" fmla="val -2658"/>
              <a:gd name="adj2" fmla="val 14451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Line 1 status</a:t>
            </a:r>
            <a:endParaRPr lang="en-US" dirty="0"/>
          </a:p>
        </p:txBody>
      </p:sp>
      <p:sp>
        <p:nvSpPr>
          <p:cNvPr id="48" name="Rectangular Callout 47"/>
          <p:cNvSpPr/>
          <p:nvPr/>
        </p:nvSpPr>
        <p:spPr>
          <a:xfrm>
            <a:off x="2442582" y="1481063"/>
            <a:ext cx="1683104" cy="826718"/>
          </a:xfrm>
          <a:prstGeom prst="wedgeRectCallout">
            <a:avLst>
              <a:gd name="adj1" fmla="val -39048"/>
              <a:gd name="adj2" fmla="val 14208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Caller number and name</a:t>
            </a:r>
            <a:endParaRPr lang="en-US" dirty="0"/>
          </a:p>
        </p:txBody>
      </p:sp>
      <p:sp>
        <p:nvSpPr>
          <p:cNvPr id="50" name="Rectangular Callout 49"/>
          <p:cNvSpPr/>
          <p:nvPr/>
        </p:nvSpPr>
        <p:spPr>
          <a:xfrm>
            <a:off x="4534131" y="1483151"/>
            <a:ext cx="1224412" cy="826718"/>
          </a:xfrm>
          <a:prstGeom prst="wedgeRectCallout">
            <a:avLst>
              <a:gd name="adj1" fmla="val -135038"/>
              <a:gd name="adj2" fmla="val 18074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Last called service</a:t>
            </a:r>
            <a:endParaRPr lang="en-US" dirty="0"/>
          </a:p>
        </p:txBody>
      </p:sp>
      <p:sp>
        <p:nvSpPr>
          <p:cNvPr id="51" name="Rectangular Callout 50"/>
          <p:cNvSpPr/>
          <p:nvPr/>
        </p:nvSpPr>
        <p:spPr>
          <a:xfrm>
            <a:off x="7158483" y="1472713"/>
            <a:ext cx="1503124" cy="826718"/>
          </a:xfrm>
          <a:prstGeom prst="wedgeRectCallout">
            <a:avLst>
              <a:gd name="adj1" fmla="val -34562"/>
              <a:gd name="adj2" fmla="val 15637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Line 1 history</a:t>
            </a:r>
            <a:endParaRPr lang="en-US" dirty="0"/>
          </a:p>
        </p:txBody>
      </p:sp>
      <p:sp>
        <p:nvSpPr>
          <p:cNvPr id="52" name="Rectangular Callout 51"/>
          <p:cNvSpPr/>
          <p:nvPr/>
        </p:nvSpPr>
        <p:spPr>
          <a:xfrm>
            <a:off x="482706" y="5301837"/>
            <a:ext cx="1503124" cy="826718"/>
          </a:xfrm>
          <a:prstGeom prst="wedgeRectCallout">
            <a:avLst>
              <a:gd name="adj1" fmla="val -921"/>
              <a:gd name="adj2" fmla="val -14243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Line 2 status</a:t>
            </a:r>
            <a:endParaRPr lang="en-US" dirty="0"/>
          </a:p>
        </p:txBody>
      </p:sp>
      <p:sp>
        <p:nvSpPr>
          <p:cNvPr id="53" name="Rectangular Callout 52"/>
          <p:cNvSpPr/>
          <p:nvPr/>
        </p:nvSpPr>
        <p:spPr>
          <a:xfrm>
            <a:off x="2235157" y="5303924"/>
            <a:ext cx="1503124" cy="826718"/>
          </a:xfrm>
          <a:prstGeom prst="wedgeRectCallout">
            <a:avLst>
              <a:gd name="adj1" fmla="val -35056"/>
              <a:gd name="adj2" fmla="val -14798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Called number and name</a:t>
            </a:r>
            <a:endParaRPr lang="en-US" dirty="0"/>
          </a:p>
        </p:txBody>
      </p:sp>
      <p:sp>
        <p:nvSpPr>
          <p:cNvPr id="54" name="TextBox 53"/>
          <p:cNvSpPr txBox="1"/>
          <p:nvPr/>
        </p:nvSpPr>
        <p:spPr>
          <a:xfrm>
            <a:off x="4176691" y="4934070"/>
            <a:ext cx="4945537" cy="1122871"/>
          </a:xfrm>
          <a:prstGeom prst="rect">
            <a:avLst/>
          </a:prstGeom>
          <a:noFill/>
        </p:spPr>
        <p:txBody>
          <a:bodyPr wrap="square" rtlCol="0">
            <a:spAutoFit/>
          </a:bodyPr>
          <a:lstStyle/>
          <a:p>
            <a:r>
              <a:rPr lang="nl-BE" dirty="0" smtClean="0">
                <a:solidFill>
                  <a:srgbClr val="000000"/>
                </a:solidFill>
                <a:latin typeface="+mj-lt"/>
              </a:rPr>
              <a:t>Caller number and name display can be modified by the system</a:t>
            </a:r>
            <a:endParaRPr lang="en-US" dirty="0" smtClean="0">
              <a:solidFill>
                <a:srgbClr val="000000"/>
              </a:solidFill>
              <a:latin typeface="+mj-lt"/>
            </a:endParaRPr>
          </a:p>
          <a:p>
            <a:endParaRPr lang="nl-BE" dirty="0" smtClean="0">
              <a:solidFill>
                <a:srgbClr val="000000"/>
              </a:solidFill>
              <a:latin typeface="+mj-lt"/>
            </a:endParaRPr>
          </a:p>
          <a:p>
            <a:r>
              <a:rPr lang="nl-BE" dirty="0" smtClean="0">
                <a:solidFill>
                  <a:srgbClr val="000000"/>
                </a:solidFill>
                <a:latin typeface="+mj-lt"/>
              </a:rPr>
              <a:t>Line 2 is only used during Attended Transfers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Supervision area</a:t>
            </a:r>
          </a:p>
        </p:txBody>
      </p:sp>
      <p:pic>
        <p:nvPicPr>
          <p:cNvPr id="13319" name="Picture 7"/>
          <p:cNvPicPr>
            <a:picLocks noChangeAspect="1" noChangeArrowheads="1"/>
          </p:cNvPicPr>
          <p:nvPr/>
        </p:nvPicPr>
        <p:blipFill>
          <a:blip r:embed="rId3" cstate="print"/>
          <a:srcRect/>
          <a:stretch>
            <a:fillRect/>
          </a:stretch>
        </p:blipFill>
        <p:spPr bwMode="auto">
          <a:xfrm>
            <a:off x="452745" y="2237069"/>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13" name="Rectangular Callout 12"/>
          <p:cNvSpPr/>
          <p:nvPr/>
        </p:nvSpPr>
        <p:spPr>
          <a:xfrm>
            <a:off x="2071884" y="4958217"/>
            <a:ext cx="2585841" cy="909183"/>
          </a:xfrm>
          <a:prstGeom prst="wedgeRectCallout">
            <a:avLst>
              <a:gd name="adj1" fmla="val -34446"/>
              <a:gd name="adj2" fmla="val -14055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Calls in personal queue</a:t>
            </a:r>
            <a:br>
              <a:rPr lang="nl-BE" dirty="0" smtClean="0"/>
            </a:br>
            <a:r>
              <a:rPr lang="nl-BE" dirty="0" smtClean="0"/>
              <a:t>(and general queue if configured)</a:t>
            </a:r>
            <a:endParaRPr lang="en-US" dirty="0"/>
          </a:p>
        </p:txBody>
      </p:sp>
      <p:sp>
        <p:nvSpPr>
          <p:cNvPr id="15" name="Rectangular Callout 14"/>
          <p:cNvSpPr/>
          <p:nvPr/>
        </p:nvSpPr>
        <p:spPr>
          <a:xfrm>
            <a:off x="2650951" y="1381125"/>
            <a:ext cx="2035349" cy="524788"/>
          </a:xfrm>
          <a:prstGeom prst="wedgeRectCallout">
            <a:avLst>
              <a:gd name="adj1" fmla="val -8092"/>
              <a:gd name="adj2" fmla="val 23993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Supervised calls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Supervision area</a:t>
            </a:r>
          </a:p>
        </p:txBody>
      </p:sp>
      <p:pic>
        <p:nvPicPr>
          <p:cNvPr id="13319" name="Picture 7"/>
          <p:cNvPicPr>
            <a:picLocks noChangeAspect="1" noChangeArrowheads="1"/>
          </p:cNvPicPr>
          <p:nvPr/>
        </p:nvPicPr>
        <p:blipFill>
          <a:blip r:embed="rId3" cstate="print"/>
          <a:srcRect/>
          <a:stretch>
            <a:fillRect/>
          </a:stretch>
        </p:blipFill>
        <p:spPr bwMode="auto">
          <a:xfrm>
            <a:off x="452745" y="2379944"/>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9" name="Rectangular Callout 8"/>
          <p:cNvSpPr/>
          <p:nvPr/>
        </p:nvSpPr>
        <p:spPr>
          <a:xfrm>
            <a:off x="2054269" y="121502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Selected call</a:t>
            </a:r>
            <a:endParaRPr lang="en-US" dirty="0"/>
          </a:p>
        </p:txBody>
      </p:sp>
      <p:sp>
        <p:nvSpPr>
          <p:cNvPr id="10" name="Rectangular Callout 9"/>
          <p:cNvSpPr/>
          <p:nvPr/>
        </p:nvSpPr>
        <p:spPr>
          <a:xfrm>
            <a:off x="4887239" y="124216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Update note</a:t>
            </a:r>
            <a:endParaRPr lang="en-US" dirty="0"/>
          </a:p>
        </p:txBody>
      </p:sp>
      <p:sp>
        <p:nvSpPr>
          <p:cNvPr id="11" name="Rectangular Callout 10"/>
          <p:cNvSpPr/>
          <p:nvPr/>
        </p:nvSpPr>
        <p:spPr>
          <a:xfrm>
            <a:off x="7269272" y="1242165"/>
            <a:ext cx="1503124" cy="799578"/>
          </a:xfrm>
          <a:prstGeom prst="wedgeRectCallout">
            <a:avLst>
              <a:gd name="adj1" fmla="val 9859"/>
              <a:gd name="adj2" fmla="val 10597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Take back or</a:t>
            </a:r>
          </a:p>
          <a:p>
            <a:pPr algn="ctr"/>
            <a:r>
              <a:rPr lang="nl-BE" dirty="0" smtClean="0"/>
              <a:t>couple</a:t>
            </a:r>
            <a:endParaRPr lang="en-US" dirty="0"/>
          </a:p>
        </p:txBody>
      </p:sp>
      <p:sp>
        <p:nvSpPr>
          <p:cNvPr id="12" name="Rectangular Callout 11"/>
          <p:cNvSpPr/>
          <p:nvPr/>
        </p:nvSpPr>
        <p:spPr>
          <a:xfrm>
            <a:off x="530659" y="5260540"/>
            <a:ext cx="2679266" cy="892103"/>
          </a:xfrm>
          <a:prstGeom prst="wedgeRectCallout">
            <a:avLst>
              <a:gd name="adj1" fmla="val -47625"/>
              <a:gd name="adj2" fmla="val -1104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600" dirty="0" smtClean="0"/>
              <a:t>If selected, calls from other operators are shown</a:t>
            </a:r>
            <a:br>
              <a:rPr lang="nl-BE" sz="1600" dirty="0" smtClean="0"/>
            </a:br>
            <a:r>
              <a:rPr lang="nl-BE" sz="1600" dirty="0" smtClean="0"/>
              <a:t>(supervised calls and calls in personal queues)</a:t>
            </a:r>
            <a:endParaRPr lang="en-US" sz="1600" dirty="0"/>
          </a:p>
        </p:txBody>
      </p:sp>
      <p:sp>
        <p:nvSpPr>
          <p:cNvPr id="13" name="Rectangular Callout 12"/>
          <p:cNvSpPr/>
          <p:nvPr/>
        </p:nvSpPr>
        <p:spPr>
          <a:xfrm>
            <a:off x="3910209" y="5263019"/>
            <a:ext cx="1851764" cy="787054"/>
          </a:xfrm>
          <a:prstGeom prst="wedgeRectCallout">
            <a:avLst>
              <a:gd name="adj1" fmla="val -45833"/>
              <a:gd name="adj2" fmla="val -13775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Search in supervised and queued calls</a:t>
            </a:r>
            <a:endParaRPr lang="en-US" dirty="0"/>
          </a:p>
        </p:txBody>
      </p:sp>
      <p:sp>
        <p:nvSpPr>
          <p:cNvPr id="14" name="Rectangular Callout 13"/>
          <p:cNvSpPr/>
          <p:nvPr/>
        </p:nvSpPr>
        <p:spPr>
          <a:xfrm>
            <a:off x="6730652" y="5528154"/>
            <a:ext cx="1851764" cy="521918"/>
          </a:xfrm>
          <a:prstGeom prst="wedgeRectCallout">
            <a:avLst>
              <a:gd name="adj1" fmla="val 39398"/>
              <a:gd name="adj2" fmla="val -1897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Clear search field</a:t>
            </a:r>
            <a:endParaRPr lang="en-US" dirty="0"/>
          </a:p>
        </p:txBody>
      </p:sp>
      <p:sp>
        <p:nvSpPr>
          <p:cNvPr id="15" name="Rectangular Callout 14"/>
          <p:cNvSpPr/>
          <p:nvPr/>
        </p:nvSpPr>
        <p:spPr>
          <a:xfrm>
            <a:off x="530269" y="3899769"/>
            <a:ext cx="2588712" cy="459289"/>
          </a:xfrm>
          <a:prstGeom prst="wedgeRectCallout">
            <a:avLst>
              <a:gd name="adj1" fmla="val -46317"/>
              <a:gd name="adj2" fmla="val -16871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Type of supervised call</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1180383" y="2470215"/>
            <a:ext cx="6657975" cy="28479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Content Placeholder 1"/>
          <p:cNvSpPr>
            <a:spLocks noGrp="1"/>
          </p:cNvSpPr>
          <p:nvPr>
            <p:ph idx="1"/>
          </p:nvPr>
        </p:nvSpPr>
        <p:spPr/>
        <p:txBody>
          <a:bodyPr/>
          <a:lstStyle/>
          <a:p>
            <a:endParaRPr lang="fr-BE"/>
          </a:p>
        </p:txBody>
      </p:sp>
      <p:sp>
        <p:nvSpPr>
          <p:cNvPr id="14339"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mtClean="0"/>
              <a:t>Contacts</a:t>
            </a:r>
          </a:p>
        </p:txBody>
      </p:sp>
      <p:sp>
        <p:nvSpPr>
          <p:cNvPr id="13" name="Rectangular Callout 12"/>
          <p:cNvSpPr/>
          <p:nvPr/>
        </p:nvSpPr>
        <p:spPr>
          <a:xfrm>
            <a:off x="6990567" y="5580171"/>
            <a:ext cx="1851764" cy="521918"/>
          </a:xfrm>
          <a:prstGeom prst="wedgeRectCallout">
            <a:avLst>
              <a:gd name="adj1" fmla="val -11070"/>
              <a:gd name="adj2" fmla="val -1707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Clear search field</a:t>
            </a:r>
            <a:endParaRPr lang="en-US" dirty="0"/>
          </a:p>
        </p:txBody>
      </p:sp>
      <p:sp>
        <p:nvSpPr>
          <p:cNvPr id="14" name="Rectangular Callout 13"/>
          <p:cNvSpPr/>
          <p:nvPr/>
        </p:nvSpPr>
        <p:spPr>
          <a:xfrm>
            <a:off x="332319" y="5467927"/>
            <a:ext cx="2525181" cy="592280"/>
          </a:xfrm>
          <a:prstGeom prst="wedgeRectCallout">
            <a:avLst>
              <a:gd name="adj1" fmla="val 28369"/>
              <a:gd name="adj2" fmla="val -1560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Auto-search when typing</a:t>
            </a:r>
            <a:endParaRPr lang="en-US" dirty="0"/>
          </a:p>
        </p:txBody>
      </p:sp>
      <p:sp>
        <p:nvSpPr>
          <p:cNvPr id="16" name="Rectangular Callout 15"/>
          <p:cNvSpPr/>
          <p:nvPr/>
        </p:nvSpPr>
        <p:spPr>
          <a:xfrm>
            <a:off x="2857500" y="1234812"/>
            <a:ext cx="1392767" cy="1067351"/>
          </a:xfrm>
          <a:prstGeom prst="wedgeRectCallout">
            <a:avLst>
              <a:gd name="adj1" fmla="val -4696"/>
              <a:gd name="adj2" fmla="val 18818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Double-click line to dial internal extension</a:t>
            </a:r>
            <a:endParaRPr lang="en-US" sz="1600" dirty="0"/>
          </a:p>
        </p:txBody>
      </p:sp>
      <p:sp>
        <p:nvSpPr>
          <p:cNvPr id="17" name="Rectangular Callout 16"/>
          <p:cNvSpPr/>
          <p:nvPr/>
        </p:nvSpPr>
        <p:spPr>
          <a:xfrm>
            <a:off x="5049008" y="5558787"/>
            <a:ext cx="1863627" cy="592280"/>
          </a:xfrm>
          <a:prstGeom prst="wedgeRectCallout">
            <a:avLst>
              <a:gd name="adj1" fmla="val -50681"/>
              <a:gd name="adj2" fmla="val -16857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Refine your search</a:t>
            </a:r>
            <a:endParaRPr lang="en-US" dirty="0"/>
          </a:p>
        </p:txBody>
      </p:sp>
      <p:sp>
        <p:nvSpPr>
          <p:cNvPr id="18" name="Rectangular Callout 17"/>
          <p:cNvSpPr/>
          <p:nvPr/>
        </p:nvSpPr>
        <p:spPr>
          <a:xfrm>
            <a:off x="3028950" y="5527140"/>
            <a:ext cx="1770109" cy="592280"/>
          </a:xfrm>
          <a:prstGeom prst="wedgeRectCallout">
            <a:avLst>
              <a:gd name="adj1" fmla="val 33601"/>
              <a:gd name="adj2" fmla="val -11437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Dial any number</a:t>
            </a:r>
            <a:endParaRPr lang="en-US" dirty="0"/>
          </a:p>
        </p:txBody>
      </p:sp>
      <p:sp>
        <p:nvSpPr>
          <p:cNvPr id="19" name="Rectangular Callout 18"/>
          <p:cNvSpPr/>
          <p:nvPr/>
        </p:nvSpPr>
        <p:spPr>
          <a:xfrm>
            <a:off x="284635" y="1287317"/>
            <a:ext cx="2320019" cy="1014846"/>
          </a:xfrm>
          <a:prstGeom prst="wedgeRectCallout">
            <a:avLst>
              <a:gd name="adj1" fmla="val 49600"/>
              <a:gd name="adj2" fmla="val 1969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Scroll through directory via up/down keys</a:t>
            </a:r>
            <a:endParaRPr lang="en-US" dirty="0"/>
          </a:p>
        </p:txBody>
      </p:sp>
      <p:sp>
        <p:nvSpPr>
          <p:cNvPr id="20" name="Rectangular Callout 19"/>
          <p:cNvSpPr/>
          <p:nvPr/>
        </p:nvSpPr>
        <p:spPr>
          <a:xfrm>
            <a:off x="4466171" y="1542963"/>
            <a:ext cx="2241814" cy="759200"/>
          </a:xfrm>
          <a:prstGeom prst="wedgeRectCallout">
            <a:avLst>
              <a:gd name="adj1" fmla="val -55890"/>
              <a:gd name="adj2" fmla="val 1344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or right-click column headers</a:t>
            </a:r>
            <a:endParaRPr lang="en-US" dirty="0"/>
          </a:p>
        </p:txBody>
      </p:sp>
      <p:sp>
        <p:nvSpPr>
          <p:cNvPr id="33" name="Rectangular Callout 32"/>
          <p:cNvSpPr/>
          <p:nvPr/>
        </p:nvSpPr>
        <p:spPr>
          <a:xfrm>
            <a:off x="7000160" y="1114425"/>
            <a:ext cx="1946990" cy="1597639"/>
          </a:xfrm>
          <a:prstGeom prst="wedgeRectCallout">
            <a:avLst>
              <a:gd name="adj1" fmla="val -63342"/>
              <a:gd name="adj2" fmla="val 9436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000000"/>
              </a:solidFill>
              <a:latin typeface="Trebuchet MS" panose="020B0603020202020204" pitchFamily="34" charset="0"/>
            </a:endParaRPr>
          </a:p>
        </p:txBody>
      </p:sp>
      <p:sp>
        <p:nvSpPr>
          <p:cNvPr id="34" name="Text Box 3"/>
          <p:cNvSpPr txBox="1">
            <a:spLocks noChangeArrowheads="1"/>
          </p:cNvSpPr>
          <p:nvPr/>
        </p:nvSpPr>
        <p:spPr bwMode="auto">
          <a:xfrm>
            <a:off x="7507098" y="1191844"/>
            <a:ext cx="542434" cy="29489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dirty="0">
                <a:solidFill>
                  <a:srgbClr val="000000"/>
                </a:solidFill>
                <a:latin typeface="Trebuchet MS" panose="020B0603020202020204" pitchFamily="34" charset="0"/>
              </a:rPr>
              <a:t>Free</a:t>
            </a:r>
          </a:p>
        </p:txBody>
      </p:sp>
      <p:sp>
        <p:nvSpPr>
          <p:cNvPr id="35" name="Text Box 4"/>
          <p:cNvSpPr txBox="1">
            <a:spLocks noChangeArrowheads="1"/>
          </p:cNvSpPr>
          <p:nvPr/>
        </p:nvSpPr>
        <p:spPr bwMode="auto">
          <a:xfrm>
            <a:off x="7500357" y="1568435"/>
            <a:ext cx="1403246" cy="294890"/>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dirty="0">
                <a:solidFill>
                  <a:srgbClr val="000000"/>
                </a:solidFill>
                <a:latin typeface="Trebuchet MS" panose="020B0603020202020204" pitchFamily="34" charset="0"/>
              </a:rPr>
              <a:t>Not connected</a:t>
            </a:r>
          </a:p>
        </p:txBody>
      </p:sp>
      <p:sp>
        <p:nvSpPr>
          <p:cNvPr id="36" name="Text Box 5"/>
          <p:cNvSpPr txBox="1">
            <a:spLocks noChangeArrowheads="1"/>
          </p:cNvSpPr>
          <p:nvPr/>
        </p:nvSpPr>
        <p:spPr bwMode="auto">
          <a:xfrm>
            <a:off x="7488892" y="1947560"/>
            <a:ext cx="1398438" cy="29489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dirty="0" smtClean="0">
                <a:solidFill>
                  <a:srgbClr val="000000"/>
                </a:solidFill>
                <a:latin typeface="Trebuchet MS" panose="020B0603020202020204" pitchFamily="34" charset="0"/>
              </a:rPr>
              <a:t>Busy (external)</a:t>
            </a:r>
            <a:endParaRPr lang="nl-BE" sz="1400" dirty="0">
              <a:solidFill>
                <a:srgbClr val="000000"/>
              </a:solidFill>
              <a:latin typeface="Trebuchet MS" panose="020B0603020202020204" pitchFamily="34" charset="0"/>
            </a:endParaRPr>
          </a:p>
        </p:txBody>
      </p:sp>
      <p:pic>
        <p:nvPicPr>
          <p:cNvPr id="37" name="Picture 7"/>
          <p:cNvPicPr>
            <a:picLocks noChangeAspect="1" noChangeArrowheads="1"/>
          </p:cNvPicPr>
          <p:nvPr/>
        </p:nvPicPr>
        <p:blipFill>
          <a:blip r:embed="rId4" cstate="print"/>
          <a:srcRect/>
          <a:stretch>
            <a:fillRect/>
          </a:stretch>
        </p:blipFill>
        <p:spPr bwMode="auto">
          <a:xfrm>
            <a:off x="7123761" y="1911785"/>
            <a:ext cx="371688" cy="360124"/>
          </a:xfrm>
          <a:prstGeom prst="rect">
            <a:avLst/>
          </a:prstGeom>
          <a:noFill/>
          <a:ln w="9525">
            <a:noFill/>
            <a:round/>
            <a:headEnd/>
            <a:tailEnd/>
          </a:ln>
        </p:spPr>
      </p:pic>
      <p:pic>
        <p:nvPicPr>
          <p:cNvPr id="38" name="Picture 8"/>
          <p:cNvPicPr>
            <a:picLocks noChangeAspect="1" noChangeArrowheads="1"/>
          </p:cNvPicPr>
          <p:nvPr/>
        </p:nvPicPr>
        <p:blipFill>
          <a:blip r:embed="rId5" cstate="print"/>
          <a:srcRect/>
          <a:stretch>
            <a:fillRect/>
          </a:stretch>
        </p:blipFill>
        <p:spPr bwMode="auto">
          <a:xfrm>
            <a:off x="7120530" y="1172749"/>
            <a:ext cx="371688" cy="360124"/>
          </a:xfrm>
          <a:prstGeom prst="rect">
            <a:avLst/>
          </a:prstGeom>
          <a:noFill/>
          <a:ln w="9525">
            <a:noFill/>
            <a:round/>
            <a:headEnd/>
            <a:tailEnd/>
          </a:ln>
        </p:spPr>
      </p:pic>
      <p:pic>
        <p:nvPicPr>
          <p:cNvPr id="39" name="Picture 9"/>
          <p:cNvPicPr>
            <a:picLocks noChangeAspect="1" noChangeArrowheads="1"/>
          </p:cNvPicPr>
          <p:nvPr/>
        </p:nvPicPr>
        <p:blipFill>
          <a:blip r:embed="rId6" cstate="print">
            <a:lum bright="30000"/>
          </a:blip>
          <a:srcRect/>
          <a:stretch>
            <a:fillRect/>
          </a:stretch>
        </p:blipFill>
        <p:spPr bwMode="auto">
          <a:xfrm>
            <a:off x="7129148" y="1542125"/>
            <a:ext cx="375559" cy="363875"/>
          </a:xfrm>
          <a:prstGeom prst="rect">
            <a:avLst/>
          </a:prstGeom>
          <a:noFill/>
          <a:ln w="9525">
            <a:noFill/>
            <a:round/>
            <a:headEnd/>
            <a:tailEnd/>
          </a:ln>
        </p:spPr>
      </p:pic>
      <p:pic>
        <p:nvPicPr>
          <p:cNvPr id="40" name="Picture 7"/>
          <p:cNvPicPr>
            <a:picLocks noChangeAspect="1" noChangeArrowheads="1"/>
          </p:cNvPicPr>
          <p:nvPr/>
        </p:nvPicPr>
        <p:blipFill>
          <a:blip r:embed="rId4" cstate="print"/>
          <a:srcRect/>
          <a:stretch>
            <a:fillRect/>
          </a:stretch>
        </p:blipFill>
        <p:spPr bwMode="auto">
          <a:xfrm>
            <a:off x="7120296" y="2311835"/>
            <a:ext cx="371688" cy="360124"/>
          </a:xfrm>
          <a:prstGeom prst="rect">
            <a:avLst/>
          </a:prstGeom>
          <a:noFill/>
          <a:ln w="9525">
            <a:noFill/>
            <a:round/>
            <a:headEnd/>
            <a:tailEnd/>
          </a:ln>
        </p:spPr>
      </p:pic>
      <p:grpSp>
        <p:nvGrpSpPr>
          <p:cNvPr id="41" name="Group 40"/>
          <p:cNvGrpSpPr/>
          <p:nvPr/>
        </p:nvGrpSpPr>
        <p:grpSpPr>
          <a:xfrm>
            <a:off x="7264631" y="2454795"/>
            <a:ext cx="212203" cy="212203"/>
            <a:chOff x="5197996" y="2492895"/>
            <a:chExt cx="212203" cy="212203"/>
          </a:xfrm>
        </p:grpSpPr>
        <p:sp>
          <p:nvSpPr>
            <p:cNvPr id="42" name="Oval 41"/>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cxnSp>
          <p:nvCxnSpPr>
            <p:cNvPr id="43" name="Straight Connector 42"/>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Text Box 5"/>
          <p:cNvSpPr txBox="1">
            <a:spLocks noChangeArrowheads="1"/>
          </p:cNvSpPr>
          <p:nvPr/>
        </p:nvSpPr>
        <p:spPr bwMode="auto">
          <a:xfrm>
            <a:off x="7488892" y="2342413"/>
            <a:ext cx="1359965" cy="29489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dirty="0" smtClean="0">
                <a:solidFill>
                  <a:srgbClr val="000000"/>
                </a:solidFill>
                <a:latin typeface="Trebuchet MS" panose="020B0603020202020204" pitchFamily="34" charset="0"/>
              </a:rPr>
              <a:t>Busy (internal)</a:t>
            </a:r>
            <a:endParaRPr lang="nl-BE" sz="1400" dirty="0">
              <a:solidFill>
                <a:srgbClr val="000000"/>
              </a:solidFill>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p:cNvSpPr/>
          <p:nvPr/>
        </p:nvSpPr>
        <p:spPr>
          <a:xfrm>
            <a:off x="7280281" y="2031809"/>
            <a:ext cx="1665624" cy="765605"/>
          </a:xfrm>
          <a:prstGeom prst="wedgeRectCallout">
            <a:avLst>
              <a:gd name="adj1" fmla="val -109173"/>
              <a:gd name="adj2" fmla="val 17796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Single-click to send email</a:t>
            </a:r>
            <a:endParaRPr lang="en-US" dirty="0"/>
          </a:p>
        </p:txBody>
      </p:sp>
      <p:pic>
        <p:nvPicPr>
          <p:cNvPr id="92162" name="Picture 2"/>
          <p:cNvPicPr>
            <a:picLocks noChangeAspect="1" noChangeArrowheads="1"/>
          </p:cNvPicPr>
          <p:nvPr/>
        </p:nvPicPr>
        <p:blipFill>
          <a:blip r:embed="rId3" cstate="print"/>
          <a:srcRect/>
          <a:stretch>
            <a:fillRect/>
          </a:stretch>
        </p:blipFill>
        <p:spPr bwMode="auto">
          <a:xfrm>
            <a:off x="910225" y="3757678"/>
            <a:ext cx="6668280" cy="462158"/>
          </a:xfrm>
          <a:prstGeom prst="rect">
            <a:avLst/>
          </a:prstGeom>
          <a:noFill/>
          <a:ln w="9525">
            <a:noFill/>
            <a:miter lim="800000"/>
            <a:headEnd/>
            <a:tailEnd/>
          </a:ln>
        </p:spPr>
      </p:pic>
      <p:sp>
        <p:nvSpPr>
          <p:cNvPr id="14339"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mtClean="0"/>
              <a:t>Contacts</a:t>
            </a:r>
          </a:p>
        </p:txBody>
      </p:sp>
      <p:sp>
        <p:nvSpPr>
          <p:cNvPr id="15" name="Rectangular Callout 14"/>
          <p:cNvSpPr/>
          <p:nvPr/>
        </p:nvSpPr>
        <p:spPr>
          <a:xfrm>
            <a:off x="4968160" y="1152525"/>
            <a:ext cx="1994422" cy="1597639"/>
          </a:xfrm>
          <a:prstGeom prst="wedgeRectCallout">
            <a:avLst>
              <a:gd name="adj1" fmla="val -28770"/>
              <a:gd name="adj2" fmla="val 11900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341" name="Text Box 3"/>
          <p:cNvSpPr txBox="1">
            <a:spLocks noChangeArrowheads="1"/>
          </p:cNvSpPr>
          <p:nvPr/>
        </p:nvSpPr>
        <p:spPr bwMode="auto">
          <a:xfrm>
            <a:off x="5475098" y="1229944"/>
            <a:ext cx="516786"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a:solidFill>
                  <a:schemeClr val="dk1"/>
                </a:solidFill>
                <a:latin typeface="+mn-lt"/>
                <a:cs typeface="+mn-cs"/>
              </a:rPr>
              <a:t>Free</a:t>
            </a:r>
          </a:p>
        </p:txBody>
      </p:sp>
      <p:sp>
        <p:nvSpPr>
          <p:cNvPr id="14342" name="Text Box 4"/>
          <p:cNvSpPr txBox="1">
            <a:spLocks noChangeArrowheads="1"/>
          </p:cNvSpPr>
          <p:nvPr/>
        </p:nvSpPr>
        <p:spPr bwMode="auto">
          <a:xfrm>
            <a:off x="5478533" y="1606050"/>
            <a:ext cx="1270196" cy="280591"/>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a:solidFill>
                  <a:schemeClr val="dk1"/>
                </a:solidFill>
                <a:latin typeface="+mn-lt"/>
                <a:cs typeface="+mn-cs"/>
              </a:rPr>
              <a:t>Not connected</a:t>
            </a:r>
          </a:p>
        </p:txBody>
      </p:sp>
      <p:sp>
        <p:nvSpPr>
          <p:cNvPr id="14343" name="Text Box 5"/>
          <p:cNvSpPr txBox="1">
            <a:spLocks noChangeArrowheads="1"/>
          </p:cNvSpPr>
          <p:nvPr/>
        </p:nvSpPr>
        <p:spPr bwMode="auto">
          <a:xfrm>
            <a:off x="5456892" y="1985660"/>
            <a:ext cx="1313478"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a:solidFill>
                  <a:schemeClr val="dk1"/>
                </a:solidFill>
                <a:latin typeface="+mn-lt"/>
                <a:cs typeface="+mn-cs"/>
              </a:rPr>
              <a:t>Busy (external)</a:t>
            </a:r>
          </a:p>
        </p:txBody>
      </p:sp>
      <p:pic>
        <p:nvPicPr>
          <p:cNvPr id="14345" name="Picture 7"/>
          <p:cNvPicPr>
            <a:picLocks noChangeAspect="1" noChangeArrowheads="1"/>
          </p:cNvPicPr>
          <p:nvPr/>
        </p:nvPicPr>
        <p:blipFill>
          <a:blip r:embed="rId4" cstate="print"/>
          <a:srcRect/>
          <a:stretch>
            <a:fillRect/>
          </a:stretch>
        </p:blipFill>
        <p:spPr bwMode="auto">
          <a:xfrm>
            <a:off x="5091761" y="1949885"/>
            <a:ext cx="371688" cy="360124"/>
          </a:xfrm>
          <a:prstGeom prst="rect">
            <a:avLst/>
          </a:prstGeom>
          <a:noFill/>
          <a:ln w="9525">
            <a:noFill/>
            <a:round/>
            <a:headEnd/>
            <a:tailEnd/>
          </a:ln>
        </p:spPr>
      </p:pic>
      <p:pic>
        <p:nvPicPr>
          <p:cNvPr id="14346" name="Picture 8"/>
          <p:cNvPicPr>
            <a:picLocks noChangeAspect="1" noChangeArrowheads="1"/>
          </p:cNvPicPr>
          <p:nvPr/>
        </p:nvPicPr>
        <p:blipFill>
          <a:blip r:embed="rId5" cstate="print"/>
          <a:srcRect/>
          <a:stretch>
            <a:fillRect/>
          </a:stretch>
        </p:blipFill>
        <p:spPr bwMode="auto">
          <a:xfrm>
            <a:off x="5088530" y="1210849"/>
            <a:ext cx="371688" cy="360124"/>
          </a:xfrm>
          <a:prstGeom prst="rect">
            <a:avLst/>
          </a:prstGeom>
          <a:noFill/>
          <a:ln w="9525">
            <a:noFill/>
            <a:round/>
            <a:headEnd/>
            <a:tailEnd/>
          </a:ln>
        </p:spPr>
      </p:pic>
      <p:pic>
        <p:nvPicPr>
          <p:cNvPr id="14347" name="Picture 9"/>
          <p:cNvPicPr>
            <a:picLocks noChangeAspect="1" noChangeArrowheads="1"/>
          </p:cNvPicPr>
          <p:nvPr/>
        </p:nvPicPr>
        <p:blipFill>
          <a:blip r:embed="rId6" cstate="print">
            <a:lum bright="30000"/>
          </a:blip>
          <a:srcRect/>
          <a:stretch>
            <a:fillRect/>
          </a:stretch>
        </p:blipFill>
        <p:spPr bwMode="auto">
          <a:xfrm>
            <a:off x="5097148" y="1580225"/>
            <a:ext cx="375559" cy="363875"/>
          </a:xfrm>
          <a:prstGeom prst="rect">
            <a:avLst/>
          </a:prstGeom>
          <a:noFill/>
          <a:ln w="9525">
            <a:noFill/>
            <a:round/>
            <a:headEnd/>
            <a:tailEnd/>
          </a:ln>
        </p:spPr>
      </p:pic>
      <p:sp>
        <p:nvSpPr>
          <p:cNvPr id="13" name="Rectangular Callout 12"/>
          <p:cNvSpPr/>
          <p:nvPr/>
        </p:nvSpPr>
        <p:spPr>
          <a:xfrm>
            <a:off x="7039758" y="4972050"/>
            <a:ext cx="1851764" cy="590550"/>
          </a:xfrm>
          <a:prstGeom prst="wedgeRectCallout">
            <a:avLst>
              <a:gd name="adj1" fmla="val -33151"/>
              <a:gd name="adj2" fmla="val -1741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Source</a:t>
            </a:r>
            <a:endParaRPr lang="en-US" dirty="0"/>
          </a:p>
        </p:txBody>
      </p:sp>
      <p:sp>
        <p:nvSpPr>
          <p:cNvPr id="14" name="Rectangular Callout 13"/>
          <p:cNvSpPr/>
          <p:nvPr/>
        </p:nvSpPr>
        <p:spPr>
          <a:xfrm>
            <a:off x="2341051" y="4951184"/>
            <a:ext cx="2525181" cy="592280"/>
          </a:xfrm>
          <a:prstGeom prst="wedgeRectCallout">
            <a:avLst>
              <a:gd name="adj1" fmla="val 87967"/>
              <a:gd name="adj2" fmla="val -1729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Single-click to dial mobile number</a:t>
            </a:r>
            <a:endParaRPr lang="en-US" dirty="0"/>
          </a:p>
        </p:txBody>
      </p:sp>
      <p:sp>
        <p:nvSpPr>
          <p:cNvPr id="16" name="Rectangular Callout 15"/>
          <p:cNvSpPr/>
          <p:nvPr/>
        </p:nvSpPr>
        <p:spPr>
          <a:xfrm>
            <a:off x="2620194" y="2140516"/>
            <a:ext cx="1992778" cy="621414"/>
          </a:xfrm>
          <a:prstGeom prst="wedgeRectCallout">
            <a:avLst>
              <a:gd name="adj1" fmla="val 37370"/>
              <a:gd name="adj2" fmla="val 21557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Single-click to dial extension</a:t>
            </a:r>
          </a:p>
        </p:txBody>
      </p:sp>
      <p:sp>
        <p:nvSpPr>
          <p:cNvPr id="17" name="Rectangular Callout 16"/>
          <p:cNvSpPr/>
          <p:nvPr/>
        </p:nvSpPr>
        <p:spPr>
          <a:xfrm>
            <a:off x="5071522" y="4959357"/>
            <a:ext cx="1738853" cy="592280"/>
          </a:xfrm>
          <a:prstGeom prst="wedgeRectCallout">
            <a:avLst>
              <a:gd name="adj1" fmla="val 47461"/>
              <a:gd name="adj2" fmla="val -17232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Keyboard status</a:t>
            </a:r>
            <a:endParaRPr lang="en-US" dirty="0"/>
          </a:p>
        </p:txBody>
      </p:sp>
      <p:sp>
        <p:nvSpPr>
          <p:cNvPr id="19" name="Rectangular Callout 18"/>
          <p:cNvSpPr/>
          <p:nvPr/>
        </p:nvSpPr>
        <p:spPr>
          <a:xfrm>
            <a:off x="795331" y="2077363"/>
            <a:ext cx="1381327" cy="709618"/>
          </a:xfrm>
          <a:prstGeom prst="wedgeRectCallout">
            <a:avLst>
              <a:gd name="adj1" fmla="val 37061"/>
              <a:gd name="adj2" fmla="val 18575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Intentional Status</a:t>
            </a:r>
            <a:endParaRPr lang="en-US" dirty="0"/>
          </a:p>
        </p:txBody>
      </p:sp>
      <p:pic>
        <p:nvPicPr>
          <p:cNvPr id="22" name="Picture 7"/>
          <p:cNvPicPr>
            <a:picLocks noChangeAspect="1" noChangeArrowheads="1"/>
          </p:cNvPicPr>
          <p:nvPr/>
        </p:nvPicPr>
        <p:blipFill>
          <a:blip r:embed="rId4" cstate="print"/>
          <a:srcRect/>
          <a:stretch>
            <a:fillRect/>
          </a:stretch>
        </p:blipFill>
        <p:spPr bwMode="auto">
          <a:xfrm>
            <a:off x="5088296" y="2349935"/>
            <a:ext cx="371688" cy="360124"/>
          </a:xfrm>
          <a:prstGeom prst="rect">
            <a:avLst/>
          </a:prstGeom>
          <a:noFill/>
          <a:ln w="9525">
            <a:noFill/>
            <a:round/>
            <a:headEnd/>
            <a:tailEnd/>
          </a:ln>
        </p:spPr>
      </p:pic>
      <p:grpSp>
        <p:nvGrpSpPr>
          <p:cNvPr id="35" name="Group 34"/>
          <p:cNvGrpSpPr/>
          <p:nvPr/>
        </p:nvGrpSpPr>
        <p:grpSpPr>
          <a:xfrm>
            <a:off x="5232631" y="2492895"/>
            <a:ext cx="212203" cy="212203"/>
            <a:chOff x="5197996" y="2492895"/>
            <a:chExt cx="212203" cy="212203"/>
          </a:xfrm>
        </p:grpSpPr>
        <p:sp>
          <p:nvSpPr>
            <p:cNvPr id="23" name="Oval 22"/>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cxnSp>
          <p:nvCxnSpPr>
            <p:cNvPr id="31" name="Straight Connector 30"/>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Box 5"/>
          <p:cNvSpPr txBox="1">
            <a:spLocks noChangeArrowheads="1"/>
          </p:cNvSpPr>
          <p:nvPr/>
        </p:nvSpPr>
        <p:spPr bwMode="auto">
          <a:xfrm>
            <a:off x="5465123" y="2331472"/>
            <a:ext cx="1273403"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a:solidFill>
                  <a:schemeClr val="dk1"/>
                </a:solidFill>
                <a:latin typeface="+mn-lt"/>
                <a:cs typeface="+mn-cs"/>
              </a:rPr>
              <a:t>Busy (internal</a:t>
            </a:r>
            <a:r>
              <a:rPr lang="nl-BE" sz="1300" b="1" dirty="0" smtClean="0">
                <a:solidFill>
                  <a:srgbClr val="4D4D4D"/>
                </a:solidFill>
              </a:rPr>
              <a:t>)</a:t>
            </a:r>
            <a:endParaRPr lang="nl-BE" sz="1300" b="1" dirty="0">
              <a:solidFill>
                <a:srgbClr val="4D4D4D"/>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5508125" y="1800783"/>
            <a:ext cx="3473950" cy="148599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39"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Customize display</a:t>
            </a:r>
          </a:p>
        </p:txBody>
      </p:sp>
      <p:sp>
        <p:nvSpPr>
          <p:cNvPr id="20" name="Content Placeholder 19"/>
          <p:cNvSpPr>
            <a:spLocks noGrp="1"/>
          </p:cNvSpPr>
          <p:nvPr>
            <p:ph idx="1"/>
          </p:nvPr>
        </p:nvSpPr>
        <p:spPr>
          <a:xfrm>
            <a:off x="175534" y="1214422"/>
            <a:ext cx="6038850" cy="5000660"/>
          </a:xfrm>
        </p:spPr>
        <p:txBody>
          <a:bodyPr wrap="square" lIns="108000" tIns="36000">
            <a:normAutofit/>
          </a:bodyPr>
          <a:lstStyle/>
          <a:p>
            <a:r>
              <a:rPr lang="nl-BE" sz="2000" dirty="0" smtClean="0"/>
              <a:t>Click on column titles to order the contacts *</a:t>
            </a:r>
          </a:p>
          <a:p>
            <a:endParaRPr lang="nl-BE" sz="2000" dirty="0" smtClean="0"/>
          </a:p>
          <a:p>
            <a:r>
              <a:rPr lang="nl-BE" sz="2000" dirty="0" smtClean="0"/>
              <a:t>Drag </a:t>
            </a:r>
            <a:r>
              <a:rPr lang="nl-BE" sz="2000" dirty="0"/>
              <a:t>&amp; drop column </a:t>
            </a:r>
            <a:r>
              <a:rPr lang="nl-BE" sz="2000" dirty="0" smtClean="0"/>
              <a:t>header</a:t>
            </a:r>
            <a:br>
              <a:rPr lang="nl-BE" sz="2000" dirty="0" smtClean="0"/>
            </a:br>
            <a:r>
              <a:rPr lang="nl-BE" sz="2000" dirty="0" smtClean="0"/>
              <a:t>to </a:t>
            </a:r>
            <a:r>
              <a:rPr lang="nl-BE" sz="2000" dirty="0"/>
              <a:t>reorder columns</a:t>
            </a:r>
            <a:endParaRPr lang="en-US" sz="2000" dirty="0"/>
          </a:p>
          <a:p>
            <a:endParaRPr lang="nl-BE" sz="2000" dirty="0" smtClean="0"/>
          </a:p>
          <a:p>
            <a:r>
              <a:rPr lang="nl-BE" sz="2000" dirty="0" smtClean="0"/>
              <a:t>Right-click on the column header to show</a:t>
            </a:r>
            <a:br>
              <a:rPr lang="nl-BE" sz="2000" dirty="0" smtClean="0"/>
            </a:br>
            <a:r>
              <a:rPr lang="nl-BE" sz="2000" dirty="0" smtClean="0"/>
              <a:t> or hide specific columns</a:t>
            </a:r>
          </a:p>
          <a:p>
            <a:pPr indent="0">
              <a:buNone/>
            </a:pPr>
            <a:endParaRPr lang="nl-BE" sz="2000" dirty="0" smtClean="0"/>
          </a:p>
          <a:p>
            <a:pPr indent="0">
              <a:buNone/>
            </a:pPr>
            <a:endParaRPr lang="nl-BE" sz="2000"/>
          </a:p>
          <a:p>
            <a:pPr indent="0">
              <a:buNone/>
            </a:pPr>
            <a:endParaRPr lang="nl-BE" sz="2000" dirty="0" smtClean="0"/>
          </a:p>
          <a:p>
            <a:pPr indent="0">
              <a:buNone/>
            </a:pPr>
            <a:r>
              <a:rPr lang="nl-BE" sz="2000" dirty="0" smtClean="0"/>
              <a:t>* Not for intentional status, phone status and keyboard status as it would impact the net.Console reactivity</a:t>
            </a:r>
          </a:p>
        </p:txBody>
      </p:sp>
      <p:pic>
        <p:nvPicPr>
          <p:cNvPr id="97283" name="Picture 3"/>
          <p:cNvPicPr>
            <a:picLocks noChangeAspect="1" noChangeArrowheads="1"/>
          </p:cNvPicPr>
          <p:nvPr/>
        </p:nvPicPr>
        <p:blipFill>
          <a:blip r:embed="rId4" cstate="print"/>
          <a:srcRect/>
          <a:stretch>
            <a:fillRect/>
          </a:stretch>
        </p:blipFill>
        <p:spPr bwMode="auto">
          <a:xfrm>
            <a:off x="7492001" y="2259472"/>
            <a:ext cx="1197041" cy="445565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1" t="53407" r="37398" b="8269"/>
          <a:stretch/>
        </p:blipFill>
        <p:spPr bwMode="auto">
          <a:xfrm>
            <a:off x="877170" y="2454985"/>
            <a:ext cx="7344000" cy="293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86050" y="274638"/>
            <a:ext cx="5900750" cy="796908"/>
          </a:xfrm>
        </p:spPr>
        <p:txBody>
          <a:bodyPr/>
          <a:lstStyle/>
          <a:p>
            <a:r>
              <a:rPr lang="nl-BE" dirty="0" smtClean="0"/>
              <a:t>Call History</a:t>
            </a:r>
            <a:endParaRPr lang="en-US" dirty="0"/>
          </a:p>
        </p:txBody>
      </p:sp>
      <p:sp>
        <p:nvSpPr>
          <p:cNvPr id="7" name="Rectangular Callout 6"/>
          <p:cNvSpPr/>
          <p:nvPr/>
        </p:nvSpPr>
        <p:spPr>
          <a:xfrm>
            <a:off x="3286479" y="1329847"/>
            <a:ext cx="2320019" cy="759200"/>
          </a:xfrm>
          <a:prstGeom prst="wedgeRectCallout">
            <a:avLst>
              <a:gd name="adj1" fmla="val 26777"/>
              <a:gd name="adj2" fmla="val 17174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Call disposition (placed, answered, missed)</a:t>
            </a:r>
            <a:endParaRPr lang="en-US" dirty="0"/>
          </a:p>
        </p:txBody>
      </p:sp>
      <p:sp>
        <p:nvSpPr>
          <p:cNvPr id="8" name="Rectangular Callout 7"/>
          <p:cNvSpPr/>
          <p:nvPr/>
        </p:nvSpPr>
        <p:spPr>
          <a:xfrm>
            <a:off x="4064554" y="5548334"/>
            <a:ext cx="2320019" cy="759200"/>
          </a:xfrm>
          <a:prstGeom prst="wedgeRectCallout">
            <a:avLst>
              <a:gd name="adj1" fmla="val 89350"/>
              <a:gd name="adj2" fmla="val -8162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Show all or only missed calls</a:t>
            </a:r>
            <a:endParaRPr lang="en-US" dirty="0"/>
          </a:p>
        </p:txBody>
      </p:sp>
      <p:sp>
        <p:nvSpPr>
          <p:cNvPr id="9" name="Rectangular Callout 8"/>
          <p:cNvSpPr/>
          <p:nvPr/>
        </p:nvSpPr>
        <p:spPr>
          <a:xfrm>
            <a:off x="1107415" y="5542767"/>
            <a:ext cx="2320019" cy="759200"/>
          </a:xfrm>
          <a:prstGeom prst="wedgeRectCallout">
            <a:avLst>
              <a:gd name="adj1" fmla="val 34645"/>
              <a:gd name="adj2" fmla="val -923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Search call history</a:t>
            </a:r>
            <a:endParaRPr lang="en-US" dirty="0"/>
          </a:p>
        </p:txBody>
      </p:sp>
      <p:sp>
        <p:nvSpPr>
          <p:cNvPr id="10" name="Rectangular Callout 9"/>
          <p:cNvSpPr/>
          <p:nvPr/>
        </p:nvSpPr>
        <p:spPr>
          <a:xfrm>
            <a:off x="339151" y="1329847"/>
            <a:ext cx="2320019" cy="759200"/>
          </a:xfrm>
          <a:prstGeom prst="wedgeRectCallout">
            <a:avLst>
              <a:gd name="adj1" fmla="val -2608"/>
              <a:gd name="adj2" fmla="val 1634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or right-click column headers</a:t>
            </a:r>
            <a:endParaRPr lang="en-US" dirty="0"/>
          </a:p>
        </p:txBody>
      </p:sp>
      <p:sp>
        <p:nvSpPr>
          <p:cNvPr id="16" name="Rectangular Callout 15"/>
          <p:cNvSpPr/>
          <p:nvPr/>
        </p:nvSpPr>
        <p:spPr>
          <a:xfrm>
            <a:off x="6673914" y="5785616"/>
            <a:ext cx="1851764" cy="521918"/>
          </a:xfrm>
          <a:prstGeom prst="wedgeRectCallout">
            <a:avLst>
              <a:gd name="adj1" fmla="val 23679"/>
              <a:gd name="adj2" fmla="val -13816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Clear search field</a:t>
            </a:r>
            <a:endParaRPr lang="en-US"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40"/>
          <a:stretch/>
        </p:blipFill>
        <p:spPr bwMode="auto">
          <a:xfrm>
            <a:off x="4979274" y="3063338"/>
            <a:ext cx="20247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5940717" y="1329847"/>
            <a:ext cx="2320019" cy="759200"/>
          </a:xfrm>
          <a:prstGeom prst="wedgeRectCallout">
            <a:avLst>
              <a:gd name="adj1" fmla="val 19119"/>
              <a:gd name="adj2" fmla="val 2121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Double-click line to dial internal extension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Receptionist</a:t>
            </a:r>
            <a:endParaRPr lang="en-US" dirty="0"/>
          </a:p>
        </p:txBody>
      </p:sp>
      <p:pic>
        <p:nvPicPr>
          <p:cNvPr id="99330" name="Picture 2"/>
          <p:cNvPicPr>
            <a:picLocks noChangeAspect="1" noChangeArrowheads="1"/>
          </p:cNvPicPr>
          <p:nvPr/>
        </p:nvPicPr>
        <p:blipFill>
          <a:blip r:embed="rId2" cstate="print"/>
          <a:srcRect/>
          <a:stretch>
            <a:fillRect/>
          </a:stretch>
        </p:blipFill>
        <p:spPr bwMode="auto">
          <a:xfrm>
            <a:off x="341139" y="2406171"/>
            <a:ext cx="7812226" cy="3017598"/>
          </a:xfrm>
          <a:prstGeom prst="rect">
            <a:avLst/>
          </a:prstGeom>
          <a:noFill/>
          <a:ln w="9525">
            <a:noFill/>
            <a:miter lim="800000"/>
            <a:headEnd/>
            <a:tailEnd/>
          </a:ln>
        </p:spPr>
      </p:pic>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Show status of your colleagues</a:t>
            </a:r>
            <a:endParaRPr lang="en-US" dirty="0"/>
          </a:p>
        </p:txBody>
      </p:sp>
      <p:sp>
        <p:nvSpPr>
          <p:cNvPr id="7" name="Rectangular Callout 6"/>
          <p:cNvSpPr/>
          <p:nvPr/>
        </p:nvSpPr>
        <p:spPr>
          <a:xfrm>
            <a:off x="4623052" y="4073047"/>
            <a:ext cx="2320019" cy="759200"/>
          </a:xfrm>
          <a:prstGeom prst="wedgeRectCallout">
            <a:avLst>
              <a:gd name="adj1" fmla="val -6388"/>
              <a:gd name="adj2" fmla="val -11542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Status field</a:t>
            </a:r>
            <a:endParaRPr lang="en-US" dirty="0"/>
          </a:p>
        </p:txBody>
      </p:sp>
      <p:sp>
        <p:nvSpPr>
          <p:cNvPr id="8" name="Rectangular Callout 7"/>
          <p:cNvSpPr/>
          <p:nvPr/>
        </p:nvSpPr>
        <p:spPr>
          <a:xfrm>
            <a:off x="5359884" y="1272321"/>
            <a:ext cx="2320019"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or right-click column headers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72" y="2316163"/>
            <a:ext cx="73818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86050" y="274638"/>
            <a:ext cx="5900750" cy="796908"/>
          </a:xfrm>
        </p:spPr>
        <p:txBody>
          <a:bodyPr/>
          <a:lstStyle/>
          <a:p>
            <a:r>
              <a:rPr lang="nl-BE" dirty="0" smtClean="0"/>
              <a:t>Voicemail</a:t>
            </a:r>
            <a:endParaRPr lang="en-US" dirty="0"/>
          </a:p>
        </p:txBody>
      </p:sp>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t>Show voicemail of all your extensions</a:t>
            </a:r>
            <a:endParaRPr lang="en-US" dirty="0"/>
          </a:p>
        </p:txBody>
      </p:sp>
      <p:sp>
        <p:nvSpPr>
          <p:cNvPr id="7" name="Rectangular Callout 6"/>
          <p:cNvSpPr/>
          <p:nvPr/>
        </p:nvSpPr>
        <p:spPr>
          <a:xfrm>
            <a:off x="1407356" y="4307653"/>
            <a:ext cx="2320019" cy="759200"/>
          </a:xfrm>
          <a:prstGeom prst="wedgeRectCallout">
            <a:avLst>
              <a:gd name="adj1" fmla="val -59669"/>
              <a:gd name="adj2" fmla="val 1288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Show new or older messages</a:t>
            </a:r>
            <a:endParaRPr lang="en-US" dirty="0"/>
          </a:p>
        </p:txBody>
      </p:sp>
      <p:sp>
        <p:nvSpPr>
          <p:cNvPr id="8" name="Rectangular Callout 7"/>
          <p:cNvSpPr/>
          <p:nvPr/>
        </p:nvSpPr>
        <p:spPr>
          <a:xfrm>
            <a:off x="5359884" y="1272321"/>
            <a:ext cx="2320019"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or right-click column headers</a:t>
            </a:r>
            <a:endParaRPr lang="en-US" dirty="0"/>
          </a:p>
        </p:txBody>
      </p:sp>
    </p:spTree>
    <p:extLst>
      <p:ext uri="{BB962C8B-B14F-4D97-AF65-F5344CB8AC3E}">
        <p14:creationId xmlns:p14="http://schemas.microsoft.com/office/powerpoint/2010/main" val="198528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3592286"/>
            <a:ext cx="6858000" cy="1183821"/>
          </a:xfrm>
        </p:spPr>
        <p:txBody>
          <a:bodyPr/>
          <a:lstStyle/>
          <a:p>
            <a:pPr marL="0" indent="0" algn="ctr">
              <a:buNone/>
            </a:pPr>
            <a:r>
              <a:rPr lang="nl-BE" dirty="0"/>
              <a:t>Step by step</a:t>
            </a:r>
            <a:endParaRPr lang="fr-BE" dirty="0"/>
          </a:p>
        </p:txBody>
      </p:sp>
      <p:sp>
        <p:nvSpPr>
          <p:cNvPr id="7"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Your desktop</a:t>
            </a:r>
          </a:p>
        </p:txBody>
      </p:sp>
      <p:sp>
        <p:nvSpPr>
          <p:cNvPr id="20" name="Footer Placeholder 3"/>
          <p:cNvSpPr>
            <a:spLocks noGrp="1"/>
          </p:cNvSpPr>
          <p:nvPr>
            <p:ph type="ftr" sz="quarter" idx="4294967295"/>
          </p:nvPr>
        </p:nvSpPr>
        <p:spPr>
          <a:xfrm>
            <a:off x="7737475" y="6419850"/>
            <a:ext cx="1406525" cy="365125"/>
          </a:xfrm>
        </p:spPr>
        <p:txBody>
          <a:bodyPr/>
          <a:lstStyle/>
          <a:p>
            <a:pPr>
              <a:defRPr/>
            </a:pPr>
            <a:r>
              <a:rPr lang="nl-BE" sz="800" dirty="0" smtClean="0">
                <a:solidFill>
                  <a:schemeClr val="tx1"/>
                </a:solidFill>
                <a:latin typeface="+mj-lt"/>
              </a:rPr>
              <a:t>www.escaux.com</a:t>
            </a:r>
            <a:endParaRPr lang="nl-BE" sz="800" dirty="0">
              <a:solidFill>
                <a:schemeClr val="tx1"/>
              </a:solidFill>
              <a:latin typeface="+mj-lt"/>
            </a:endParaRPr>
          </a:p>
        </p:txBody>
      </p:sp>
      <p:pic>
        <p:nvPicPr>
          <p:cNvPr id="6149" name="Picture 3"/>
          <p:cNvPicPr>
            <a:picLocks noChangeAspect="1" noChangeArrowheads="1"/>
          </p:cNvPicPr>
          <p:nvPr/>
        </p:nvPicPr>
        <p:blipFill>
          <a:blip r:embed="rId3" cstate="print"/>
          <a:srcRect/>
          <a:stretch>
            <a:fillRect/>
          </a:stretch>
        </p:blipFill>
        <p:spPr bwMode="auto">
          <a:xfrm>
            <a:off x="2268538" y="5229225"/>
            <a:ext cx="952500" cy="1057275"/>
          </a:xfrm>
          <a:prstGeom prst="rect">
            <a:avLst/>
          </a:prstGeom>
          <a:noFill/>
          <a:ln w="9525">
            <a:noFill/>
            <a:round/>
            <a:headEnd/>
            <a:tailEnd/>
          </a:ln>
        </p:spPr>
      </p:pic>
      <p:sp>
        <p:nvSpPr>
          <p:cNvPr id="6150" name="Text Box 4"/>
          <p:cNvSpPr txBox="1">
            <a:spLocks noChangeArrowheads="1"/>
          </p:cNvSpPr>
          <p:nvPr/>
        </p:nvSpPr>
        <p:spPr bwMode="auto">
          <a:xfrm>
            <a:off x="4114109" y="2276475"/>
            <a:ext cx="2049256" cy="386132"/>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dirty="0">
                <a:solidFill>
                  <a:srgbClr val="000000"/>
                </a:solidFill>
                <a:latin typeface="Trebuchet MS" pitchFamily="32" charset="0"/>
              </a:rPr>
              <a:t>The </a:t>
            </a:r>
            <a:r>
              <a:rPr lang="nl-BE" sz="2000" dirty="0" smtClean="0">
                <a:solidFill>
                  <a:srgbClr val="000000"/>
                </a:solidFill>
                <a:latin typeface="Trebuchet MS" pitchFamily="32" charset="0"/>
              </a:rPr>
              <a:t>net.Console‏</a:t>
            </a:r>
            <a:endParaRPr lang="nl-BE" sz="2000" dirty="0">
              <a:solidFill>
                <a:srgbClr val="000000"/>
              </a:solidFill>
              <a:latin typeface="Trebuchet MS" pitchFamily="32" charset="0"/>
            </a:endParaRPr>
          </a:p>
        </p:txBody>
      </p:sp>
      <p:sp>
        <p:nvSpPr>
          <p:cNvPr id="6152" name="Text Box 6"/>
          <p:cNvSpPr txBox="1">
            <a:spLocks noChangeArrowheads="1"/>
          </p:cNvSpPr>
          <p:nvPr/>
        </p:nvSpPr>
        <p:spPr bwMode="auto">
          <a:xfrm>
            <a:off x="3603625" y="5661025"/>
            <a:ext cx="2320925" cy="385763"/>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a:solidFill>
                  <a:srgbClr val="000000"/>
                </a:solidFill>
                <a:latin typeface="Trebuchet MS" pitchFamily="32" charset="0"/>
              </a:rPr>
              <a:t>Headset (optional)‏</a:t>
            </a:r>
          </a:p>
        </p:txBody>
      </p:sp>
      <p:pic>
        <p:nvPicPr>
          <p:cNvPr id="14" name="Picture 13"/>
          <p:cNvPicPr>
            <a:picLocks noChangeAspect="1"/>
          </p:cNvPicPr>
          <p:nvPr/>
        </p:nvPicPr>
        <p:blipFill>
          <a:blip r:embed="rId4" cstate="print"/>
          <a:srcRect/>
          <a:stretch>
            <a:fillRect/>
          </a:stretch>
        </p:blipFill>
        <p:spPr>
          <a:xfrm>
            <a:off x="4370598" y="3863851"/>
            <a:ext cx="1655758" cy="1201741"/>
          </a:xfrm>
          <a:prstGeom prst="rect">
            <a:avLst/>
          </a:prstGeom>
          <a:noFill/>
          <a:ln>
            <a:noFill/>
          </a:ln>
        </p:spPr>
      </p:pic>
      <p:sp>
        <p:nvSpPr>
          <p:cNvPr id="15" name="Text Box 6"/>
          <p:cNvSpPr txBox="1"/>
          <p:nvPr/>
        </p:nvSpPr>
        <p:spPr>
          <a:xfrm>
            <a:off x="4622286" y="3369502"/>
            <a:ext cx="1302264" cy="402287"/>
          </a:xfrm>
          <a:prstGeom prst="rect">
            <a:avLst/>
          </a:prstGeom>
          <a:noFill/>
          <a:ln>
            <a:noFill/>
          </a:ln>
        </p:spPr>
        <p:txBody>
          <a:bodyPr vert="horz" wrap="non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rgbClr val="000000"/>
                </a:solidFill>
                <a:uFillTx/>
                <a:latin typeface="Trebuchet MS" pitchFamily="34" charset="0"/>
                <a:ea typeface="Microsoft YaHei"/>
              </a:rPr>
              <a:t>SNOM 320</a:t>
            </a:r>
          </a:p>
        </p:txBody>
      </p:sp>
      <p:sp>
        <p:nvSpPr>
          <p:cNvPr id="16" name="Text Box 6"/>
          <p:cNvSpPr txBox="1"/>
          <p:nvPr/>
        </p:nvSpPr>
        <p:spPr>
          <a:xfrm>
            <a:off x="6886234" y="3353025"/>
            <a:ext cx="1978365" cy="402287"/>
          </a:xfrm>
          <a:prstGeom prst="rect">
            <a:avLst/>
          </a:prstGeom>
          <a:noFill/>
          <a:ln>
            <a:noFill/>
          </a:ln>
        </p:spPr>
        <p:txBody>
          <a:bodyPr vert="horz" wrap="squar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rgbClr val="000000"/>
                </a:solidFill>
                <a:uFillTx/>
                <a:latin typeface="Trebuchet MS" pitchFamily="34" charset="0"/>
                <a:ea typeface="Microsoft YaHei"/>
              </a:rPr>
              <a:t>Polycom</a:t>
            </a:r>
            <a:r>
              <a:rPr lang="nl-BE" sz="2000" dirty="0" smtClean="0">
                <a:solidFill>
                  <a:srgbClr val="000000"/>
                </a:solidFill>
                <a:latin typeface="Trebuchet MS" pitchFamily="34" charset="0"/>
                <a:ea typeface="Microsoft YaHei"/>
              </a:rPr>
              <a:t> </a:t>
            </a:r>
            <a:r>
              <a:rPr lang="nl-BE" sz="2000" b="0" i="0" u="none" strike="noStrike" kern="1200" cap="none" spc="0" baseline="0" dirty="0" smtClean="0">
                <a:solidFill>
                  <a:srgbClr val="000000"/>
                </a:solidFill>
                <a:uFillTx/>
                <a:latin typeface="Trebuchet MS" pitchFamily="34" charset="0"/>
                <a:ea typeface="Microsoft YaHei"/>
              </a:rPr>
              <a:t>IP </a:t>
            </a:r>
            <a:r>
              <a:rPr lang="nl-BE" sz="2000" b="0" i="0" u="none" strike="noStrike" kern="1200" cap="none" spc="0" baseline="0" dirty="0">
                <a:solidFill>
                  <a:srgbClr val="000000"/>
                </a:solidFill>
                <a:uFillTx/>
                <a:latin typeface="Trebuchet MS" pitchFamily="34" charset="0"/>
                <a:ea typeface="Microsoft YaHei"/>
              </a:rPr>
              <a:t>650</a:t>
            </a:r>
          </a:p>
        </p:txBody>
      </p:sp>
      <p:pic>
        <p:nvPicPr>
          <p:cNvPr id="17" name="Picture 16"/>
          <p:cNvPicPr>
            <a:picLocks noChangeAspect="1"/>
          </p:cNvPicPr>
          <p:nvPr/>
        </p:nvPicPr>
        <p:blipFill>
          <a:blip r:embed="rId5" cstate="print"/>
          <a:srcRect/>
          <a:stretch>
            <a:fillRect/>
          </a:stretch>
        </p:blipFill>
        <p:spPr>
          <a:xfrm>
            <a:off x="6750310" y="3863851"/>
            <a:ext cx="1815815" cy="1198440"/>
          </a:xfrm>
          <a:prstGeom prst="rect">
            <a:avLst/>
          </a:prstGeom>
          <a:noFill/>
          <a:ln>
            <a:noFill/>
          </a:ln>
        </p:spPr>
      </p:pic>
      <p:sp>
        <p:nvSpPr>
          <p:cNvPr id="18" name="TextBox 17"/>
          <p:cNvSpPr txBox="1"/>
          <p:nvPr/>
        </p:nvSpPr>
        <p:spPr>
          <a:xfrm>
            <a:off x="6318745" y="3403000"/>
            <a:ext cx="431565" cy="369332"/>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BE" sz="1800" b="0" i="0" u="none" strike="noStrike" kern="1200" cap="none" spc="0" baseline="0" dirty="0" smtClean="0">
                <a:solidFill>
                  <a:srgbClr val="000000"/>
                </a:solidFill>
                <a:uFillTx/>
                <a:latin typeface="Trebuchet MS" pitchFamily="34" charset="0"/>
                <a:ea typeface="Microsoft YaHei"/>
              </a:rPr>
              <a:t>or</a:t>
            </a:r>
            <a:endParaRPr lang="nl-BE" sz="1800" b="0" i="0" u="none" strike="noStrike" kern="1200" cap="none" spc="0" baseline="0" dirty="0">
              <a:solidFill>
                <a:srgbClr val="000000"/>
              </a:solidFill>
              <a:uFillTx/>
              <a:latin typeface="Trebuchet MS" pitchFamily="34" charset="0"/>
              <a:ea typeface="Microsoft YaHei"/>
            </a:endParaRPr>
          </a:p>
        </p:txBody>
      </p:sp>
      <p:pic>
        <p:nvPicPr>
          <p:cNvPr id="25" name="Picture 8"/>
          <p:cNvPicPr>
            <a:picLocks noChangeAspect="1" noChangeArrowheads="1"/>
          </p:cNvPicPr>
          <p:nvPr/>
        </p:nvPicPr>
        <p:blipFill>
          <a:blip r:embed="rId6" cstate="print"/>
          <a:srcRect/>
          <a:stretch>
            <a:fillRect/>
          </a:stretch>
        </p:blipFill>
        <p:spPr bwMode="auto">
          <a:xfrm>
            <a:off x="395288" y="1557338"/>
            <a:ext cx="2736850" cy="2736850"/>
          </a:xfrm>
          <a:prstGeom prst="rect">
            <a:avLst/>
          </a:prstGeom>
          <a:noFill/>
          <a:ln w="9525">
            <a:noFill/>
            <a:round/>
            <a:headEnd/>
            <a:tailEnd/>
          </a:ln>
          <a:effectLst/>
        </p:spPr>
      </p:pic>
      <p:grpSp>
        <p:nvGrpSpPr>
          <p:cNvPr id="26" name="Group 9"/>
          <p:cNvGrpSpPr>
            <a:grpSpLocks/>
          </p:cNvGrpSpPr>
          <p:nvPr/>
        </p:nvGrpSpPr>
        <p:grpSpPr bwMode="auto">
          <a:xfrm>
            <a:off x="741363" y="1662113"/>
            <a:ext cx="2097087" cy="1703387"/>
            <a:chOff x="467" y="1047"/>
            <a:chExt cx="1321" cy="1073"/>
          </a:xfrm>
        </p:grpSpPr>
        <p:pic>
          <p:nvPicPr>
            <p:cNvPr id="27" name="Picture 10"/>
            <p:cNvPicPr>
              <a:picLocks noChangeAspect="1" noChangeArrowheads="1"/>
            </p:cNvPicPr>
            <p:nvPr/>
          </p:nvPicPr>
          <p:blipFill>
            <a:blip r:embed="rId7" cstate="print"/>
            <a:srcRect/>
            <a:stretch>
              <a:fillRect/>
            </a:stretch>
          </p:blipFill>
          <p:spPr bwMode="auto">
            <a:xfrm>
              <a:off x="467" y="1047"/>
              <a:ext cx="1321" cy="1073"/>
            </a:xfrm>
            <a:prstGeom prst="rect">
              <a:avLst/>
            </a:prstGeom>
            <a:noFill/>
            <a:ln w="9525">
              <a:noFill/>
              <a:round/>
              <a:headEnd/>
              <a:tailEnd/>
            </a:ln>
            <a:effectLst/>
          </p:spPr>
        </p:pic>
        <p:pic>
          <p:nvPicPr>
            <p:cNvPr id="28" name="Picture 11"/>
            <p:cNvPicPr>
              <a:picLocks noChangeAspect="1" noChangeArrowheads="1"/>
            </p:cNvPicPr>
            <p:nvPr/>
          </p:nvPicPr>
          <p:blipFill>
            <a:blip r:embed="rId8" cstate="print"/>
            <a:srcRect/>
            <a:stretch>
              <a:fillRect/>
            </a:stretch>
          </p:blipFill>
          <p:spPr bwMode="auto">
            <a:xfrm>
              <a:off x="1116" y="1200"/>
              <a:ext cx="655" cy="566"/>
            </a:xfrm>
            <a:prstGeom prst="rect">
              <a:avLst/>
            </a:prstGeom>
            <a:noFill/>
            <a:ln w="9525">
              <a:noFill/>
              <a:round/>
              <a:headEnd/>
              <a:tailEnd/>
            </a:ln>
            <a:effec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724" y="5534068"/>
            <a:ext cx="4723809" cy="619048"/>
          </a:xfrm>
          <a:prstGeom prst="rect">
            <a:avLst/>
          </a:prstGeom>
        </p:spPr>
      </p:pic>
      <p:sp>
        <p:nvSpPr>
          <p:cNvPr id="2" name="Title 1"/>
          <p:cNvSpPr>
            <a:spLocks noGrp="1"/>
          </p:cNvSpPr>
          <p:nvPr>
            <p:ph type="title"/>
          </p:nvPr>
        </p:nvSpPr>
        <p:spPr>
          <a:xfrm>
            <a:off x="2786050" y="274638"/>
            <a:ext cx="5900750" cy="796908"/>
          </a:xfrm>
        </p:spPr>
        <p:txBody>
          <a:bodyPr/>
          <a:lstStyle/>
          <a:p>
            <a:r>
              <a:rPr lang="nl-BE" dirty="0" smtClean="0"/>
              <a:t>Answer a call</a:t>
            </a:r>
            <a:endParaRPr lang="en-US" dirty="0"/>
          </a:p>
        </p:txBody>
      </p:sp>
      <p:sp>
        <p:nvSpPr>
          <p:cNvPr id="6" name="Content Placeholder 5"/>
          <p:cNvSpPr>
            <a:spLocks noGrp="1"/>
          </p:cNvSpPr>
          <p:nvPr>
            <p:ph idx="1"/>
          </p:nvPr>
        </p:nvSpPr>
        <p:spPr>
          <a:xfrm>
            <a:off x="457200" y="1214422"/>
            <a:ext cx="6106438" cy="5000660"/>
          </a:xfrm>
        </p:spPr>
        <p:txBody>
          <a:bodyPr>
            <a:normAutofit/>
          </a:bodyPr>
          <a:lstStyle/>
          <a:p>
            <a:pPr marL="514350" indent="-514350">
              <a:buFont typeface="+mj-lt"/>
              <a:buAutoNum type="arabicPeriod"/>
            </a:pPr>
            <a:r>
              <a:rPr lang="nl-BE" sz="2200" dirty="0" smtClean="0"/>
              <a:t>Call enters general queue</a:t>
            </a:r>
          </a:p>
          <a:p>
            <a:pPr marL="514350" indent="-514350">
              <a:buFont typeface="+mj-lt"/>
              <a:buAutoNum type="arabicPeriod"/>
            </a:pPr>
            <a:r>
              <a:rPr lang="nl-BE" sz="2200" dirty="0" smtClean="0"/>
              <a:t>Queue counter increments</a:t>
            </a:r>
          </a:p>
          <a:p>
            <a:pPr marL="514350" indent="-514350">
              <a:buFont typeface="+mj-lt"/>
              <a:buAutoNum type="arabicPeriod"/>
            </a:pPr>
            <a:r>
              <a:rPr lang="nl-BE" sz="2200" dirty="0" smtClean="0"/>
              <a:t>Phone rings</a:t>
            </a:r>
          </a:p>
          <a:p>
            <a:pPr marL="514350" indent="-514350">
              <a:buFont typeface="+mj-lt"/>
              <a:buAutoNum type="arabicPeriod"/>
            </a:pPr>
            <a:r>
              <a:rPr lang="nl-BE" sz="2200" dirty="0" smtClean="0"/>
              <a:t>Line 1 displays incoming call</a:t>
            </a:r>
          </a:p>
          <a:p>
            <a:pPr marL="514350" indent="-514350">
              <a:buFont typeface="+mj-lt"/>
              <a:buAutoNum type="arabicPeriod"/>
            </a:pPr>
            <a:r>
              <a:rPr lang="nl-BE" sz="2200" dirty="0" smtClean="0"/>
              <a:t>“Accept” button lits up</a:t>
            </a:r>
          </a:p>
          <a:p>
            <a:pPr marL="514350" indent="-514350">
              <a:buFont typeface="+mj-lt"/>
              <a:buAutoNum type="arabicPeriod"/>
            </a:pPr>
            <a:r>
              <a:rPr lang="nl-BE" sz="2200" dirty="0" smtClean="0"/>
              <a:t>Accept call</a:t>
            </a:r>
          </a:p>
          <a:p>
            <a:pPr marL="914400" lvl="1" indent="-514350">
              <a:buFont typeface="+mj-lt"/>
              <a:buAutoNum type="arabicPeriod"/>
            </a:pPr>
            <a:r>
              <a:rPr lang="nl-BE" sz="2200" dirty="0" smtClean="0"/>
              <a:t>Via mouse click on “Accept button”</a:t>
            </a:r>
          </a:p>
          <a:p>
            <a:pPr marL="914400" lvl="1" indent="-514350">
              <a:buFont typeface="+mj-lt"/>
              <a:buAutoNum type="arabicPeriod"/>
            </a:pPr>
            <a:r>
              <a:rPr lang="nl-BE" sz="2200" dirty="0" smtClean="0"/>
              <a:t>Or via the “Enter” key</a:t>
            </a:r>
          </a:p>
          <a:p>
            <a:pPr marL="514350" indent="-514350">
              <a:buFont typeface="+mj-lt"/>
              <a:buAutoNum type="arabicPeriod"/>
            </a:pPr>
            <a:r>
              <a:rPr lang="nl-BE" sz="2200" dirty="0" smtClean="0"/>
              <a:t>Line 1 status icon changes to conversation</a:t>
            </a:r>
          </a:p>
          <a:p>
            <a:pPr marL="514350" indent="-514350">
              <a:buFont typeface="+mj-lt"/>
              <a:buAutoNum type="arabicPeriod"/>
            </a:pPr>
            <a:r>
              <a:rPr lang="nl-BE" sz="2200" dirty="0" smtClean="0"/>
              <a:t>Control keys reflect the conversation state</a:t>
            </a:r>
          </a:p>
        </p:txBody>
      </p:sp>
      <p:pic>
        <p:nvPicPr>
          <p:cNvPr id="104452" name="Picture 4"/>
          <p:cNvPicPr>
            <a:picLocks noChangeAspect="1" noChangeArrowheads="1"/>
          </p:cNvPicPr>
          <p:nvPr/>
        </p:nvPicPr>
        <p:blipFill>
          <a:blip r:embed="rId3" cstate="print"/>
          <a:srcRect/>
          <a:stretch>
            <a:fillRect/>
          </a:stretch>
        </p:blipFill>
        <p:spPr bwMode="auto">
          <a:xfrm>
            <a:off x="6491087" y="2441271"/>
            <a:ext cx="533400" cy="647700"/>
          </a:xfrm>
          <a:prstGeom prst="rect">
            <a:avLst/>
          </a:prstGeom>
          <a:noFill/>
          <a:ln w="9525">
            <a:noFill/>
            <a:miter lim="800000"/>
            <a:headEnd/>
            <a:tailEnd/>
          </a:ln>
        </p:spPr>
      </p:pic>
      <p:pic>
        <p:nvPicPr>
          <p:cNvPr id="104453" name="Picture 5"/>
          <p:cNvPicPr>
            <a:picLocks noChangeAspect="1" noChangeArrowheads="1"/>
          </p:cNvPicPr>
          <p:nvPr/>
        </p:nvPicPr>
        <p:blipFill>
          <a:blip r:embed="rId4" cstate="print"/>
          <a:srcRect/>
          <a:stretch>
            <a:fillRect/>
          </a:stretch>
        </p:blipFill>
        <p:spPr bwMode="auto">
          <a:xfrm>
            <a:off x="6491087" y="3023991"/>
            <a:ext cx="514350" cy="609600"/>
          </a:xfrm>
          <a:prstGeom prst="rect">
            <a:avLst/>
          </a:prstGeom>
          <a:noFill/>
          <a:ln w="9525">
            <a:noFill/>
            <a:miter lim="800000"/>
            <a:headEnd/>
            <a:tailEnd/>
          </a:ln>
        </p:spPr>
      </p:pic>
      <p:pic>
        <p:nvPicPr>
          <p:cNvPr id="104454" name="Picture 6"/>
          <p:cNvPicPr>
            <a:picLocks noChangeAspect="1" noChangeArrowheads="1"/>
          </p:cNvPicPr>
          <p:nvPr/>
        </p:nvPicPr>
        <p:blipFill>
          <a:blip r:embed="rId5" cstate="print"/>
          <a:srcRect/>
          <a:stretch>
            <a:fillRect/>
          </a:stretch>
        </p:blipFill>
        <p:spPr bwMode="auto">
          <a:xfrm>
            <a:off x="6517838" y="4314607"/>
            <a:ext cx="533400" cy="638175"/>
          </a:xfrm>
          <a:prstGeom prst="rect">
            <a:avLst/>
          </a:prstGeom>
          <a:noFill/>
          <a:ln w="9525">
            <a:noFill/>
            <a:miter lim="800000"/>
            <a:headEnd/>
            <a:tailEnd/>
          </a:ln>
        </p:spPr>
      </p:pic>
      <p:grpSp>
        <p:nvGrpSpPr>
          <p:cNvPr id="10" name="Group 9"/>
          <p:cNvGrpSpPr>
            <a:grpSpLocks noChangeAspect="1"/>
          </p:cNvGrpSpPr>
          <p:nvPr/>
        </p:nvGrpSpPr>
        <p:grpSpPr>
          <a:xfrm>
            <a:off x="6491087" y="1593976"/>
            <a:ext cx="1422262" cy="608204"/>
            <a:chOff x="5476483" y="3022405"/>
            <a:chExt cx="2201971" cy="941632"/>
          </a:xfrm>
        </p:grpSpPr>
        <p:pic>
          <p:nvPicPr>
            <p:cNvPr id="11" name="Picture 4"/>
            <p:cNvPicPr>
              <a:picLocks noChangeAspect="1" noChangeArrowheads="1"/>
            </p:cNvPicPr>
            <p:nvPr/>
          </p:nvPicPr>
          <p:blipFill>
            <a:blip r:embed="rId6" cstate="print"/>
            <a:srcRect/>
            <a:stretch>
              <a:fillRect/>
            </a:stretch>
          </p:blipFill>
          <p:spPr bwMode="auto">
            <a:xfrm>
              <a:off x="5476483" y="3022405"/>
              <a:ext cx="2201971" cy="941632"/>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ectangle 9"/>
          <p:cNvSpPr>
            <a:spLocks noChangeArrowheads="1"/>
          </p:cNvSpPr>
          <p:nvPr/>
        </p:nvSpPr>
        <p:spPr bwMode="auto">
          <a:xfrm>
            <a:off x="4261757" y="5555461"/>
            <a:ext cx="546781" cy="576262"/>
          </a:xfrm>
          <a:prstGeom prst="rect">
            <a:avLst/>
          </a:prstGeom>
          <a:noFill/>
          <a:ln w="38160">
            <a:solidFill>
              <a:srgbClr val="FC7404"/>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Terminate a call</a:t>
            </a:r>
            <a:endParaRPr lang="en-US" dirty="0"/>
          </a:p>
        </p:txBody>
      </p:sp>
      <p:sp>
        <p:nvSpPr>
          <p:cNvPr id="6" name="Content Placeholder 5"/>
          <p:cNvSpPr>
            <a:spLocks noGrp="1"/>
          </p:cNvSpPr>
          <p:nvPr>
            <p:ph idx="1"/>
          </p:nvPr>
        </p:nvSpPr>
        <p:spPr>
          <a:xfrm>
            <a:off x="457199" y="1214422"/>
            <a:ext cx="8198285" cy="5000660"/>
          </a:xfrm>
        </p:spPr>
        <p:txBody>
          <a:bodyPr>
            <a:normAutofit lnSpcReduction="10000"/>
          </a:bodyPr>
          <a:lstStyle/>
          <a:p>
            <a:pPr marL="514350" indent="-514350">
              <a:buFont typeface="+mj-lt"/>
              <a:buAutoNum type="arabicPeriod"/>
            </a:pPr>
            <a:r>
              <a:rPr lang="nl-BE" sz="2400" dirty="0" smtClean="0"/>
              <a:t>“Terminate” button is lit up</a:t>
            </a:r>
          </a:p>
          <a:p>
            <a:pPr marL="514350" indent="-514350">
              <a:buFont typeface="+mj-lt"/>
              <a:buAutoNum type="arabicPeriod"/>
            </a:pPr>
            <a:r>
              <a:rPr lang="nl-BE" sz="2400" dirty="0" smtClean="0"/>
              <a:t>Terminate call</a:t>
            </a:r>
          </a:p>
          <a:p>
            <a:pPr marL="914400" lvl="1" indent="-514350">
              <a:buFont typeface="+mj-lt"/>
              <a:buAutoNum type="arabicPeriod"/>
            </a:pPr>
            <a:r>
              <a:rPr lang="nl-BE" sz="2000" dirty="0" smtClean="0"/>
              <a:t>Via mouse click on “terminate” button</a:t>
            </a:r>
          </a:p>
          <a:p>
            <a:pPr marL="914400" lvl="1" indent="-514350">
              <a:buFont typeface="+mj-lt"/>
              <a:buAutoNum type="arabicPeriod"/>
            </a:pPr>
            <a:r>
              <a:rPr lang="nl-BE" sz="2000" dirty="0" smtClean="0"/>
              <a:t>Or via “F2” key</a:t>
            </a:r>
          </a:p>
          <a:p>
            <a:pPr marL="514350" indent="-514350">
              <a:buFont typeface="+mj-lt"/>
              <a:buAutoNum type="arabicPeriod"/>
            </a:pPr>
            <a:r>
              <a:rPr lang="nl-BE" sz="2400" dirty="0" smtClean="0"/>
              <a:t>Line 1 status icon changes to idle</a:t>
            </a:r>
          </a:p>
          <a:p>
            <a:pPr marL="514350" indent="-514350">
              <a:buFont typeface="+mj-lt"/>
              <a:buAutoNum type="arabicPeriod"/>
            </a:pPr>
            <a:r>
              <a:rPr lang="nl-BE" sz="2400" dirty="0" smtClean="0"/>
              <a:t>Control keys reflect the idle state</a:t>
            </a:r>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r>
              <a:rPr lang="nl-BE" sz="2400" dirty="0" smtClean="0"/>
              <a:t>Please note that in the idle state, the “Terminate” button is still lit. This allows you to terminate calls that, for some reason, are remaining on the receptionist phone.</a:t>
            </a:r>
          </a:p>
        </p:txBody>
      </p:sp>
      <p:pic>
        <p:nvPicPr>
          <p:cNvPr id="105474" name="Picture 2"/>
          <p:cNvPicPr>
            <a:picLocks noChangeAspect="1" noChangeArrowheads="1"/>
          </p:cNvPicPr>
          <p:nvPr/>
        </p:nvPicPr>
        <p:blipFill>
          <a:blip r:embed="rId2" cstate="print"/>
          <a:srcRect/>
          <a:stretch>
            <a:fillRect/>
          </a:stretch>
        </p:blipFill>
        <p:spPr bwMode="auto">
          <a:xfrm>
            <a:off x="6690008" y="1165377"/>
            <a:ext cx="600075" cy="619125"/>
          </a:xfrm>
          <a:prstGeom prst="rect">
            <a:avLst/>
          </a:prstGeom>
          <a:noFill/>
          <a:ln w="9525">
            <a:noFill/>
            <a:miter lim="800000"/>
            <a:headEnd/>
            <a:tailEnd/>
          </a:ln>
        </p:spPr>
      </p:pic>
      <p:pic>
        <p:nvPicPr>
          <p:cNvPr id="105475" name="Picture 3"/>
          <p:cNvPicPr>
            <a:picLocks noChangeAspect="1" noChangeArrowheads="1"/>
          </p:cNvPicPr>
          <p:nvPr/>
        </p:nvPicPr>
        <p:blipFill>
          <a:blip r:embed="rId3" cstate="print"/>
          <a:srcRect/>
          <a:stretch>
            <a:fillRect/>
          </a:stretch>
        </p:blipFill>
        <p:spPr bwMode="auto">
          <a:xfrm>
            <a:off x="6690008" y="2709081"/>
            <a:ext cx="523875" cy="638175"/>
          </a:xfrm>
          <a:prstGeom prst="rect">
            <a:avLst/>
          </a:prstGeom>
          <a:noFill/>
          <a:ln w="9525">
            <a:noFill/>
            <a:miter lim="800000"/>
            <a:headEnd/>
            <a:tailEnd/>
          </a:ln>
        </p:spPr>
      </p:pic>
      <p:pic>
        <p:nvPicPr>
          <p:cNvPr id="105476" name="Picture 4"/>
          <p:cNvPicPr>
            <a:picLocks noChangeAspect="1" noChangeArrowheads="1"/>
          </p:cNvPicPr>
          <p:nvPr/>
        </p:nvPicPr>
        <p:blipFill>
          <a:blip r:embed="rId4" cstate="print"/>
          <a:srcRect/>
          <a:stretch>
            <a:fillRect/>
          </a:stretch>
        </p:blipFill>
        <p:spPr bwMode="auto">
          <a:xfrm>
            <a:off x="2234983" y="3888288"/>
            <a:ext cx="424815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mtClean="0"/>
              <a:t>Initiate a call</a:t>
            </a:r>
          </a:p>
        </p:txBody>
      </p:sp>
      <p:sp>
        <p:nvSpPr>
          <p:cNvPr id="20484" name="Rectangle 2"/>
          <p:cNvSpPr>
            <a:spLocks noGrp="1" noChangeArrowheads="1"/>
          </p:cNvSpPr>
          <p:nvPr>
            <p:ph idx="1"/>
          </p:nvPr>
        </p:nvSpPr>
        <p:spPr/>
        <p:txBody>
          <a:bodyPr>
            <a:normAutofit/>
          </a:bodyPr>
          <a:lstStyle/>
          <a:p>
            <a:pPr marL="376238" indent="-376238" eaLnBrk="1" hangingPunct="1">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Several possibilities to initiate a call:</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Compose the number on the phone</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Double-click directory entry</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Mouse-select directory entry and press “Enter”</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Single-click dial, phone or mobile icon on directory entry</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Compose number in number field and press “Enter”</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Select a speed dial</a:t>
            </a:r>
            <a:endParaRPr lang="nl-BE" sz="1800" dirty="0" smtClean="0"/>
          </a:p>
          <a:p>
            <a:pPr marL="795338" lvl="1" indent="-338138" eaLnBrk="1" hangingPunct="1">
              <a:buFont typeface="Arial Black" pitchFamily="32"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endParaRPr lang="nl-BE" sz="1000" dirty="0" smtClean="0"/>
          </a:p>
          <a:p>
            <a:pPr marL="795338" lvl="1" indent="-338138" eaLnBrk="1" hangingPunct="1">
              <a:buFont typeface="Arial Black" pitchFamily="32"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endParaRPr lang="nl-BE" sz="10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Hold and unhold call</a:t>
            </a:r>
            <a:endParaRPr lang="en-US" dirty="0"/>
          </a:p>
        </p:txBody>
      </p:sp>
      <p:sp>
        <p:nvSpPr>
          <p:cNvPr id="6" name="Content Placeholder 5"/>
          <p:cNvSpPr>
            <a:spLocks noGrp="1"/>
          </p:cNvSpPr>
          <p:nvPr>
            <p:ph idx="1"/>
          </p:nvPr>
        </p:nvSpPr>
        <p:spPr>
          <a:xfrm>
            <a:off x="457200" y="1214422"/>
            <a:ext cx="6106438" cy="5000660"/>
          </a:xfrm>
        </p:spPr>
        <p:txBody>
          <a:bodyPr>
            <a:normAutofit/>
          </a:bodyPr>
          <a:lstStyle/>
          <a:p>
            <a:pPr marL="514350" indent="-514350">
              <a:buFont typeface="+mj-lt"/>
              <a:buAutoNum type="arabicPeriod"/>
            </a:pPr>
            <a:r>
              <a:rPr lang="nl-BE" sz="2400" dirty="0" smtClean="0"/>
              <a:t>Call is in conversation state</a:t>
            </a:r>
          </a:p>
          <a:p>
            <a:pPr marL="514350" indent="-514350">
              <a:buFont typeface="+mj-lt"/>
              <a:buAutoNum type="arabicPeriod"/>
            </a:pPr>
            <a:r>
              <a:rPr lang="nl-BE" sz="2400" dirty="0" smtClean="0"/>
              <a:t>“Hold” button is lit up</a:t>
            </a:r>
          </a:p>
          <a:p>
            <a:pPr marL="514350" indent="-514350">
              <a:buFont typeface="+mj-lt"/>
              <a:buAutoNum type="arabicPeriod"/>
            </a:pPr>
            <a:r>
              <a:rPr lang="nl-BE" sz="2400" dirty="0" smtClean="0"/>
              <a:t>Hold call</a:t>
            </a:r>
          </a:p>
          <a:p>
            <a:pPr marL="914400" lvl="1" indent="-514350">
              <a:buFont typeface="+mj-lt"/>
              <a:buAutoNum type="arabicPeriod"/>
            </a:pPr>
            <a:r>
              <a:rPr lang="nl-BE" sz="2000" dirty="0" smtClean="0"/>
              <a:t>Via mouse click on “Hold” button</a:t>
            </a:r>
          </a:p>
          <a:p>
            <a:pPr marL="914400" lvl="1" indent="-514350">
              <a:buFont typeface="+mj-lt"/>
              <a:buAutoNum type="arabicPeriod"/>
            </a:pPr>
            <a:r>
              <a:rPr lang="nl-BE" sz="2000" dirty="0" smtClean="0"/>
              <a:t>Or via “Enter” key</a:t>
            </a:r>
          </a:p>
          <a:p>
            <a:pPr marL="514350" indent="-514350">
              <a:buFont typeface="+mj-lt"/>
              <a:buAutoNum type="arabicPeriod"/>
            </a:pPr>
            <a:r>
              <a:rPr lang="nl-BE" sz="2400" dirty="0" smtClean="0"/>
              <a:t>Line 1 status icon changes to hold</a:t>
            </a:r>
          </a:p>
          <a:p>
            <a:pPr marL="514350" indent="-514350">
              <a:buFont typeface="+mj-lt"/>
              <a:buAutoNum type="arabicPeriod"/>
            </a:pPr>
            <a:r>
              <a:rPr lang="nl-BE" sz="2400" dirty="0" smtClean="0"/>
              <a:t>“Hold” button is pressed</a:t>
            </a:r>
          </a:p>
          <a:p>
            <a:pPr marL="514350" indent="-514350">
              <a:buFont typeface="+mj-lt"/>
              <a:buAutoNum type="arabicPeriod"/>
            </a:pPr>
            <a:r>
              <a:rPr lang="nl-BE" sz="2400" dirty="0" smtClean="0"/>
              <a:t>Unhold call</a:t>
            </a:r>
          </a:p>
          <a:p>
            <a:pPr marL="914400" lvl="1" indent="-514350">
              <a:buFont typeface="+mj-lt"/>
              <a:buAutoNum type="arabicPeriod"/>
            </a:pPr>
            <a:r>
              <a:rPr lang="nl-BE" sz="2000" dirty="0" smtClean="0"/>
              <a:t>Via mouse click on “Hold” button</a:t>
            </a:r>
          </a:p>
          <a:p>
            <a:pPr marL="914400" lvl="1" indent="-514350">
              <a:buFont typeface="+mj-lt"/>
              <a:buAutoNum type="arabicPeriod"/>
            </a:pPr>
            <a:r>
              <a:rPr lang="nl-BE" sz="2000" dirty="0" smtClean="0"/>
              <a:t>Or via “Enter” key</a:t>
            </a:r>
          </a:p>
          <a:p>
            <a:pPr marL="514350" indent="-514350">
              <a:buFont typeface="+mj-lt"/>
              <a:buAutoNum type="arabicPeriod"/>
            </a:pPr>
            <a:r>
              <a:rPr lang="nl-BE" sz="2400" dirty="0" smtClean="0"/>
              <a:t>Line 1 status icon changes to conversation again</a:t>
            </a:r>
          </a:p>
          <a:p>
            <a:pPr marL="514350" indent="-514350">
              <a:buFont typeface="+mj-lt"/>
              <a:buAutoNum type="arabicPeriod"/>
            </a:pPr>
            <a:endParaRPr lang="nl-BE" sz="2400" dirty="0" smtClean="0"/>
          </a:p>
          <a:p>
            <a:pPr marL="514350" indent="-514350">
              <a:buFont typeface="+mj-lt"/>
              <a:buAutoNum type="arabicPeriod"/>
            </a:pPr>
            <a:endParaRPr lang="nl-BE" sz="2400" dirty="0" smtClean="0"/>
          </a:p>
        </p:txBody>
      </p:sp>
      <p:pic>
        <p:nvPicPr>
          <p:cNvPr id="5" name="Picture 6"/>
          <p:cNvPicPr>
            <a:picLocks noChangeAspect="1" noChangeArrowheads="1"/>
          </p:cNvPicPr>
          <p:nvPr/>
        </p:nvPicPr>
        <p:blipFill>
          <a:blip r:embed="rId2" cstate="print"/>
          <a:srcRect/>
          <a:stretch>
            <a:fillRect/>
          </a:stretch>
        </p:blipFill>
        <p:spPr bwMode="auto">
          <a:xfrm>
            <a:off x="6597563" y="1214422"/>
            <a:ext cx="533400" cy="638175"/>
          </a:xfrm>
          <a:prstGeom prst="rect">
            <a:avLst/>
          </a:prstGeom>
          <a:noFill/>
          <a:ln w="9525">
            <a:noFill/>
            <a:miter lim="800000"/>
            <a:headEnd/>
            <a:tailEnd/>
          </a:ln>
        </p:spPr>
      </p:pic>
      <p:pic>
        <p:nvPicPr>
          <p:cNvPr id="106498" name="Picture 2"/>
          <p:cNvPicPr>
            <a:picLocks noChangeAspect="1" noChangeArrowheads="1"/>
          </p:cNvPicPr>
          <p:nvPr/>
        </p:nvPicPr>
        <p:blipFill>
          <a:blip r:embed="rId3" cstate="print"/>
          <a:srcRect/>
          <a:stretch>
            <a:fillRect/>
          </a:stretch>
        </p:blipFill>
        <p:spPr bwMode="auto">
          <a:xfrm>
            <a:off x="6597563" y="1833971"/>
            <a:ext cx="600075" cy="609600"/>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a:stretch>
            <a:fillRect/>
          </a:stretch>
        </p:blipFill>
        <p:spPr bwMode="auto">
          <a:xfrm>
            <a:off x="6597563" y="3725449"/>
            <a:ext cx="619125" cy="609600"/>
          </a:xfrm>
          <a:prstGeom prst="rect">
            <a:avLst/>
          </a:prstGeom>
          <a:noFill/>
          <a:ln w="9525">
            <a:noFill/>
            <a:miter lim="800000"/>
            <a:headEnd/>
            <a:tailEnd/>
          </a:ln>
        </p:spPr>
      </p:pic>
      <p:pic>
        <p:nvPicPr>
          <p:cNvPr id="106501" name="Picture 5"/>
          <p:cNvPicPr>
            <a:picLocks noChangeAspect="1" noChangeArrowheads="1"/>
          </p:cNvPicPr>
          <p:nvPr/>
        </p:nvPicPr>
        <p:blipFill>
          <a:blip r:embed="rId5" cstate="print"/>
          <a:srcRect/>
          <a:stretch>
            <a:fillRect/>
          </a:stretch>
        </p:blipFill>
        <p:spPr bwMode="auto">
          <a:xfrm>
            <a:off x="6597563" y="3106912"/>
            <a:ext cx="514350" cy="619125"/>
          </a:xfrm>
          <a:prstGeom prst="rect">
            <a:avLst/>
          </a:prstGeom>
          <a:noFill/>
          <a:ln w="9525">
            <a:noFill/>
            <a:miter lim="800000"/>
            <a:headEnd/>
            <a:tailEnd/>
          </a:ln>
        </p:spPr>
      </p:pic>
      <p:pic>
        <p:nvPicPr>
          <p:cNvPr id="10" name="Picture 6"/>
          <p:cNvPicPr>
            <a:picLocks noChangeAspect="1" noChangeArrowheads="1"/>
          </p:cNvPicPr>
          <p:nvPr/>
        </p:nvPicPr>
        <p:blipFill>
          <a:blip r:embed="rId2" cstate="print"/>
          <a:srcRect/>
          <a:stretch>
            <a:fillRect/>
          </a:stretch>
        </p:blipFill>
        <p:spPr bwMode="auto">
          <a:xfrm>
            <a:off x="6597563" y="5516998"/>
            <a:ext cx="5334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Blind Transfer</a:t>
            </a:r>
            <a:endParaRPr lang="en-US" dirty="0"/>
          </a:p>
        </p:txBody>
      </p:sp>
      <p:sp>
        <p:nvSpPr>
          <p:cNvPr id="6" name="Content Placeholder 5"/>
          <p:cNvSpPr>
            <a:spLocks noGrp="1"/>
          </p:cNvSpPr>
          <p:nvPr>
            <p:ph idx="1"/>
          </p:nvPr>
        </p:nvSpPr>
        <p:spPr>
          <a:xfrm>
            <a:off x="457199" y="1214422"/>
            <a:ext cx="8210811" cy="5000660"/>
          </a:xfrm>
        </p:spPr>
        <p:txBody>
          <a:bodyPr>
            <a:normAutofit fontScale="85000" lnSpcReduction="10000"/>
          </a:bodyPr>
          <a:lstStyle/>
          <a:p>
            <a:pPr marL="514350" indent="-514350">
              <a:buFont typeface="+mj-lt"/>
              <a:buAutoNum type="arabicPeriod"/>
            </a:pPr>
            <a:r>
              <a:rPr lang="nl-BE" sz="2400" dirty="0" smtClean="0"/>
              <a:t>Call is in conversation state</a:t>
            </a:r>
          </a:p>
          <a:p>
            <a:pPr marL="514350" indent="-514350">
              <a:buFont typeface="+mj-lt"/>
              <a:buAutoNum type="arabicPeriod"/>
            </a:pPr>
            <a:r>
              <a:rPr lang="nl-BE" sz="2400" dirty="0" smtClean="0"/>
              <a:t>Search contact in directory</a:t>
            </a:r>
          </a:p>
          <a:p>
            <a:pPr marL="914400" lvl="1" indent="-514350">
              <a:buFont typeface="+mj-lt"/>
              <a:buAutoNum type="arabicPeriod"/>
            </a:pPr>
            <a:r>
              <a:rPr lang="nl-BE" sz="2000" dirty="0" smtClean="0"/>
              <a:t>If the search results in a unique result, the blind transfer is initiated immediately (optional behavior)</a:t>
            </a:r>
          </a:p>
          <a:p>
            <a:pPr marL="914400" lvl="1" indent="-514350">
              <a:buFont typeface="+mj-lt"/>
              <a:buAutoNum type="arabicPeriod"/>
            </a:pPr>
            <a:r>
              <a:rPr lang="nl-BE" sz="2000" dirty="0" smtClean="0"/>
              <a:t>If the search return multiple entries, the blind transfer is executed after manually calling an entry</a:t>
            </a:r>
          </a:p>
          <a:p>
            <a:pPr marL="514350" indent="-514350">
              <a:buFont typeface="+mj-lt"/>
              <a:buAutoNum type="arabicPeriod"/>
            </a:pPr>
            <a:r>
              <a:rPr lang="nl-BE" sz="2400" dirty="0" smtClean="0"/>
              <a:t>Call “in transfer” shows up in the supervision area</a:t>
            </a:r>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r>
              <a:rPr lang="nl-BE" sz="2400" dirty="0" smtClean="0"/>
              <a:t>When the destination accepts the call, the line dissapears from the supervision area.</a:t>
            </a:r>
          </a:p>
          <a:p>
            <a:pPr marL="514350" indent="-514350">
              <a:buFont typeface="+mj-lt"/>
              <a:buAutoNum type="arabicPeriod"/>
            </a:pPr>
            <a:r>
              <a:rPr lang="nl-BE" sz="2400" dirty="0" smtClean="0"/>
              <a:t>If the destination does not answer:</a:t>
            </a:r>
          </a:p>
          <a:p>
            <a:pPr marL="914400" lvl="1" indent="-514350">
              <a:buFont typeface="+mj-lt"/>
              <a:buAutoNum type="arabicPeriod"/>
            </a:pPr>
            <a:r>
              <a:rPr lang="nl-BE" sz="2000" dirty="0" smtClean="0"/>
              <a:t>A manual take back can be performed to terminate the transfer (see later)</a:t>
            </a:r>
          </a:p>
          <a:p>
            <a:pPr marL="914400" lvl="1" indent="-514350">
              <a:buFont typeface="+mj-lt"/>
              <a:buAutoNum type="arabicPeriod"/>
            </a:pPr>
            <a:r>
              <a:rPr lang="nl-BE" sz="2000" dirty="0" smtClean="0"/>
              <a:t>An auto-return will occur after a timeout (call enters personal queue)</a:t>
            </a:r>
          </a:p>
          <a:p>
            <a:pPr marL="514350" indent="-514350">
              <a:buNone/>
            </a:pPr>
            <a:endParaRPr lang="nl-BE" sz="2400" dirty="0" smtClean="0"/>
          </a:p>
        </p:txBody>
      </p:sp>
      <p:pic>
        <p:nvPicPr>
          <p:cNvPr id="107524" name="Picture 4"/>
          <p:cNvPicPr>
            <a:picLocks noChangeAspect="1" noChangeArrowheads="1"/>
          </p:cNvPicPr>
          <p:nvPr/>
        </p:nvPicPr>
        <p:blipFill>
          <a:blip r:embed="rId2" cstate="print"/>
          <a:srcRect/>
          <a:stretch>
            <a:fillRect/>
          </a:stretch>
        </p:blipFill>
        <p:spPr bwMode="auto">
          <a:xfrm>
            <a:off x="1188146" y="3420780"/>
            <a:ext cx="66675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Blind Transfer to busy number</a:t>
            </a:r>
            <a:endParaRPr lang="en-US" dirty="0"/>
          </a:p>
        </p:txBody>
      </p:sp>
      <p:sp>
        <p:nvSpPr>
          <p:cNvPr id="6" name="Content Placeholder 5"/>
          <p:cNvSpPr>
            <a:spLocks noGrp="1"/>
          </p:cNvSpPr>
          <p:nvPr>
            <p:ph idx="1"/>
          </p:nvPr>
        </p:nvSpPr>
        <p:spPr>
          <a:xfrm>
            <a:off x="457199" y="1214422"/>
            <a:ext cx="8210811" cy="5000660"/>
          </a:xfrm>
        </p:spPr>
        <p:txBody>
          <a:bodyPr>
            <a:normAutofit/>
          </a:bodyPr>
          <a:lstStyle/>
          <a:p>
            <a:pPr marL="514350" indent="-514350"/>
            <a:r>
              <a:rPr lang="nl-BE" sz="2400" dirty="0" smtClean="0"/>
              <a:t>In most attendant console applications, a blind transfer towards a busy number results in a lost call</a:t>
            </a:r>
          </a:p>
          <a:p>
            <a:pPr marL="514350" indent="-514350"/>
            <a:r>
              <a:rPr lang="nl-BE" sz="2400" dirty="0" smtClean="0"/>
              <a:t>With the net.Console, when the destination is busy, the outgoing call is terminated and the original call is placed on hold.</a:t>
            </a:r>
          </a:p>
          <a:p>
            <a:pPr marL="514350" indent="-514350"/>
            <a:r>
              <a:rPr lang="nl-BE" sz="2400" dirty="0" smtClean="0"/>
              <a:t>This gives the attendant console agent the opportunity to take back the caller.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Attended Transfer (1)</a:t>
            </a:r>
            <a:endParaRPr lang="en-US"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a:pPr>
            <a:r>
              <a:rPr lang="nl-BE" sz="2400" dirty="0" smtClean="0"/>
              <a:t>Call is in conversation state</a:t>
            </a:r>
          </a:p>
          <a:p>
            <a:pPr marL="514350" indent="-514350">
              <a:buFont typeface="+mj-lt"/>
              <a:buAutoNum type="arabicPeriod"/>
            </a:pPr>
            <a:r>
              <a:rPr lang="nl-BE" sz="2400" dirty="0" smtClean="0"/>
              <a:t>Place caller on hold</a:t>
            </a:r>
          </a:p>
          <a:p>
            <a:pPr marL="514350" indent="-514350">
              <a:buFont typeface="+mj-lt"/>
              <a:buAutoNum type="arabicPeriod"/>
            </a:pPr>
            <a:r>
              <a:rPr lang="nl-BE" sz="2400" dirty="0" smtClean="0"/>
              <a:t>Search contact in directory</a:t>
            </a:r>
          </a:p>
          <a:p>
            <a:pPr marL="914400" lvl="1" indent="-514350">
              <a:buFont typeface="+mj-lt"/>
              <a:buAutoNum type="arabicPeriod"/>
            </a:pPr>
            <a:r>
              <a:rPr lang="nl-BE" sz="2000" dirty="0" smtClean="0"/>
              <a:t>If the search results in a unique result, the attendant transfer is initiated immediately (optional behavior)</a:t>
            </a:r>
          </a:p>
          <a:p>
            <a:pPr marL="914400" lvl="1" indent="-514350">
              <a:buFont typeface="+mj-lt"/>
              <a:buAutoNum type="arabicPeriod"/>
            </a:pPr>
            <a:r>
              <a:rPr lang="nl-BE" sz="2000" dirty="0" smtClean="0"/>
              <a:t>If the search return multiple entries, the attended transfer is executed after manually calling an entry</a:t>
            </a:r>
          </a:p>
          <a:p>
            <a:pPr marL="514350" indent="-514350">
              <a:buFont typeface="+mj-lt"/>
              <a:buAutoNum type="arabicPeriod"/>
            </a:pPr>
            <a:r>
              <a:rPr lang="nl-BE" sz="2400" dirty="0" smtClean="0"/>
              <a:t>Line 2 is in ringing state</a:t>
            </a:r>
          </a:p>
          <a:p>
            <a:pPr marL="514350" indent="-514350">
              <a:buFont typeface="+mj-lt"/>
              <a:buAutoNum type="arabicPeriod"/>
            </a:pPr>
            <a:endParaRPr lang="nl-BE" sz="2400" dirty="0" smtClean="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None/>
            </a:pPr>
            <a:endParaRPr lang="nl-BE"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231" y="3557848"/>
            <a:ext cx="6694746" cy="863839"/>
          </a:xfrm>
          <a:prstGeom prst="rect">
            <a:avLst/>
          </a:prstGeom>
        </p:spPr>
      </p:pic>
      <p:sp>
        <p:nvSpPr>
          <p:cNvPr id="2" name="Title 1"/>
          <p:cNvSpPr>
            <a:spLocks noGrp="1"/>
          </p:cNvSpPr>
          <p:nvPr>
            <p:ph type="title"/>
          </p:nvPr>
        </p:nvSpPr>
        <p:spPr>
          <a:xfrm>
            <a:off x="2786050" y="274638"/>
            <a:ext cx="5900750" cy="796908"/>
          </a:xfrm>
        </p:spPr>
        <p:txBody>
          <a:bodyPr/>
          <a:lstStyle/>
          <a:p>
            <a:r>
              <a:rPr lang="nl-BE" dirty="0" smtClean="0"/>
              <a:t>Attended Transfer (2)</a:t>
            </a:r>
            <a:endParaRPr lang="en-US"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startAt="5"/>
            </a:pPr>
            <a:r>
              <a:rPr lang="nl-BE" sz="2400" dirty="0" smtClean="0"/>
              <a:t>At this point the control button show the following options:</a:t>
            </a:r>
          </a:p>
          <a:p>
            <a:pPr marL="514350" indent="-514350">
              <a:buFont typeface="+mj-lt"/>
              <a:buAutoNum type="arabicPeriod" startAt="5"/>
            </a:pPr>
            <a:endParaRPr lang="nl-BE" sz="2400" dirty="0"/>
          </a:p>
          <a:p>
            <a:pPr marL="514350" indent="-514350">
              <a:buFont typeface="+mj-lt"/>
              <a:buAutoNum type="arabicPeriod" startAt="5"/>
            </a:pPr>
            <a:endParaRPr lang="nl-BE" sz="2400" dirty="0" smtClean="0"/>
          </a:p>
          <a:p>
            <a:pPr marL="514350" indent="-514350">
              <a:buFont typeface="+mj-lt"/>
              <a:buAutoNum type="arabicPeriod" startAt="5"/>
            </a:pPr>
            <a:endParaRPr lang="nl-BE" sz="2400" dirty="0"/>
          </a:p>
          <a:p>
            <a:pPr marL="914400" lvl="1" indent="-514350">
              <a:buFont typeface="+mj-lt"/>
              <a:buAutoNum type="arabicPeriod"/>
            </a:pPr>
            <a:endParaRPr lang="nl-BE" sz="2000" dirty="0" smtClean="0"/>
          </a:p>
          <a:p>
            <a:pPr marL="514350" indent="-514350">
              <a:buFont typeface="+mj-lt"/>
              <a:buAutoNum type="arabicPeriod" startAt="5"/>
            </a:pPr>
            <a:endParaRPr lang="nl-BE" sz="2400" dirty="0" smtClean="0"/>
          </a:p>
          <a:p>
            <a:pPr marL="514350" indent="-514350">
              <a:buFont typeface="+mj-lt"/>
              <a:buAutoNum type="arabicPeriod" startAt="5"/>
            </a:pPr>
            <a:endParaRPr lang="nl-BE" sz="2400" dirty="0" smtClean="0"/>
          </a:p>
          <a:p>
            <a:pPr marL="514350" indent="-514350">
              <a:buFont typeface="+mj-lt"/>
              <a:buAutoNum type="arabicPeriod" startAt="5"/>
            </a:pPr>
            <a:endParaRPr lang="nl-BE" sz="2400" dirty="0"/>
          </a:p>
          <a:p>
            <a:pPr marL="514350" indent="-514350">
              <a:buFont typeface="+mj-lt"/>
              <a:buAutoNum type="arabicPeriod" startAt="5"/>
            </a:pPr>
            <a:endParaRPr lang="nl-BE" sz="2400" dirty="0" smtClean="0"/>
          </a:p>
          <a:p>
            <a:pPr marL="514350" indent="-514350">
              <a:buNone/>
            </a:pPr>
            <a:endParaRPr lang="nl-BE" sz="2400" dirty="0" smtClean="0"/>
          </a:p>
        </p:txBody>
      </p:sp>
      <p:sp>
        <p:nvSpPr>
          <p:cNvPr id="7" name="Rectangular Callout 6"/>
          <p:cNvSpPr/>
          <p:nvPr/>
        </p:nvSpPr>
        <p:spPr>
          <a:xfrm>
            <a:off x="994678" y="4628367"/>
            <a:ext cx="1786100" cy="486426"/>
          </a:xfrm>
          <a:prstGeom prst="wedgeRectCallout">
            <a:avLst>
              <a:gd name="adj1" fmla="val 23095"/>
              <a:gd name="adj2" fmla="val -12506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Terminate Line 2</a:t>
            </a:r>
            <a:endParaRPr lang="en-US" dirty="0"/>
          </a:p>
        </p:txBody>
      </p:sp>
      <p:sp>
        <p:nvSpPr>
          <p:cNvPr id="8" name="Rectangular Callout 7"/>
          <p:cNvSpPr/>
          <p:nvPr/>
        </p:nvSpPr>
        <p:spPr>
          <a:xfrm>
            <a:off x="1746240" y="5342351"/>
            <a:ext cx="1936412" cy="732772"/>
          </a:xfrm>
          <a:prstGeom prst="wedgeRectCallout">
            <a:avLst>
              <a:gd name="adj1" fmla="val 24311"/>
              <a:gd name="adj2" fmla="val -20282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Terminate Line 2 and unhold Line 1</a:t>
            </a:r>
            <a:endParaRPr lang="en-US" dirty="0"/>
          </a:p>
        </p:txBody>
      </p:sp>
      <p:sp>
        <p:nvSpPr>
          <p:cNvPr id="9" name="Rectangular Callout 8"/>
          <p:cNvSpPr/>
          <p:nvPr/>
        </p:nvSpPr>
        <p:spPr>
          <a:xfrm>
            <a:off x="2848605" y="1870926"/>
            <a:ext cx="2234949" cy="993731"/>
          </a:xfrm>
          <a:prstGeom prst="wedgeRectCallout">
            <a:avLst>
              <a:gd name="adj1" fmla="val -7047"/>
              <a:gd name="adj2" fmla="val 1339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Confirm Attended Transfer before called person accepts</a:t>
            </a:r>
            <a:endParaRPr lang="en-US" dirty="0"/>
          </a:p>
        </p:txBody>
      </p:sp>
      <p:sp>
        <p:nvSpPr>
          <p:cNvPr id="10" name="Rectangular Callout 9"/>
          <p:cNvSpPr/>
          <p:nvPr/>
        </p:nvSpPr>
        <p:spPr>
          <a:xfrm>
            <a:off x="3904892" y="5158636"/>
            <a:ext cx="1543929" cy="653441"/>
          </a:xfrm>
          <a:prstGeom prst="wedgeRectCallout">
            <a:avLst>
              <a:gd name="adj1" fmla="val -5039"/>
              <a:gd name="adj2" fmla="val -18725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 Line 1</a:t>
            </a:r>
            <a:endParaRPr lang="en-US" dirty="0"/>
          </a:p>
        </p:txBody>
      </p:sp>
      <p:sp>
        <p:nvSpPr>
          <p:cNvPr id="11" name="Rectangular Callout 10"/>
          <p:cNvSpPr/>
          <p:nvPr/>
        </p:nvSpPr>
        <p:spPr>
          <a:xfrm>
            <a:off x="5332933" y="2275933"/>
            <a:ext cx="2418665" cy="878910"/>
          </a:xfrm>
          <a:prstGeom prst="wedgeRectCallout">
            <a:avLst>
              <a:gd name="adj1" fmla="val -45150"/>
              <a:gd name="adj2" fmla="val 11742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Direct Park Line 1 on the extension of Line 2</a:t>
            </a:r>
            <a:endParaRPr lang="en-US" dirty="0"/>
          </a:p>
        </p:txBody>
      </p:sp>
      <p:sp>
        <p:nvSpPr>
          <p:cNvPr id="12" name="Rectangular Callout 11"/>
          <p:cNvSpPr/>
          <p:nvPr/>
        </p:nvSpPr>
        <p:spPr>
          <a:xfrm>
            <a:off x="6036404" y="5210827"/>
            <a:ext cx="2456243" cy="653441"/>
          </a:xfrm>
          <a:prstGeom prst="wedgeRectCallout">
            <a:avLst>
              <a:gd name="adj1" fmla="val 9013"/>
              <a:gd name="adj2" fmla="val -19832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Camp Line 1 on the extension of Line 2</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startAt="6"/>
            </a:pPr>
            <a:r>
              <a:rPr lang="nl-BE" sz="2400" dirty="0" smtClean="0"/>
              <a:t>When the called person accepts the call the control buttons show the following options:</a:t>
            </a:r>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smtClean="0"/>
          </a:p>
          <a:p>
            <a:pPr marL="514350" indent="-514350">
              <a:buFont typeface="+mj-lt"/>
              <a:buAutoNum type="arabicPeriod" startAt="6"/>
            </a:pPr>
            <a:endParaRPr lang="nl-BE" sz="2400" dirty="0" smtClean="0"/>
          </a:p>
          <a:p>
            <a:pPr marL="514350" indent="-514350">
              <a:buFont typeface="+mj-lt"/>
              <a:buAutoNum type="arabicPeriod" startAt="6"/>
            </a:pPr>
            <a:r>
              <a:rPr lang="nl-BE" sz="2400" dirty="0" smtClean="0"/>
              <a:t>After confirming the attended transfer, the call disappears from the net.Console. You can also get back to the caller by terminating Line 2 then Unhold</a:t>
            </a:r>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914400" lvl="1" indent="-514350">
              <a:buFont typeface="+mj-lt"/>
              <a:buAutoNum type="arabicPeriod"/>
            </a:pPr>
            <a:endParaRPr lang="nl-BE" sz="2000" dirty="0" smtClean="0"/>
          </a:p>
          <a:p>
            <a:pPr marL="514350" indent="-514350">
              <a:buFont typeface="+mj-lt"/>
              <a:buAutoNum type="arabicPeriod" startAt="6"/>
            </a:pPr>
            <a:endParaRPr lang="nl-BE" sz="2400" dirty="0" smtClean="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None/>
            </a:pPr>
            <a:endParaRPr lang="nl-BE"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96" y="3041527"/>
            <a:ext cx="5643330" cy="728172"/>
          </a:xfrm>
          <a:prstGeom prst="rect">
            <a:avLst/>
          </a:prstGeom>
        </p:spPr>
      </p:pic>
      <p:sp>
        <p:nvSpPr>
          <p:cNvPr id="2" name="Title 1"/>
          <p:cNvSpPr>
            <a:spLocks noGrp="1"/>
          </p:cNvSpPr>
          <p:nvPr>
            <p:ph type="title"/>
          </p:nvPr>
        </p:nvSpPr>
        <p:spPr>
          <a:xfrm>
            <a:off x="2786050" y="274638"/>
            <a:ext cx="5900750" cy="796908"/>
          </a:xfrm>
        </p:spPr>
        <p:txBody>
          <a:bodyPr/>
          <a:lstStyle/>
          <a:p>
            <a:r>
              <a:rPr lang="nl-BE" dirty="0" smtClean="0"/>
              <a:t>Attended Transfer (3)</a:t>
            </a:r>
            <a:endParaRPr lang="en-US" dirty="0"/>
          </a:p>
        </p:txBody>
      </p:sp>
      <p:sp>
        <p:nvSpPr>
          <p:cNvPr id="7" name="Rectangular Callout 6"/>
          <p:cNvSpPr/>
          <p:nvPr/>
        </p:nvSpPr>
        <p:spPr>
          <a:xfrm>
            <a:off x="1245198" y="3999020"/>
            <a:ext cx="1786100" cy="486426"/>
          </a:xfrm>
          <a:prstGeom prst="wedgeRectCallout">
            <a:avLst>
              <a:gd name="adj1" fmla="val 11851"/>
              <a:gd name="adj2" fmla="val -12405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Terminate Line 2</a:t>
            </a:r>
            <a:endParaRPr lang="en-US" sz="1600" dirty="0"/>
          </a:p>
        </p:txBody>
      </p:sp>
      <p:sp>
        <p:nvSpPr>
          <p:cNvPr id="9" name="Rectangular Callout 8"/>
          <p:cNvSpPr/>
          <p:nvPr/>
        </p:nvSpPr>
        <p:spPr>
          <a:xfrm>
            <a:off x="2901543" y="2246810"/>
            <a:ext cx="2699158" cy="467580"/>
          </a:xfrm>
          <a:prstGeom prst="wedgeRectCallout">
            <a:avLst>
              <a:gd name="adj1" fmla="val -21343"/>
              <a:gd name="adj2" fmla="val 15067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Confirm Attended Transfer</a:t>
            </a:r>
            <a:endParaRPr lang="en-US" sz="1600" dirty="0"/>
          </a:p>
        </p:txBody>
      </p:sp>
      <p:sp>
        <p:nvSpPr>
          <p:cNvPr id="12" name="Rectangular Callout 11"/>
          <p:cNvSpPr/>
          <p:nvPr/>
        </p:nvSpPr>
        <p:spPr>
          <a:xfrm>
            <a:off x="5211476" y="4028605"/>
            <a:ext cx="2130566" cy="456841"/>
          </a:xfrm>
          <a:prstGeom prst="wedgeRectCallout">
            <a:avLst>
              <a:gd name="adj1" fmla="val -34968"/>
              <a:gd name="adj2" fmla="val -13936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Chain call (see later)</a:t>
            </a:r>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Attended Transfer (4)</a:t>
            </a:r>
            <a:endParaRPr lang="en-US" dirty="0"/>
          </a:p>
        </p:txBody>
      </p:sp>
      <p:sp>
        <p:nvSpPr>
          <p:cNvPr id="3" name="Content Placeholder 2"/>
          <p:cNvSpPr>
            <a:spLocks noGrp="1"/>
          </p:cNvSpPr>
          <p:nvPr>
            <p:ph idx="1"/>
          </p:nvPr>
        </p:nvSpPr>
        <p:spPr/>
        <p:txBody>
          <a:bodyPr>
            <a:normAutofit lnSpcReduction="10000"/>
          </a:bodyPr>
          <a:lstStyle/>
          <a:p>
            <a:r>
              <a:rPr lang="nl-BE" dirty="0" smtClean="0"/>
              <a:t>Note that the use of keyboard shortcuts can greatly improve your efficiency.</a:t>
            </a:r>
          </a:p>
          <a:p>
            <a:r>
              <a:rPr lang="nl-BE" dirty="0" smtClean="0"/>
              <a:t>Example: attended transfer</a:t>
            </a:r>
          </a:p>
          <a:p>
            <a:pPr lvl="1"/>
            <a:r>
              <a:rPr lang="nl-BE" dirty="0" smtClean="0"/>
              <a:t>“Enter” to accept incoming call</a:t>
            </a:r>
          </a:p>
          <a:p>
            <a:pPr lvl="1"/>
            <a:r>
              <a:rPr lang="nl-BE" dirty="0" smtClean="0"/>
              <a:t>“Enter” to place caller on hold</a:t>
            </a:r>
          </a:p>
          <a:p>
            <a:pPr lvl="1"/>
            <a:r>
              <a:rPr lang="nl-BE" dirty="0" smtClean="0"/>
              <a:t>Start typing to search in the directory until you find a unique result</a:t>
            </a:r>
          </a:p>
          <a:p>
            <a:pPr lvl="1"/>
            <a:r>
              <a:rPr lang="nl-BE" dirty="0" smtClean="0"/>
              <a:t>“Enter” to confirm the transfer (after contact accepts the call)</a:t>
            </a:r>
          </a:p>
          <a:p>
            <a:pPr algn="ctr">
              <a:buNone/>
            </a:pPr>
            <a:r>
              <a:rPr lang="nl-BE" dirty="0" smtClean="0"/>
              <a:t>To summarize: Enter, Enter, search, Enter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8843" y="2604407"/>
            <a:ext cx="8229600" cy="2263568"/>
          </a:xfrm>
        </p:spPr>
        <p:txBody>
          <a:bodyPr/>
          <a:lstStyle/>
          <a:p>
            <a:pPr marL="0" indent="0" algn="ctr">
              <a:buNone/>
            </a:pPr>
            <a:r>
              <a:rPr lang="en-GB" dirty="0"/>
              <a:t>Start, login, logout</a:t>
            </a:r>
            <a:endParaRPr lang="fr-B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Take back a call</a:t>
            </a:r>
            <a:endParaRPr lang="en-US" dirty="0"/>
          </a:p>
        </p:txBody>
      </p:sp>
      <p:sp>
        <p:nvSpPr>
          <p:cNvPr id="5" name="Content Placeholder 4"/>
          <p:cNvSpPr>
            <a:spLocks noGrp="1"/>
          </p:cNvSpPr>
          <p:nvPr>
            <p:ph idx="1"/>
          </p:nvPr>
        </p:nvSpPr>
        <p:spPr/>
        <p:txBody>
          <a:bodyPr/>
          <a:lstStyle/>
          <a:p>
            <a:r>
              <a:rPr lang="nl-BE" dirty="0" smtClean="0"/>
              <a:t>When you are not in conversation, it is possible to take back a call that sits in the supervision or personal queue list</a:t>
            </a:r>
          </a:p>
          <a:p>
            <a:r>
              <a:rPr lang="nl-BE" dirty="0" smtClean="0"/>
              <a:t>When taking back a call, any incoming call will be pushed back to the queue</a:t>
            </a:r>
          </a:p>
          <a:p>
            <a:r>
              <a:rPr lang="nl-BE" dirty="0" smtClean="0"/>
              <a:t>To take back a call, select the line and press the take back button</a:t>
            </a:r>
            <a:endParaRPr lang="en-US" dirty="0"/>
          </a:p>
        </p:txBody>
      </p:sp>
      <p:pic>
        <p:nvPicPr>
          <p:cNvPr id="109572" name="Picture 4"/>
          <p:cNvPicPr>
            <a:picLocks noChangeAspect="1" noChangeArrowheads="1"/>
          </p:cNvPicPr>
          <p:nvPr/>
        </p:nvPicPr>
        <p:blipFill>
          <a:blip r:embed="rId2" cstate="print"/>
          <a:srcRect/>
          <a:stretch>
            <a:fillRect/>
          </a:stretch>
        </p:blipFill>
        <p:spPr bwMode="auto">
          <a:xfrm>
            <a:off x="689428" y="5047990"/>
            <a:ext cx="6753225" cy="1000125"/>
          </a:xfrm>
          <a:prstGeom prst="rect">
            <a:avLst/>
          </a:prstGeom>
          <a:noFill/>
          <a:ln w="9525">
            <a:solidFill>
              <a:schemeClr val="bg1">
                <a:lumMod val="50000"/>
              </a:schemeClr>
            </a:solidFill>
            <a:miter lim="800000"/>
            <a:headEnd/>
            <a:tailEnd/>
          </a:ln>
        </p:spPr>
      </p:pic>
      <p:sp>
        <p:nvSpPr>
          <p:cNvPr id="9" name="Rectangular Callout 8"/>
          <p:cNvSpPr/>
          <p:nvPr/>
        </p:nvSpPr>
        <p:spPr>
          <a:xfrm>
            <a:off x="6952226" y="4366494"/>
            <a:ext cx="1784012" cy="538620"/>
          </a:xfrm>
          <a:prstGeom prst="wedgeRectCallout">
            <a:avLst>
              <a:gd name="adj1" fmla="val -41846"/>
              <a:gd name="adj2" fmla="val 931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Take back button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Auto-return of a call</a:t>
            </a:r>
            <a:endParaRPr lang="en-US" dirty="0"/>
          </a:p>
        </p:txBody>
      </p:sp>
      <p:sp>
        <p:nvSpPr>
          <p:cNvPr id="5" name="Content Placeholder 4"/>
          <p:cNvSpPr>
            <a:spLocks noGrp="1"/>
          </p:cNvSpPr>
          <p:nvPr>
            <p:ph idx="1"/>
          </p:nvPr>
        </p:nvSpPr>
        <p:spPr/>
        <p:txBody>
          <a:bodyPr>
            <a:normAutofit/>
          </a:bodyPr>
          <a:lstStyle/>
          <a:p>
            <a:r>
              <a:rPr lang="nl-BE" sz="2400" dirty="0" smtClean="0"/>
              <a:t>A call in the supervision area will auto-return to the net.Console operator after a configurable time-out (ask your system admin)</a:t>
            </a:r>
          </a:p>
          <a:p>
            <a:r>
              <a:rPr lang="nl-BE" sz="2400" dirty="0" smtClean="0"/>
              <a:t>This call will enter the personal queue of the operator</a:t>
            </a:r>
            <a:endParaRPr lang="nl-BE" sz="2400" dirty="0"/>
          </a:p>
        </p:txBody>
      </p:sp>
      <p:pic>
        <p:nvPicPr>
          <p:cNvPr id="111618" name="Picture 2"/>
          <p:cNvPicPr>
            <a:picLocks noChangeAspect="1" noChangeArrowheads="1"/>
          </p:cNvPicPr>
          <p:nvPr/>
        </p:nvPicPr>
        <p:blipFill>
          <a:blip r:embed="rId2" cstate="print"/>
          <a:srcRect/>
          <a:stretch>
            <a:fillRect/>
          </a:stretch>
        </p:blipFill>
        <p:spPr bwMode="auto">
          <a:xfrm>
            <a:off x="1933575" y="3348039"/>
            <a:ext cx="6753225" cy="733425"/>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1924050" y="4332787"/>
            <a:ext cx="6762750" cy="752475"/>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1933575" y="5234053"/>
            <a:ext cx="6753225" cy="742950"/>
          </a:xfrm>
          <a:prstGeom prst="rect">
            <a:avLst/>
          </a:prstGeom>
          <a:noFill/>
          <a:ln w="9525">
            <a:noFill/>
            <a:miter lim="800000"/>
            <a:headEnd/>
            <a:tailEnd/>
          </a:ln>
        </p:spPr>
      </p:pic>
      <p:sp>
        <p:nvSpPr>
          <p:cNvPr id="9" name="TextBox 8"/>
          <p:cNvSpPr txBox="1"/>
          <p:nvPr/>
        </p:nvSpPr>
        <p:spPr>
          <a:xfrm>
            <a:off x="939834" y="3539767"/>
            <a:ext cx="756938" cy="349968"/>
          </a:xfrm>
          <a:prstGeom prst="rect">
            <a:avLst/>
          </a:prstGeom>
          <a:noFill/>
        </p:spPr>
        <p:txBody>
          <a:bodyPr wrap="none" rtlCol="0">
            <a:spAutoFit/>
          </a:bodyPr>
          <a:lstStyle/>
          <a:p>
            <a:r>
              <a:rPr lang="nl-BE" dirty="0" smtClean="0">
                <a:solidFill>
                  <a:srgbClr val="000000"/>
                </a:solidFill>
                <a:latin typeface="+mj-lt"/>
              </a:rPr>
              <a:t>&lt; 60%</a:t>
            </a:r>
            <a:endParaRPr lang="en-US" dirty="0">
              <a:solidFill>
                <a:srgbClr val="000000"/>
              </a:solidFill>
              <a:latin typeface="+mj-lt"/>
            </a:endParaRPr>
          </a:p>
        </p:txBody>
      </p:sp>
      <p:sp>
        <p:nvSpPr>
          <p:cNvPr id="10" name="TextBox 9"/>
          <p:cNvSpPr txBox="1"/>
          <p:nvPr/>
        </p:nvSpPr>
        <p:spPr>
          <a:xfrm>
            <a:off x="522829" y="4476696"/>
            <a:ext cx="1170513" cy="349968"/>
          </a:xfrm>
          <a:prstGeom prst="rect">
            <a:avLst/>
          </a:prstGeom>
          <a:noFill/>
        </p:spPr>
        <p:txBody>
          <a:bodyPr wrap="none" rtlCol="0">
            <a:spAutoFit/>
          </a:bodyPr>
          <a:lstStyle/>
          <a:p>
            <a:r>
              <a:rPr lang="nl-BE" dirty="0" smtClean="0">
                <a:solidFill>
                  <a:srgbClr val="000000"/>
                </a:solidFill>
                <a:latin typeface="+mj-lt"/>
              </a:rPr>
              <a:t>60% - 80%</a:t>
            </a:r>
            <a:endParaRPr lang="en-US" dirty="0">
              <a:solidFill>
                <a:srgbClr val="000000"/>
              </a:solidFill>
              <a:latin typeface="+mj-lt"/>
            </a:endParaRPr>
          </a:p>
        </p:txBody>
      </p:sp>
      <p:sp>
        <p:nvSpPr>
          <p:cNvPr id="11" name="TextBox 10"/>
          <p:cNvSpPr txBox="1"/>
          <p:nvPr/>
        </p:nvSpPr>
        <p:spPr>
          <a:xfrm>
            <a:off x="939833" y="5430544"/>
            <a:ext cx="756938" cy="349968"/>
          </a:xfrm>
          <a:prstGeom prst="rect">
            <a:avLst/>
          </a:prstGeom>
          <a:noFill/>
        </p:spPr>
        <p:txBody>
          <a:bodyPr wrap="none" rtlCol="0">
            <a:spAutoFit/>
          </a:bodyPr>
          <a:lstStyle/>
          <a:p>
            <a:r>
              <a:rPr lang="nl-BE" dirty="0" smtClean="0">
                <a:solidFill>
                  <a:srgbClr val="000000"/>
                </a:solidFill>
                <a:latin typeface="+mj-lt"/>
              </a:rPr>
              <a:t>&gt; 80%</a:t>
            </a:r>
            <a:endParaRPr lang="en-US" dirty="0">
              <a:solidFill>
                <a:srgbClr val="000000"/>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Park a call</a:t>
            </a:r>
            <a:endParaRPr lang="en-US" dirty="0"/>
          </a:p>
        </p:txBody>
      </p:sp>
      <p:sp>
        <p:nvSpPr>
          <p:cNvPr id="5" name="Content Placeholder 4"/>
          <p:cNvSpPr>
            <a:spLocks noGrp="1"/>
          </p:cNvSpPr>
          <p:nvPr>
            <p:ph idx="1"/>
          </p:nvPr>
        </p:nvSpPr>
        <p:spPr>
          <a:xfrm>
            <a:off x="457200" y="1214422"/>
            <a:ext cx="5918548" cy="3275935"/>
          </a:xfrm>
        </p:spPr>
        <p:txBody>
          <a:bodyPr>
            <a:normAutofit/>
          </a:bodyPr>
          <a:lstStyle/>
          <a:p>
            <a:r>
              <a:rPr lang="nl-BE" sz="2400" dirty="0" smtClean="0"/>
              <a:t>To park a call, proceed as follows:</a:t>
            </a:r>
          </a:p>
          <a:p>
            <a:pPr marL="971550" lvl="1" indent="-514350">
              <a:buFont typeface="+mj-lt"/>
              <a:buAutoNum type="arabicPeriod"/>
            </a:pPr>
            <a:r>
              <a:rPr lang="nl-BE" sz="2400" dirty="0" smtClean="0"/>
              <a:t>Press the “Park” button or press “F7”</a:t>
            </a:r>
          </a:p>
          <a:p>
            <a:pPr marL="971550" lvl="1" indent="-514350">
              <a:buFont typeface="+mj-lt"/>
              <a:buAutoNum type="arabicPeriod"/>
            </a:pPr>
            <a:r>
              <a:rPr lang="nl-BE" sz="2400" dirty="0" smtClean="0"/>
              <a:t>A window pops up allowing you to enter a park note</a:t>
            </a:r>
          </a:p>
          <a:p>
            <a:pPr marL="971550" lvl="1" indent="-514350">
              <a:buFont typeface="+mj-lt"/>
              <a:buAutoNum type="arabicPeriod"/>
            </a:pPr>
            <a:r>
              <a:rPr lang="nl-BE" sz="2400" dirty="0" smtClean="0"/>
              <a:t>The call shows up in the supervision area, including the park note</a:t>
            </a:r>
            <a:endParaRPr lang="en-US" sz="2400" dirty="0"/>
          </a:p>
        </p:txBody>
      </p:sp>
      <p:pic>
        <p:nvPicPr>
          <p:cNvPr id="112642" name="Picture 2"/>
          <p:cNvPicPr>
            <a:picLocks noChangeAspect="1" noChangeArrowheads="1"/>
          </p:cNvPicPr>
          <p:nvPr/>
        </p:nvPicPr>
        <p:blipFill>
          <a:blip r:embed="rId2" cstate="print"/>
          <a:srcRect/>
          <a:stretch>
            <a:fillRect/>
          </a:stretch>
        </p:blipFill>
        <p:spPr bwMode="auto">
          <a:xfrm>
            <a:off x="7288257" y="2264667"/>
            <a:ext cx="504825" cy="600075"/>
          </a:xfrm>
          <a:prstGeom prst="rect">
            <a:avLst/>
          </a:prstGeom>
          <a:noFill/>
          <a:ln w="9525">
            <a:noFill/>
            <a:miter lim="800000"/>
            <a:headEnd/>
            <a:tailEnd/>
          </a:ln>
        </p:spPr>
      </p:pic>
      <p:pic>
        <p:nvPicPr>
          <p:cNvPr id="112643" name="Picture 3"/>
          <p:cNvPicPr>
            <a:picLocks noChangeAspect="1" noChangeArrowheads="1"/>
          </p:cNvPicPr>
          <p:nvPr/>
        </p:nvPicPr>
        <p:blipFill>
          <a:blip r:embed="rId3" cstate="print"/>
          <a:srcRect/>
          <a:stretch>
            <a:fillRect/>
          </a:stretch>
        </p:blipFill>
        <p:spPr bwMode="auto">
          <a:xfrm>
            <a:off x="6439683" y="3118785"/>
            <a:ext cx="2552700" cy="1171575"/>
          </a:xfrm>
          <a:prstGeom prst="rect">
            <a:avLst/>
          </a:prstGeom>
          <a:noFill/>
          <a:ln w="9525">
            <a:noFill/>
            <a:miter lim="800000"/>
            <a:headEnd/>
            <a:tailEnd/>
          </a:ln>
        </p:spPr>
      </p:pic>
      <p:pic>
        <p:nvPicPr>
          <p:cNvPr id="112644" name="Picture 4"/>
          <p:cNvPicPr>
            <a:picLocks noChangeAspect="1" noChangeArrowheads="1"/>
          </p:cNvPicPr>
          <p:nvPr/>
        </p:nvPicPr>
        <p:blipFill>
          <a:blip r:embed="rId4" cstate="print"/>
          <a:srcRect/>
          <a:stretch>
            <a:fillRect/>
          </a:stretch>
        </p:blipFill>
        <p:spPr bwMode="auto">
          <a:xfrm>
            <a:off x="1478007" y="5175925"/>
            <a:ext cx="6753225" cy="752475"/>
          </a:xfrm>
          <a:prstGeom prst="rect">
            <a:avLst/>
          </a:prstGeom>
          <a:noFill/>
          <a:ln w="9525">
            <a:noFill/>
            <a:miter lim="800000"/>
            <a:headEnd/>
            <a:tailEnd/>
          </a:ln>
        </p:spPr>
      </p:pic>
      <p:sp>
        <p:nvSpPr>
          <p:cNvPr id="9" name="Rectangular Callout 8"/>
          <p:cNvSpPr/>
          <p:nvPr/>
        </p:nvSpPr>
        <p:spPr>
          <a:xfrm>
            <a:off x="257173" y="4535270"/>
            <a:ext cx="1424670" cy="395746"/>
          </a:xfrm>
          <a:prstGeom prst="wedgeRectCallout">
            <a:avLst>
              <a:gd name="adj1" fmla="val 41066"/>
              <a:gd name="adj2" fmla="val 18567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 icon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Couple a call</a:t>
            </a:r>
            <a:endParaRPr lang="en-US" dirty="0"/>
          </a:p>
        </p:txBody>
      </p:sp>
      <p:sp>
        <p:nvSpPr>
          <p:cNvPr id="5" name="Content Placeholder 4"/>
          <p:cNvSpPr>
            <a:spLocks noGrp="1"/>
          </p:cNvSpPr>
          <p:nvPr>
            <p:ph idx="1"/>
          </p:nvPr>
        </p:nvSpPr>
        <p:spPr/>
        <p:txBody>
          <a:bodyPr/>
          <a:lstStyle/>
          <a:p>
            <a:r>
              <a:rPr lang="nl-BE" dirty="0" smtClean="0"/>
              <a:t>In order to couple an incoming call with a parked call, proceed as follows:</a:t>
            </a:r>
          </a:p>
          <a:p>
            <a:pPr marL="971550" lvl="1" indent="-514350">
              <a:buFont typeface="+mj-lt"/>
              <a:buAutoNum type="arabicPeriod"/>
            </a:pPr>
            <a:r>
              <a:rPr lang="nl-BE" dirty="0" smtClean="0"/>
              <a:t>Accept the incoming call</a:t>
            </a:r>
          </a:p>
          <a:p>
            <a:pPr marL="971550" lvl="1" indent="-514350">
              <a:buFont typeface="+mj-lt"/>
              <a:buAutoNum type="arabicPeriod"/>
            </a:pPr>
            <a:r>
              <a:rPr lang="nl-BE" dirty="0" smtClean="0"/>
              <a:t>Select the parked call</a:t>
            </a:r>
          </a:p>
          <a:p>
            <a:pPr marL="971550" lvl="1" indent="-514350">
              <a:buFont typeface="+mj-lt"/>
              <a:buAutoNum type="arabicPeriod"/>
            </a:pPr>
            <a:r>
              <a:rPr lang="nl-BE" dirty="0" smtClean="0"/>
              <a:t>Press the “couple” button</a:t>
            </a:r>
            <a:endParaRPr lang="en-US" dirty="0"/>
          </a:p>
        </p:txBody>
      </p:sp>
      <p:pic>
        <p:nvPicPr>
          <p:cNvPr id="113666" name="Picture 2"/>
          <p:cNvPicPr>
            <a:picLocks noChangeAspect="1" noChangeArrowheads="1"/>
          </p:cNvPicPr>
          <p:nvPr/>
        </p:nvPicPr>
        <p:blipFill>
          <a:blip r:embed="rId2" cstate="print"/>
          <a:srcRect/>
          <a:stretch>
            <a:fillRect/>
          </a:stretch>
        </p:blipFill>
        <p:spPr bwMode="auto">
          <a:xfrm>
            <a:off x="1295597" y="4920576"/>
            <a:ext cx="6753225" cy="1000125"/>
          </a:xfrm>
          <a:prstGeom prst="rect">
            <a:avLst/>
          </a:prstGeom>
          <a:noFill/>
          <a:ln w="9525">
            <a:noFill/>
            <a:miter lim="800000"/>
            <a:headEnd/>
            <a:tailEnd/>
          </a:ln>
        </p:spPr>
      </p:pic>
      <p:sp>
        <p:nvSpPr>
          <p:cNvPr id="7" name="Rectangular Callout 6"/>
          <p:cNvSpPr/>
          <p:nvPr/>
        </p:nvSpPr>
        <p:spPr>
          <a:xfrm>
            <a:off x="6144965" y="3707704"/>
            <a:ext cx="1784012" cy="538620"/>
          </a:xfrm>
          <a:prstGeom prst="wedgeRectCallout">
            <a:avLst>
              <a:gd name="adj1" fmla="val 47016"/>
              <a:gd name="adj2" fmla="val 18274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Couple button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331641"/>
            <a:ext cx="4648200" cy="4812684"/>
          </a:xfrm>
          <a:prstGeom prst="rect">
            <a:avLst/>
          </a:prstGeom>
        </p:spPr>
      </p:pic>
      <p:sp>
        <p:nvSpPr>
          <p:cNvPr id="2" name="Footer Placeholder 1"/>
          <p:cNvSpPr>
            <a:spLocks noGrp="1"/>
          </p:cNvSpPr>
          <p:nvPr>
            <p:ph type="ftr" sz="quarter" idx="11"/>
          </p:nvPr>
        </p:nvSpPr>
        <p:spPr/>
        <p:txBody>
          <a:bodyPr/>
          <a:lstStyle/>
          <a:p>
            <a:pPr>
              <a:defRPr/>
            </a:pPr>
            <a:r>
              <a:rPr lang="nl-BE" smtClean="0"/>
              <a:t>www.escaux.com</a:t>
            </a:r>
            <a:endParaRPr lang="nl-BE"/>
          </a:p>
        </p:txBody>
      </p:sp>
      <p:sp>
        <p:nvSpPr>
          <p:cNvPr id="3" name="Title 2"/>
          <p:cNvSpPr>
            <a:spLocks noGrp="1"/>
          </p:cNvSpPr>
          <p:nvPr>
            <p:ph type="title"/>
          </p:nvPr>
        </p:nvSpPr>
        <p:spPr/>
        <p:txBody>
          <a:bodyPr/>
          <a:lstStyle/>
          <a:p>
            <a:r>
              <a:rPr lang="fr-BE" dirty="0" err="1" smtClean="0"/>
              <a:t>Take</a:t>
            </a:r>
            <a:r>
              <a:rPr lang="fr-BE" dirty="0" smtClean="0"/>
              <a:t> notes</a:t>
            </a:r>
            <a:endParaRPr lang="fr-BE" dirty="0"/>
          </a:p>
        </p:txBody>
      </p:sp>
      <p:sp>
        <p:nvSpPr>
          <p:cNvPr id="5" name="TextBox 4"/>
          <p:cNvSpPr txBox="1"/>
          <p:nvPr/>
        </p:nvSpPr>
        <p:spPr>
          <a:xfrm>
            <a:off x="4791429" y="1828800"/>
            <a:ext cx="4276372" cy="3183949"/>
          </a:xfrm>
          <a:prstGeom prst="rect">
            <a:avLst/>
          </a:prstGeom>
          <a:noFill/>
        </p:spPr>
        <p:txBody>
          <a:bodyPr wrap="square" rtlCol="0">
            <a:spAutoFit/>
          </a:bodyPr>
          <a:lstStyle/>
          <a:p>
            <a:pPr marL="342900" indent="-342900">
              <a:buFont typeface="+mj-lt"/>
              <a:buAutoNum type="arabicPeriod"/>
            </a:pPr>
            <a:r>
              <a:rPr lang="fr-BE" dirty="0" err="1" smtClean="0">
                <a:solidFill>
                  <a:schemeClr val="tx1"/>
                </a:solidFill>
              </a:rPr>
              <a:t>Press</a:t>
            </a:r>
            <a:r>
              <a:rPr lang="fr-BE" dirty="0" smtClean="0">
                <a:solidFill>
                  <a:schemeClr val="tx1"/>
                </a:solidFill>
              </a:rPr>
              <a:t> the </a:t>
            </a:r>
            <a:r>
              <a:rPr lang="nl-BE" dirty="0" smtClean="0">
                <a:solidFill>
                  <a:srgbClr val="000000"/>
                </a:solidFill>
              </a:rPr>
              <a:t>“Call Notes” button</a:t>
            </a:r>
            <a:endParaRPr lang="fr-BE" dirty="0" smtClean="0">
              <a:solidFill>
                <a:schemeClr val="tx1"/>
              </a:solidFill>
            </a:endParaRPr>
          </a:p>
          <a:p>
            <a:pPr marL="342900" indent="-342900">
              <a:buFont typeface="+mj-lt"/>
              <a:buAutoNum type="arabicPeriod"/>
            </a:pPr>
            <a:r>
              <a:rPr lang="fr-BE" dirty="0" err="1" smtClean="0">
                <a:solidFill>
                  <a:schemeClr val="tx1"/>
                </a:solidFill>
              </a:rPr>
              <a:t>Fill</a:t>
            </a:r>
            <a:r>
              <a:rPr lang="fr-BE" dirty="0" smtClean="0">
                <a:solidFill>
                  <a:schemeClr val="tx1"/>
                </a:solidFill>
              </a:rPr>
              <a:t> in at least one of the </a:t>
            </a:r>
            <a:r>
              <a:rPr lang="fr-BE" dirty="0" err="1" smtClean="0">
                <a:solidFill>
                  <a:schemeClr val="tx1"/>
                </a:solidFill>
              </a:rPr>
              <a:t>two</a:t>
            </a:r>
            <a:r>
              <a:rPr lang="fr-BE" dirty="0" smtClean="0">
                <a:solidFill>
                  <a:schemeClr val="tx1"/>
                </a:solidFill>
              </a:rPr>
              <a:t> </a:t>
            </a:r>
            <a:r>
              <a:rPr lang="fr-BE" dirty="0" err="1" smtClean="0">
                <a:solidFill>
                  <a:schemeClr val="tx1"/>
                </a:solidFill>
              </a:rPr>
              <a:t>available</a:t>
            </a:r>
            <a:r>
              <a:rPr lang="fr-BE" dirty="0" smtClean="0">
                <a:solidFill>
                  <a:schemeClr val="tx1"/>
                </a:solidFill>
              </a:rPr>
              <a:t> </a:t>
            </a:r>
            <a:r>
              <a:rPr lang="fr-BE" dirty="0" err="1" smtClean="0">
                <a:solidFill>
                  <a:schemeClr val="tx1"/>
                </a:solidFill>
              </a:rPr>
              <a:t>fields</a:t>
            </a:r>
            <a:r>
              <a:rPr lang="fr-BE" dirty="0" smtClean="0">
                <a:solidFill>
                  <a:schemeClr val="tx1"/>
                </a:solidFill>
              </a:rPr>
              <a:t> or </a:t>
            </a:r>
            <a:r>
              <a:rPr lang="fr-BE" dirty="0" err="1" smtClean="0">
                <a:solidFill>
                  <a:schemeClr val="tx1"/>
                </a:solidFill>
              </a:rPr>
              <a:t>press</a:t>
            </a:r>
            <a:r>
              <a:rPr lang="fr-BE" dirty="0" smtClean="0">
                <a:solidFill>
                  <a:schemeClr val="tx1"/>
                </a:solidFill>
              </a:rPr>
              <a:t> the </a:t>
            </a:r>
            <a:r>
              <a:rPr lang="nl-BE" dirty="0" smtClean="0">
                <a:solidFill>
                  <a:srgbClr val="000000"/>
                </a:solidFill>
              </a:rPr>
              <a:t>“Cancel” button if you don’t want to add notes anymore</a:t>
            </a:r>
          </a:p>
          <a:p>
            <a:pPr marL="342900" indent="-342900">
              <a:buFont typeface="+mj-lt"/>
              <a:buAutoNum type="arabicPeriod"/>
            </a:pPr>
            <a:r>
              <a:rPr lang="fr-BE" dirty="0" err="1" smtClean="0">
                <a:solidFill>
                  <a:schemeClr val="tx1"/>
                </a:solidFill>
              </a:rPr>
              <a:t>Submit</a:t>
            </a:r>
            <a:r>
              <a:rPr lang="fr-BE" dirty="0" smtClean="0">
                <a:solidFill>
                  <a:schemeClr val="tx1"/>
                </a:solidFill>
              </a:rPr>
              <a:t> </a:t>
            </a:r>
            <a:r>
              <a:rPr lang="fr-BE" dirty="0" err="1" smtClean="0">
                <a:solidFill>
                  <a:schemeClr val="tx1"/>
                </a:solidFill>
              </a:rPr>
              <a:t>your</a:t>
            </a:r>
            <a:r>
              <a:rPr lang="fr-BE" dirty="0" smtClean="0">
                <a:solidFill>
                  <a:schemeClr val="tx1"/>
                </a:solidFill>
              </a:rPr>
              <a:t> input by </a:t>
            </a:r>
            <a:r>
              <a:rPr lang="fr-BE" dirty="0" err="1" smtClean="0">
                <a:solidFill>
                  <a:schemeClr val="tx1"/>
                </a:solidFill>
              </a:rPr>
              <a:t>clicking</a:t>
            </a:r>
            <a:r>
              <a:rPr lang="fr-BE" dirty="0" smtClean="0">
                <a:solidFill>
                  <a:schemeClr val="tx1"/>
                </a:solidFill>
              </a:rPr>
              <a:t> on the </a:t>
            </a:r>
            <a:r>
              <a:rPr lang="nl-BE" dirty="0" smtClean="0">
                <a:solidFill>
                  <a:srgbClr val="000000"/>
                </a:solidFill>
              </a:rPr>
              <a:t>“Save” button</a:t>
            </a:r>
            <a:endParaRPr lang="fr-BE" dirty="0" smtClean="0">
              <a:solidFill>
                <a:schemeClr val="tx1"/>
              </a:solidFill>
            </a:endParaRPr>
          </a:p>
          <a:p>
            <a:pPr marL="342900" indent="-342900">
              <a:buFont typeface="+mj-lt"/>
              <a:buAutoNum type="arabicPeriod"/>
            </a:pPr>
            <a:r>
              <a:rPr lang="fr-BE" dirty="0" smtClean="0">
                <a:solidFill>
                  <a:schemeClr val="tx1"/>
                </a:solidFill>
              </a:rPr>
              <a:t>Informations </a:t>
            </a:r>
            <a:r>
              <a:rPr lang="fr-BE" dirty="0" err="1" smtClean="0">
                <a:solidFill>
                  <a:schemeClr val="tx1"/>
                </a:solidFill>
              </a:rPr>
              <a:t>regarding</a:t>
            </a:r>
            <a:r>
              <a:rPr lang="fr-BE" dirty="0" smtClean="0">
                <a:solidFill>
                  <a:schemeClr val="tx1"/>
                </a:solidFill>
              </a:rPr>
              <a:t> the call are </a:t>
            </a:r>
            <a:r>
              <a:rPr lang="fr-BE" dirty="0" err="1" smtClean="0">
                <a:solidFill>
                  <a:schemeClr val="tx1"/>
                </a:solidFill>
              </a:rPr>
              <a:t>now</a:t>
            </a:r>
            <a:r>
              <a:rPr lang="fr-BE" dirty="0" smtClean="0">
                <a:solidFill>
                  <a:schemeClr val="tx1"/>
                </a:solidFill>
              </a:rPr>
              <a:t> </a:t>
            </a:r>
            <a:r>
              <a:rPr lang="fr-BE" dirty="0" err="1" smtClean="0">
                <a:solidFill>
                  <a:schemeClr val="tx1"/>
                </a:solidFill>
              </a:rPr>
              <a:t>being</a:t>
            </a:r>
            <a:r>
              <a:rPr lang="fr-BE" dirty="0" smtClean="0">
                <a:solidFill>
                  <a:schemeClr val="tx1"/>
                </a:solidFill>
              </a:rPr>
              <a:t> </a:t>
            </a:r>
            <a:r>
              <a:rPr lang="fr-BE" dirty="0" err="1" smtClean="0">
                <a:solidFill>
                  <a:schemeClr val="tx1"/>
                </a:solidFill>
              </a:rPr>
              <a:t>displayed</a:t>
            </a:r>
            <a:r>
              <a:rPr lang="fr-BE" dirty="0" smtClean="0">
                <a:solidFill>
                  <a:schemeClr val="tx1"/>
                </a:solidFill>
              </a:rPr>
              <a:t> in the</a:t>
            </a:r>
            <a:r>
              <a:rPr lang="nl-BE" dirty="0">
                <a:solidFill>
                  <a:srgbClr val="000000"/>
                </a:solidFill>
              </a:rPr>
              <a:t> </a:t>
            </a:r>
            <a:r>
              <a:rPr lang="nl-BE" dirty="0" smtClean="0">
                <a:solidFill>
                  <a:srgbClr val="000000"/>
                </a:solidFill>
              </a:rPr>
              <a:t>“Line Status” area </a:t>
            </a:r>
            <a:r>
              <a:rPr lang="fr-BE" dirty="0" smtClean="0">
                <a:solidFill>
                  <a:schemeClr val="tx1"/>
                </a:solidFill>
              </a:rPr>
              <a:t>and are changeable </a:t>
            </a:r>
            <a:r>
              <a:rPr lang="fr-BE" u="sng" dirty="0" smtClean="0">
                <a:solidFill>
                  <a:schemeClr val="tx1"/>
                </a:solidFill>
              </a:rPr>
              <a:t>at </a:t>
            </a:r>
            <a:r>
              <a:rPr lang="fr-BE" u="sng" dirty="0" err="1" smtClean="0">
                <a:solidFill>
                  <a:schemeClr val="tx1"/>
                </a:solidFill>
              </a:rPr>
              <a:t>any</a:t>
            </a:r>
            <a:r>
              <a:rPr lang="fr-BE" u="sng" dirty="0" smtClean="0">
                <a:solidFill>
                  <a:schemeClr val="tx1"/>
                </a:solidFill>
              </a:rPr>
              <a:t> time</a:t>
            </a:r>
            <a:r>
              <a:rPr lang="fr-BE" b="1" baseline="30000" dirty="0" smtClean="0">
                <a:solidFill>
                  <a:schemeClr val="tx1"/>
                </a:solidFill>
              </a:rPr>
              <a:t>*</a:t>
            </a:r>
            <a:r>
              <a:rPr lang="fr-BE" dirty="0" smtClean="0">
                <a:solidFill>
                  <a:schemeClr val="tx1"/>
                </a:solidFill>
              </a:rPr>
              <a:t> by pressing </a:t>
            </a:r>
            <a:r>
              <a:rPr lang="fr-BE" dirty="0" err="1" smtClean="0">
                <a:solidFill>
                  <a:schemeClr val="tx1"/>
                </a:solidFill>
              </a:rPr>
              <a:t>again</a:t>
            </a:r>
            <a:r>
              <a:rPr lang="fr-BE" dirty="0" smtClean="0">
                <a:solidFill>
                  <a:schemeClr val="tx1"/>
                </a:solidFill>
              </a:rPr>
              <a:t> on the </a:t>
            </a:r>
            <a:r>
              <a:rPr lang="nl-BE" dirty="0" smtClean="0">
                <a:solidFill>
                  <a:srgbClr val="000000"/>
                </a:solidFill>
              </a:rPr>
              <a:t>“Call Notes” button</a:t>
            </a:r>
            <a:endParaRPr lang="fr-BE" dirty="0">
              <a:solidFill>
                <a:schemeClr val="tx1"/>
              </a:solidFill>
            </a:endParaRPr>
          </a:p>
        </p:txBody>
      </p:sp>
      <p:sp>
        <p:nvSpPr>
          <p:cNvPr id="6" name="TextBox 5"/>
          <p:cNvSpPr txBox="1"/>
          <p:nvPr/>
        </p:nvSpPr>
        <p:spPr>
          <a:xfrm>
            <a:off x="5222420" y="5484445"/>
            <a:ext cx="2672443" cy="493084"/>
          </a:xfrm>
          <a:prstGeom prst="rect">
            <a:avLst/>
          </a:prstGeom>
          <a:noFill/>
        </p:spPr>
        <p:txBody>
          <a:bodyPr wrap="square" rtlCol="0">
            <a:spAutoFit/>
          </a:bodyPr>
          <a:lstStyle/>
          <a:p>
            <a:r>
              <a:rPr lang="fr-BE" sz="1400" dirty="0" smtClean="0">
                <a:solidFill>
                  <a:schemeClr val="tx1"/>
                </a:solidFill>
              </a:rPr>
              <a:t>*</a:t>
            </a:r>
            <a:r>
              <a:rPr lang="fr-BE" sz="1400" dirty="0" err="1" smtClean="0">
                <a:solidFill>
                  <a:schemeClr val="tx1"/>
                </a:solidFill>
              </a:rPr>
              <a:t>only</a:t>
            </a:r>
            <a:r>
              <a:rPr lang="fr-BE" sz="1400" dirty="0" smtClean="0">
                <a:solidFill>
                  <a:schemeClr val="tx1"/>
                </a:solidFill>
              </a:rPr>
              <a:t> </a:t>
            </a:r>
            <a:r>
              <a:rPr lang="fr-BE" sz="1400" dirty="0" err="1" smtClean="0">
                <a:solidFill>
                  <a:schemeClr val="tx1"/>
                </a:solidFill>
              </a:rPr>
              <a:t>available</a:t>
            </a:r>
            <a:r>
              <a:rPr lang="fr-BE" sz="1400" dirty="0" smtClean="0">
                <a:solidFill>
                  <a:schemeClr val="tx1"/>
                </a:solidFill>
              </a:rPr>
              <a:t> for </a:t>
            </a:r>
            <a:r>
              <a:rPr lang="fr-BE" sz="1400" dirty="0" err="1" smtClean="0">
                <a:solidFill>
                  <a:schemeClr val="tx1"/>
                </a:solidFill>
              </a:rPr>
              <a:t>ongoing</a:t>
            </a:r>
            <a:r>
              <a:rPr lang="fr-BE" sz="1400" dirty="0" smtClean="0">
                <a:solidFill>
                  <a:schemeClr val="tx1"/>
                </a:solidFill>
              </a:rPr>
              <a:t> calls or calls on </a:t>
            </a:r>
            <a:r>
              <a:rPr lang="fr-BE" sz="1400" dirty="0" err="1" smtClean="0">
                <a:solidFill>
                  <a:schemeClr val="tx1"/>
                </a:solidFill>
              </a:rPr>
              <a:t>hold</a:t>
            </a:r>
            <a:endParaRPr lang="fr-BE" sz="1400" dirty="0">
              <a:solidFill>
                <a:schemeClr val="tx1"/>
              </a:solidFill>
            </a:endParaRPr>
          </a:p>
        </p:txBody>
      </p:sp>
    </p:spTree>
    <p:extLst>
      <p:ext uri="{BB962C8B-B14F-4D97-AF65-F5344CB8AC3E}">
        <p14:creationId xmlns:p14="http://schemas.microsoft.com/office/powerpoint/2010/main" val="1637867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65664"/>
            <a:ext cx="8229600" cy="1085850"/>
          </a:xfrm>
        </p:spPr>
        <p:txBody>
          <a:bodyPr/>
          <a:lstStyle/>
          <a:p>
            <a:pPr marL="0" indent="0" algn="ctr">
              <a:buNone/>
            </a:pPr>
            <a:r>
              <a:rPr lang="nl-BE" dirty="0"/>
              <a:t>Advanced features – X900 only</a:t>
            </a:r>
            <a:endParaRPr lang="fr-B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Directed Park</a:t>
            </a:r>
            <a:endParaRPr lang="en-US" dirty="0"/>
          </a:p>
        </p:txBody>
      </p:sp>
      <p:sp>
        <p:nvSpPr>
          <p:cNvPr id="5" name="Content Placeholder 4"/>
          <p:cNvSpPr>
            <a:spLocks noGrp="1"/>
          </p:cNvSpPr>
          <p:nvPr>
            <p:ph idx="1"/>
          </p:nvPr>
        </p:nvSpPr>
        <p:spPr>
          <a:xfrm>
            <a:off x="457199" y="1214422"/>
            <a:ext cx="7371567" cy="2965692"/>
          </a:xfrm>
        </p:spPr>
        <p:txBody>
          <a:bodyPr>
            <a:normAutofit/>
          </a:bodyPr>
          <a:lstStyle/>
          <a:p>
            <a:r>
              <a:rPr lang="nl-BE" sz="2400" dirty="0" smtClean="0"/>
              <a:t>In order to perform a direct parking on the extension of a particular user, proceed as follows:</a:t>
            </a:r>
          </a:p>
          <a:p>
            <a:pPr marL="971550" lvl="1" indent="-514350">
              <a:buFont typeface="+mj-lt"/>
              <a:buAutoNum type="arabicPeriod"/>
            </a:pPr>
            <a:r>
              <a:rPr lang="nl-BE" sz="2400" dirty="0" smtClean="0"/>
              <a:t>Press the “Direct Park” button or press “F8”</a:t>
            </a:r>
          </a:p>
          <a:p>
            <a:pPr marL="971550" lvl="1" indent="-514350">
              <a:buFont typeface="+mj-lt"/>
              <a:buAutoNum type="arabicPeriod"/>
            </a:pPr>
            <a:r>
              <a:rPr lang="nl-BE" sz="2400" dirty="0" smtClean="0"/>
              <a:t>Dial the user’s extension using the method of choice</a:t>
            </a:r>
          </a:p>
          <a:p>
            <a:pPr marL="971550" lvl="1" indent="-514350">
              <a:buFont typeface="+mj-lt"/>
              <a:buAutoNum type="arabicPeriod"/>
            </a:pPr>
            <a:r>
              <a:rPr lang="nl-BE" sz="2400" dirty="0" smtClean="0"/>
              <a:t>The call appears in the supervision area</a:t>
            </a:r>
            <a:endParaRPr lang="en-US" sz="2400" dirty="0"/>
          </a:p>
        </p:txBody>
      </p:sp>
      <p:pic>
        <p:nvPicPr>
          <p:cNvPr id="114690" name="Picture 2"/>
          <p:cNvPicPr>
            <a:picLocks noChangeAspect="1" noChangeArrowheads="1"/>
          </p:cNvPicPr>
          <p:nvPr/>
        </p:nvPicPr>
        <p:blipFill>
          <a:blip r:embed="rId2" cstate="print"/>
          <a:srcRect/>
          <a:stretch>
            <a:fillRect/>
          </a:stretch>
        </p:blipFill>
        <p:spPr bwMode="auto">
          <a:xfrm>
            <a:off x="7967494" y="2116955"/>
            <a:ext cx="485775" cy="609600"/>
          </a:xfrm>
          <a:prstGeom prst="rect">
            <a:avLst/>
          </a:prstGeom>
          <a:noFill/>
          <a:ln w="9525">
            <a:noFill/>
            <a:miter lim="800000"/>
            <a:headEnd/>
            <a:tailEnd/>
          </a:ln>
        </p:spPr>
      </p:pic>
      <p:pic>
        <p:nvPicPr>
          <p:cNvPr id="114691" name="Picture 3"/>
          <p:cNvPicPr>
            <a:picLocks noChangeAspect="1" noChangeArrowheads="1"/>
          </p:cNvPicPr>
          <p:nvPr/>
        </p:nvPicPr>
        <p:blipFill>
          <a:blip r:embed="rId3" cstate="print"/>
          <a:srcRect/>
          <a:stretch>
            <a:fillRect/>
          </a:stretch>
        </p:blipFill>
        <p:spPr bwMode="auto">
          <a:xfrm>
            <a:off x="1447632" y="4991165"/>
            <a:ext cx="6762750" cy="752475"/>
          </a:xfrm>
          <a:prstGeom prst="rect">
            <a:avLst/>
          </a:prstGeom>
          <a:noFill/>
          <a:ln w="9525">
            <a:noFill/>
            <a:miter lim="800000"/>
            <a:headEnd/>
            <a:tailEnd/>
          </a:ln>
        </p:spPr>
      </p:pic>
      <p:sp>
        <p:nvSpPr>
          <p:cNvPr id="9" name="Rectangular Callout 8"/>
          <p:cNvSpPr/>
          <p:nvPr/>
        </p:nvSpPr>
        <p:spPr>
          <a:xfrm>
            <a:off x="591909" y="4322990"/>
            <a:ext cx="2281920" cy="538620"/>
          </a:xfrm>
          <a:prstGeom prst="wedgeRectCallout">
            <a:avLst>
              <a:gd name="adj1" fmla="val -8432"/>
              <a:gd name="adj2" fmla="val 1247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“Direct Park” icon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Directed Park retrieval</a:t>
            </a:r>
            <a:endParaRPr lang="en-US" dirty="0"/>
          </a:p>
        </p:txBody>
      </p:sp>
      <p:sp>
        <p:nvSpPr>
          <p:cNvPr id="5" name="Content Placeholder 4"/>
          <p:cNvSpPr>
            <a:spLocks noGrp="1"/>
          </p:cNvSpPr>
          <p:nvPr>
            <p:ph idx="1"/>
          </p:nvPr>
        </p:nvSpPr>
        <p:spPr>
          <a:xfrm>
            <a:off x="457199" y="1214422"/>
            <a:ext cx="7371567" cy="5000660"/>
          </a:xfrm>
        </p:spPr>
        <p:txBody>
          <a:bodyPr>
            <a:normAutofit/>
          </a:bodyPr>
          <a:lstStyle/>
          <a:p>
            <a:r>
              <a:rPr lang="nl-BE" sz="2800" dirty="0" smtClean="0"/>
              <a:t>In order to retrieve a direct parked call, the user simply dials *55&lt;ext&gt; from any phone, where &lt;ext&gt; is his personal extension.</a:t>
            </a:r>
          </a:p>
          <a:p>
            <a:r>
              <a:rPr lang="nl-BE" sz="2800" dirty="0" smtClean="0"/>
              <a:t>As a result the direct parked call dissappears from the supervision area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sz="2400" dirty="0" smtClean="0"/>
              <a:t>Transform Attended Transfer into Camp On</a:t>
            </a:r>
            <a:endParaRPr lang="en-US" sz="2400" dirty="0"/>
          </a:p>
        </p:txBody>
      </p:sp>
      <p:sp>
        <p:nvSpPr>
          <p:cNvPr id="5" name="Content Placeholder 4"/>
          <p:cNvSpPr>
            <a:spLocks noGrp="1"/>
          </p:cNvSpPr>
          <p:nvPr>
            <p:ph idx="1"/>
          </p:nvPr>
        </p:nvSpPr>
        <p:spPr/>
        <p:txBody>
          <a:bodyPr/>
          <a:lstStyle/>
          <a:p>
            <a:r>
              <a:rPr lang="nl-BE" dirty="0" smtClean="0"/>
              <a:t>In the event the destination is busy during an attended transfer, the attended transfer can be camped on the callee’s extension.</a:t>
            </a:r>
          </a:p>
          <a:p>
            <a:pPr marL="971550" lvl="1" indent="-514350">
              <a:buFont typeface="+mj-lt"/>
              <a:buAutoNum type="arabicPeriod"/>
            </a:pPr>
            <a:r>
              <a:rPr lang="nl-BE" dirty="0" smtClean="0"/>
              <a:t>Press the “Camp” button of press “F10”</a:t>
            </a:r>
          </a:p>
          <a:p>
            <a:pPr marL="971550" lvl="1" indent="-514350">
              <a:buFont typeface="+mj-lt"/>
              <a:buAutoNum type="arabicPeriod"/>
            </a:pPr>
            <a:r>
              <a:rPr lang="nl-BE" dirty="0" smtClean="0"/>
              <a:t>The call appears in the supervision area</a:t>
            </a:r>
            <a:endParaRPr lang="en-US" dirty="0"/>
          </a:p>
        </p:txBody>
      </p:sp>
      <p:pic>
        <p:nvPicPr>
          <p:cNvPr id="115715" name="Picture 3"/>
          <p:cNvPicPr>
            <a:picLocks noChangeAspect="1" noChangeArrowheads="1"/>
          </p:cNvPicPr>
          <p:nvPr/>
        </p:nvPicPr>
        <p:blipFill>
          <a:blip r:embed="rId2" cstate="print"/>
          <a:srcRect/>
          <a:stretch>
            <a:fillRect/>
          </a:stretch>
        </p:blipFill>
        <p:spPr bwMode="auto">
          <a:xfrm>
            <a:off x="7609170" y="2690551"/>
            <a:ext cx="51435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Chaining a call (1)</a:t>
            </a:r>
            <a:endParaRPr lang="en-US" dirty="0"/>
          </a:p>
        </p:txBody>
      </p:sp>
      <p:sp>
        <p:nvSpPr>
          <p:cNvPr id="5" name="Content Placeholder 4"/>
          <p:cNvSpPr>
            <a:spLocks noGrp="1"/>
          </p:cNvSpPr>
          <p:nvPr>
            <p:ph idx="1"/>
          </p:nvPr>
        </p:nvSpPr>
        <p:spPr/>
        <p:txBody>
          <a:bodyPr>
            <a:normAutofit/>
          </a:bodyPr>
          <a:lstStyle/>
          <a:p>
            <a:r>
              <a:rPr lang="nl-BE" sz="2800" dirty="0" smtClean="0"/>
              <a:t>Chaining a call is similar with Attended Transfer. The only difference is that at the end of the conversation between the caller and the callee, the caller returns back to the operator.</a:t>
            </a:r>
          </a:p>
          <a:p>
            <a:r>
              <a:rPr lang="nl-BE" sz="2800" dirty="0" smtClean="0"/>
              <a:t>Call chaining offers an operator the possibility to bring the caller in contact with various people without obliging the caller to initiate several calls to the general number.</a:t>
            </a:r>
          </a:p>
          <a:p>
            <a:pPr>
              <a:buNone/>
            </a:pP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Authenticate and Login</a:t>
            </a:r>
            <a:endParaRPr lang="en-US" dirty="0"/>
          </a:p>
        </p:txBody>
      </p:sp>
      <p:sp>
        <p:nvSpPr>
          <p:cNvPr id="3" name="Content Placeholder 2"/>
          <p:cNvSpPr>
            <a:spLocks noGrp="1"/>
          </p:cNvSpPr>
          <p:nvPr>
            <p:ph idx="1"/>
          </p:nvPr>
        </p:nvSpPr>
        <p:spPr/>
        <p:txBody>
          <a:bodyPr/>
          <a:lstStyle/>
          <a:p>
            <a:r>
              <a:rPr lang="nl-BE" dirty="0" smtClean="0"/>
              <a:t>Before you can start accepting calls, you need first to authenticate and then to login.</a:t>
            </a:r>
            <a:endParaRPr lang="en-US" dirty="0"/>
          </a:p>
        </p:txBody>
      </p:sp>
      <p:pic>
        <p:nvPicPr>
          <p:cNvPr id="103426" name="Picture 2"/>
          <p:cNvPicPr>
            <a:picLocks noChangeAspect="1" noChangeArrowheads="1"/>
          </p:cNvPicPr>
          <p:nvPr/>
        </p:nvPicPr>
        <p:blipFill>
          <a:blip r:embed="rId2" cstate="print"/>
          <a:srcRect/>
          <a:stretch>
            <a:fillRect/>
          </a:stretch>
        </p:blipFill>
        <p:spPr bwMode="auto">
          <a:xfrm>
            <a:off x="2996859" y="3471128"/>
            <a:ext cx="3200400" cy="2095500"/>
          </a:xfrm>
          <a:prstGeom prst="rect">
            <a:avLst/>
          </a:prstGeom>
          <a:noFill/>
          <a:ln w="9525">
            <a:noFill/>
            <a:miter lim="800000"/>
            <a:headEnd/>
            <a:tailEnd/>
          </a:ln>
        </p:spPr>
      </p:pic>
      <p:sp>
        <p:nvSpPr>
          <p:cNvPr id="6" name="TextBox 5"/>
          <p:cNvSpPr txBox="1"/>
          <p:nvPr/>
        </p:nvSpPr>
        <p:spPr>
          <a:xfrm>
            <a:off x="3296863" y="5673329"/>
            <a:ext cx="2600392" cy="349968"/>
          </a:xfrm>
          <a:prstGeom prst="rect">
            <a:avLst/>
          </a:prstGeom>
          <a:noFill/>
        </p:spPr>
        <p:txBody>
          <a:bodyPr wrap="none" rtlCol="0">
            <a:spAutoFit/>
          </a:bodyPr>
          <a:lstStyle/>
          <a:p>
            <a:r>
              <a:rPr lang="nl-BE" i="1" dirty="0" smtClean="0">
                <a:solidFill>
                  <a:srgbClr val="000000"/>
                </a:solidFill>
                <a:latin typeface="Trebuchet MS" panose="020B0603020202020204" pitchFamily="34" charset="0"/>
              </a:rPr>
              <a:t>Authentication window</a:t>
            </a:r>
            <a:endParaRPr lang="en-US" i="1" dirty="0">
              <a:solidFill>
                <a:srgbClr val="000000"/>
              </a:solidFill>
              <a:latin typeface="Trebuchet MS" panose="020B0603020202020204" pitchFamily="34" charset="0"/>
            </a:endParaRPr>
          </a:p>
        </p:txBody>
      </p:sp>
      <p:pic>
        <p:nvPicPr>
          <p:cNvPr id="7" name="Picture 5"/>
          <p:cNvPicPr>
            <a:picLocks noChangeAspect="1"/>
          </p:cNvPicPr>
          <p:nvPr/>
        </p:nvPicPr>
        <p:blipFill>
          <a:blip r:embed="rId3" cstate="print"/>
          <a:srcRect/>
          <a:stretch>
            <a:fillRect/>
          </a:stretch>
        </p:blipFill>
        <p:spPr>
          <a:xfrm>
            <a:off x="4056361" y="2402406"/>
            <a:ext cx="923928" cy="962021"/>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035" y="2735036"/>
            <a:ext cx="6574058" cy="848266"/>
          </a:xfrm>
          <a:prstGeom prst="rect">
            <a:avLst/>
          </a:prstGeom>
        </p:spPr>
      </p:pic>
      <p:sp>
        <p:nvSpPr>
          <p:cNvPr id="2" name="Title 1"/>
          <p:cNvSpPr>
            <a:spLocks noGrp="1"/>
          </p:cNvSpPr>
          <p:nvPr>
            <p:ph type="title"/>
          </p:nvPr>
        </p:nvSpPr>
        <p:spPr>
          <a:xfrm>
            <a:off x="2786050" y="274638"/>
            <a:ext cx="5900750" cy="796908"/>
          </a:xfrm>
        </p:spPr>
        <p:txBody>
          <a:bodyPr/>
          <a:lstStyle/>
          <a:p>
            <a:r>
              <a:rPr lang="nl-BE" dirty="0" smtClean="0"/>
              <a:t>Chaining a call (2)</a:t>
            </a:r>
            <a:endParaRPr lang="en-US" dirty="0"/>
          </a:p>
        </p:txBody>
      </p:sp>
      <p:sp>
        <p:nvSpPr>
          <p:cNvPr id="5" name="Content Placeholder 5"/>
          <p:cNvSpPr>
            <a:spLocks noGrp="1"/>
          </p:cNvSpPr>
          <p:nvPr>
            <p:ph idx="1"/>
          </p:nvPr>
        </p:nvSpPr>
        <p:spPr>
          <a:xfrm>
            <a:off x="457199" y="1214422"/>
            <a:ext cx="8210811" cy="5000660"/>
          </a:xfrm>
        </p:spPr>
        <p:txBody>
          <a:bodyPr>
            <a:normAutofit fontScale="92500" lnSpcReduction="10000"/>
          </a:bodyPr>
          <a:lstStyle/>
          <a:p>
            <a:pPr marL="514350" indent="-514350">
              <a:buFont typeface="+mj-lt"/>
              <a:buAutoNum type="arabicPeriod"/>
            </a:pPr>
            <a:r>
              <a:rPr lang="nl-BE" sz="2400" dirty="0" smtClean="0"/>
              <a:t>To chain a call, follow the exact same procedure as with the Attended Transfer, except when the called person accepts the call, confirm the transfer by pressing on the “chain” button instead of “transfer” button.</a:t>
            </a:r>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r>
              <a:rPr lang="nl-BE" sz="2400" dirty="0" smtClean="0"/>
              <a:t>After chaining the call, the call appears in the supervision area</a:t>
            </a:r>
          </a:p>
          <a:p>
            <a:pPr marL="514350" indent="-514350">
              <a:buFont typeface="+mj-lt"/>
              <a:buAutoNum type="arabicPeriod"/>
            </a:pPr>
            <a:r>
              <a:rPr lang="nl-BE" sz="2400" dirty="0" smtClean="0"/>
              <a:t>When the call terminates, the caller is presented back to the operator’s personal queue.</a:t>
            </a:r>
          </a:p>
          <a:p>
            <a:pPr marL="514350" indent="-514350">
              <a:buFont typeface="+mj-lt"/>
              <a:buAutoNum type="arabicPeriod"/>
            </a:pPr>
            <a:r>
              <a:rPr lang="nl-BE" sz="2400" dirty="0" smtClean="0"/>
              <a:t>This offers the possibility to transfer or chain the call to another contact.</a:t>
            </a:r>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endParaRPr lang="nl-BE" sz="2400" dirty="0"/>
          </a:p>
          <a:p>
            <a:pPr marL="914400" lvl="1" indent="-514350">
              <a:buFont typeface="+mj-lt"/>
              <a:buAutoNum type="arabicPeriod"/>
            </a:pPr>
            <a:endParaRPr lang="nl-BE" sz="2000" dirty="0" smtClean="0"/>
          </a:p>
          <a:p>
            <a:pPr marL="514350" indent="-514350">
              <a:buFont typeface="+mj-lt"/>
              <a:buAutoNum type="arabicPeriod"/>
            </a:pPr>
            <a:endParaRPr lang="nl-BE" sz="2400" dirty="0" smtClean="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None/>
            </a:pPr>
            <a:endParaRPr lang="nl-BE" sz="2400" dirty="0" smtClean="0"/>
          </a:p>
        </p:txBody>
      </p:sp>
      <p:sp>
        <p:nvSpPr>
          <p:cNvPr id="12" name="Rectangular Callout 11"/>
          <p:cNvSpPr/>
          <p:nvPr/>
        </p:nvSpPr>
        <p:spPr>
          <a:xfrm>
            <a:off x="7027468" y="3615140"/>
            <a:ext cx="1554368" cy="363253"/>
          </a:xfrm>
          <a:prstGeom prst="wedgeRectCallout">
            <a:avLst>
              <a:gd name="adj1" fmla="val -101329"/>
              <a:gd name="adj2" fmla="val -14704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Chain button</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5956"/>
            <a:ext cx="8229600" cy="1094015"/>
          </a:xfrm>
        </p:spPr>
        <p:txBody>
          <a:bodyPr/>
          <a:lstStyle/>
          <a:p>
            <a:pPr marL="0" indent="0" algn="ctr">
              <a:buNone/>
            </a:pPr>
            <a:r>
              <a:rPr lang="nl-BE" dirty="0"/>
              <a:t>Customize the application</a:t>
            </a:r>
            <a:endParaRPr lang="fr-B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Preferences window</a:t>
            </a:r>
            <a:endParaRPr lang="en-US" dirty="0"/>
          </a:p>
        </p:txBody>
      </p:sp>
      <p:sp>
        <p:nvSpPr>
          <p:cNvPr id="11" name="Content Placeholder 10"/>
          <p:cNvSpPr>
            <a:spLocks noGrp="1"/>
          </p:cNvSpPr>
          <p:nvPr>
            <p:ph idx="1"/>
          </p:nvPr>
        </p:nvSpPr>
        <p:spPr>
          <a:xfrm>
            <a:off x="4521896" y="1214422"/>
            <a:ext cx="4164904" cy="5000660"/>
          </a:xfrm>
        </p:spPr>
        <p:txBody>
          <a:bodyPr/>
          <a:lstStyle/>
          <a:p>
            <a:r>
              <a:rPr lang="nl-BE" dirty="0" smtClean="0"/>
              <a:t>General</a:t>
            </a:r>
          </a:p>
          <a:p>
            <a:r>
              <a:rPr lang="nl-BE" dirty="0" smtClean="0"/>
              <a:t>Shortcuts</a:t>
            </a:r>
          </a:p>
          <a:p>
            <a:r>
              <a:rPr lang="nl-BE" dirty="0" smtClean="0"/>
              <a:t>Speed dials</a:t>
            </a:r>
          </a:p>
          <a:p>
            <a:r>
              <a:rPr lang="nl-BE" dirty="0" smtClean="0"/>
              <a:t>Fonts</a:t>
            </a:r>
          </a:p>
          <a:p>
            <a:r>
              <a:rPr lang="nl-BE" dirty="0" smtClean="0"/>
              <a:t>Directory</a:t>
            </a:r>
          </a:p>
          <a:p>
            <a:r>
              <a:rPr lang="nl-BE" dirty="0" smtClean="0"/>
              <a:t>Voicemail</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234" y="1343025"/>
            <a:ext cx="38481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807"/>
          <a:stretch/>
        </p:blipFill>
        <p:spPr bwMode="auto">
          <a:xfrm>
            <a:off x="542269" y="1916082"/>
            <a:ext cx="4200525" cy="166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dirty="0" smtClean="0"/>
              <a:t>General preferences</a:t>
            </a:r>
            <a:endParaRPr lang="en-US" dirty="0"/>
          </a:p>
        </p:txBody>
      </p:sp>
      <p:sp>
        <p:nvSpPr>
          <p:cNvPr id="7" name="Rectangular Callout 6"/>
          <p:cNvSpPr/>
          <p:nvPr/>
        </p:nvSpPr>
        <p:spPr>
          <a:xfrm>
            <a:off x="710293" y="1347107"/>
            <a:ext cx="3861981" cy="436988"/>
          </a:xfrm>
          <a:prstGeom prst="wedgeRectCallout">
            <a:avLst>
              <a:gd name="adj1" fmla="val 33754"/>
              <a:gd name="adj2" fmla="val 21980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Select language of the interface</a:t>
            </a:r>
            <a:endParaRPr lang="en-US" dirty="0"/>
          </a:p>
        </p:txBody>
      </p:sp>
      <p:sp>
        <p:nvSpPr>
          <p:cNvPr id="8" name="Rectangular Callout 7"/>
          <p:cNvSpPr/>
          <p:nvPr/>
        </p:nvSpPr>
        <p:spPr>
          <a:xfrm>
            <a:off x="4889865" y="1271777"/>
            <a:ext cx="2320019" cy="668483"/>
          </a:xfrm>
          <a:prstGeom prst="wedgeRectCallout">
            <a:avLst>
              <a:gd name="adj1" fmla="val -70323"/>
              <a:gd name="adj2" fmla="val 16778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Time format in Line 1 history</a:t>
            </a:r>
            <a:endParaRPr lang="en-US" dirty="0"/>
          </a:p>
        </p:txBody>
      </p:sp>
      <p:sp>
        <p:nvSpPr>
          <p:cNvPr id="12" name="Rectangular Callout 11"/>
          <p:cNvSpPr/>
          <p:nvPr/>
        </p:nvSpPr>
        <p:spPr>
          <a:xfrm>
            <a:off x="5825067" y="3649039"/>
            <a:ext cx="2324385" cy="672566"/>
          </a:xfrm>
          <a:prstGeom prst="wedgeRectCallout">
            <a:avLst>
              <a:gd name="adj1" fmla="val -123765"/>
              <a:gd name="adj2" fmla="val -1305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t>Window behavior on incoming call</a:t>
            </a:r>
            <a:endParaRPr lang="en-US" dirty="0"/>
          </a:p>
        </p:txBody>
      </p:sp>
      <p:pic>
        <p:nvPicPr>
          <p:cNvPr id="1024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60328" y="4242659"/>
            <a:ext cx="1962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ular Callout 13"/>
          <p:cNvSpPr/>
          <p:nvPr/>
        </p:nvSpPr>
        <p:spPr>
          <a:xfrm>
            <a:off x="542269" y="4321605"/>
            <a:ext cx="3608634" cy="1469596"/>
          </a:xfrm>
          <a:prstGeom prst="wedgeRectCallout">
            <a:avLst>
              <a:gd name="adj1" fmla="val 32542"/>
              <a:gd name="adj2" fmla="val -11582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t>Show calls in the general queue in the supervision area, in the same list as calls from the personal queue. </a:t>
            </a:r>
            <a:endParaRPr lang="en-US" dirty="0"/>
          </a:p>
        </p:txBody>
      </p:sp>
      <p:sp>
        <p:nvSpPr>
          <p:cNvPr id="15" name="Rectangular Callout 14"/>
          <p:cNvSpPr/>
          <p:nvPr/>
        </p:nvSpPr>
        <p:spPr>
          <a:xfrm>
            <a:off x="6093670" y="2207579"/>
            <a:ext cx="1943959" cy="668483"/>
          </a:xfrm>
          <a:prstGeom prst="wedgeRectCallout">
            <a:avLst>
              <a:gd name="adj1" fmla="val -144125"/>
              <a:gd name="adj2" fmla="val 592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Beep on computer</a:t>
            </a:r>
            <a:endParaRPr lang="en-US" dirty="0"/>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29" t="14672" r="3323" b="20383"/>
          <a:stretch/>
        </p:blipFill>
        <p:spPr bwMode="auto">
          <a:xfrm>
            <a:off x="6049875" y="1646055"/>
            <a:ext cx="1938868" cy="48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86050" y="274638"/>
            <a:ext cx="5900750" cy="796908"/>
          </a:xfrm>
        </p:spPr>
        <p:txBody>
          <a:bodyPr/>
          <a:lstStyle/>
          <a:p>
            <a:r>
              <a:rPr lang="nl-BE" dirty="0" smtClean="0"/>
              <a:t>Keyboard shortcuts</a:t>
            </a:r>
            <a:endParaRPr lang="en-US" dirty="0"/>
          </a:p>
        </p:txBody>
      </p:sp>
      <p:sp>
        <p:nvSpPr>
          <p:cNvPr id="11" name="Content Placeholder 10"/>
          <p:cNvSpPr>
            <a:spLocks noGrp="1"/>
          </p:cNvSpPr>
          <p:nvPr>
            <p:ph idx="1"/>
          </p:nvPr>
        </p:nvSpPr>
        <p:spPr>
          <a:xfrm>
            <a:off x="4308952" y="1214422"/>
            <a:ext cx="4541134" cy="5000660"/>
          </a:xfrm>
        </p:spPr>
        <p:txBody>
          <a:bodyPr>
            <a:noAutofit/>
          </a:bodyPr>
          <a:lstStyle/>
          <a:p>
            <a:r>
              <a:rPr lang="nl-BE" sz="2400" dirty="0" smtClean="0"/>
              <a:t>State shortcuts</a:t>
            </a:r>
          </a:p>
          <a:p>
            <a:pPr lvl="1"/>
            <a:r>
              <a:rPr lang="nl-BE" sz="2200" dirty="0" smtClean="0"/>
              <a:t>The keyboard shortcut definition is state context specific</a:t>
            </a:r>
          </a:p>
          <a:p>
            <a:pPr lvl="1"/>
            <a:r>
              <a:rPr lang="nl-BE" sz="2200" dirty="0" smtClean="0"/>
              <a:t>A set of pre-defined keyboard shortcuts exists</a:t>
            </a:r>
          </a:p>
          <a:p>
            <a:r>
              <a:rPr lang="nl-BE" sz="2400" dirty="0" smtClean="0"/>
              <a:t>Global shortcuts</a:t>
            </a:r>
          </a:p>
          <a:p>
            <a:pPr lvl="1"/>
            <a:r>
              <a:rPr lang="nl-BE" sz="2200" dirty="0" smtClean="0"/>
              <a:t>Global shortcuts are state independent and override the state specific shortcuts</a:t>
            </a:r>
          </a:p>
          <a:p>
            <a:pPr lvl="1"/>
            <a:r>
              <a:rPr lang="nl-BE" sz="2200" dirty="0" smtClean="0"/>
              <a:t>Empty by defaul</a:t>
            </a:r>
            <a:r>
              <a:rPr lang="nl-BE" sz="2400" dirty="0" smtClean="0"/>
              <a:t>t</a:t>
            </a:r>
            <a:endParaRPr lang="en-US" sz="2400" dirty="0"/>
          </a:p>
        </p:txBody>
      </p:sp>
      <p:pic>
        <p:nvPicPr>
          <p:cNvPr id="96258" name="Picture 2"/>
          <p:cNvPicPr>
            <a:picLocks noChangeAspect="1" noChangeArrowheads="1"/>
          </p:cNvPicPr>
          <p:nvPr/>
        </p:nvPicPr>
        <p:blipFill>
          <a:blip r:embed="rId2" cstate="print"/>
          <a:srcRect/>
          <a:stretch>
            <a:fillRect/>
          </a:stretch>
        </p:blipFill>
        <p:spPr bwMode="auto">
          <a:xfrm>
            <a:off x="474815" y="1515650"/>
            <a:ext cx="3540559" cy="4720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Speeddials</a:t>
            </a:r>
            <a:endParaRPr lang="en-US" dirty="0"/>
          </a:p>
        </p:txBody>
      </p:sp>
      <p:sp>
        <p:nvSpPr>
          <p:cNvPr id="10" name="Content Placeholder 9"/>
          <p:cNvSpPr>
            <a:spLocks noGrp="1"/>
          </p:cNvSpPr>
          <p:nvPr>
            <p:ph idx="1"/>
          </p:nvPr>
        </p:nvSpPr>
        <p:spPr>
          <a:xfrm>
            <a:off x="457200" y="3732756"/>
            <a:ext cx="8229600" cy="2482326"/>
          </a:xfrm>
        </p:spPr>
        <p:txBody>
          <a:bodyPr>
            <a:normAutofit/>
          </a:bodyPr>
          <a:lstStyle/>
          <a:p>
            <a:r>
              <a:rPr lang="nl-BE" sz="2800" dirty="0" smtClean="0"/>
              <a:t>Label 1: typically first name</a:t>
            </a:r>
          </a:p>
          <a:p>
            <a:r>
              <a:rPr lang="nl-BE" sz="2800" dirty="0" smtClean="0"/>
              <a:t>Label 2: typically last name</a:t>
            </a:r>
          </a:p>
          <a:p>
            <a:r>
              <a:rPr lang="nl-BE" sz="2800" dirty="0" smtClean="0"/>
              <a:t>Nr: phone number</a:t>
            </a:r>
          </a:p>
          <a:p>
            <a:r>
              <a:rPr lang="nl-BE" sz="2800" dirty="0" smtClean="0"/>
              <a:t>Color: button color </a:t>
            </a:r>
            <a:endParaRPr lang="en-US" sz="2800" dirty="0"/>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221" y="4988983"/>
            <a:ext cx="28670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mde\Desktop\nconsole screenshots\SpeedDialPrefWinDisabled.png"/>
          <p:cNvPicPr>
            <a:picLocks noChangeAspect="1" noChangeArrowheads="1"/>
          </p:cNvPicPr>
          <p:nvPr/>
        </p:nvPicPr>
        <p:blipFill>
          <a:blip r:embed="rId5" cstate="print"/>
          <a:srcRect l="443" r="465"/>
          <a:stretch>
            <a:fillRect/>
          </a:stretch>
        </p:blipFill>
        <p:spPr bwMode="auto">
          <a:xfrm>
            <a:off x="1143000" y="1167389"/>
            <a:ext cx="6553200" cy="240434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Speeddials with phone status</a:t>
            </a:r>
            <a:endParaRPr lang="en-US" dirty="0"/>
          </a:p>
        </p:txBody>
      </p:sp>
      <p:sp>
        <p:nvSpPr>
          <p:cNvPr id="10" name="Content Placeholder 9"/>
          <p:cNvSpPr>
            <a:spLocks noGrp="1"/>
          </p:cNvSpPr>
          <p:nvPr>
            <p:ph idx="1"/>
          </p:nvPr>
        </p:nvSpPr>
        <p:spPr>
          <a:xfrm>
            <a:off x="330201" y="3715823"/>
            <a:ext cx="5164666" cy="2312444"/>
          </a:xfrm>
        </p:spPr>
        <p:txBody>
          <a:bodyPr>
            <a:noAutofit/>
          </a:bodyPr>
          <a:lstStyle/>
          <a:p>
            <a:r>
              <a:rPr lang="nl-BE" sz="2200" dirty="0" smtClean="0"/>
              <a:t>You can enable phone status on speeddials</a:t>
            </a:r>
          </a:p>
          <a:p>
            <a:r>
              <a:rPr lang="nl-BE" sz="2200" dirty="0" smtClean="0"/>
              <a:t>Phone status will be updated for internal contacts (like Internal Directory)</a:t>
            </a:r>
          </a:p>
          <a:p>
            <a:r>
              <a:rPr lang="nl-BE" sz="2200" dirty="0" smtClean="0"/>
              <a:t>This option requires a restart of net.Console</a:t>
            </a:r>
            <a:endParaRPr lang="en-US" sz="2200" dirty="0"/>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mde\Desktop\nconsole screenshots\SpeedDialPrefWin.png"/>
          <p:cNvPicPr>
            <a:picLocks noChangeAspect="1" noChangeArrowheads="1"/>
          </p:cNvPicPr>
          <p:nvPr/>
        </p:nvPicPr>
        <p:blipFill>
          <a:blip r:embed="rId4" cstate="print"/>
          <a:srcRect/>
          <a:stretch>
            <a:fillRect/>
          </a:stretch>
        </p:blipFill>
        <p:spPr bwMode="auto">
          <a:xfrm>
            <a:off x="723370" y="1332971"/>
            <a:ext cx="7949232" cy="2129895"/>
          </a:xfrm>
          <a:prstGeom prst="rect">
            <a:avLst/>
          </a:prstGeom>
          <a:noFill/>
        </p:spPr>
      </p:pic>
      <p:sp>
        <p:nvSpPr>
          <p:cNvPr id="11" name="Oval 10"/>
          <p:cNvSpPr/>
          <p:nvPr/>
        </p:nvSpPr>
        <p:spPr>
          <a:xfrm>
            <a:off x="533400" y="1744134"/>
            <a:ext cx="3310467" cy="601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099" name="Picture 3" descr="C:\Users\mde\Desktop\nconsole screenshots\SpeedDialWinIdle.png"/>
          <p:cNvPicPr>
            <a:picLocks noChangeAspect="1" noChangeArrowheads="1"/>
          </p:cNvPicPr>
          <p:nvPr/>
        </p:nvPicPr>
        <p:blipFill>
          <a:blip r:embed="rId5" cstate="print"/>
          <a:srcRect/>
          <a:stretch>
            <a:fillRect/>
          </a:stretch>
        </p:blipFill>
        <p:spPr bwMode="auto">
          <a:xfrm>
            <a:off x="5658382" y="4607982"/>
            <a:ext cx="3239092" cy="142875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Define font sizes</a:t>
            </a:r>
            <a:endParaRPr lang="en-US" dirty="0"/>
          </a:p>
        </p:txBody>
      </p:sp>
      <p:pic>
        <p:nvPicPr>
          <p:cNvPr id="94213" name="Picture 5"/>
          <p:cNvPicPr>
            <a:picLocks noChangeAspect="1" noChangeArrowheads="1"/>
          </p:cNvPicPr>
          <p:nvPr/>
        </p:nvPicPr>
        <p:blipFill>
          <a:blip r:embed="rId2" cstate="print"/>
          <a:srcRect r="-17215" b="59151"/>
          <a:stretch>
            <a:fillRect/>
          </a:stretch>
        </p:blipFill>
        <p:spPr bwMode="auto">
          <a:xfrm>
            <a:off x="2053096" y="2074623"/>
            <a:ext cx="5024110" cy="2334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Directory </a:t>
            </a:r>
            <a:r>
              <a:rPr lang="fr-BE" dirty="0" err="1"/>
              <a:t>s</a:t>
            </a:r>
            <a:r>
              <a:rPr lang="fr-BE" dirty="0" err="1" smtClean="0"/>
              <a:t>earch</a:t>
            </a:r>
            <a:r>
              <a:rPr lang="fr-BE" dirty="0" smtClean="0"/>
              <a:t> </a:t>
            </a:r>
            <a:r>
              <a:rPr lang="fr-BE" dirty="0" err="1" smtClean="0"/>
              <a:t>fields</a:t>
            </a:r>
            <a:endParaRPr lang="fr-BE"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56297"/>
          <a:stretch/>
        </p:blipFill>
        <p:spPr bwMode="auto">
          <a:xfrm>
            <a:off x="431271" y="1241954"/>
            <a:ext cx="4352925" cy="258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319"/>
          <a:stretch/>
        </p:blipFill>
        <p:spPr bwMode="auto">
          <a:xfrm>
            <a:off x="4412517" y="2928710"/>
            <a:ext cx="4352925" cy="316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txBox="1">
            <a:spLocks/>
          </p:cNvSpPr>
          <p:nvPr/>
        </p:nvSpPr>
        <p:spPr>
          <a:xfrm>
            <a:off x="4847572" y="1341422"/>
            <a:ext cx="3839227" cy="14949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200" dirty="0" smtClean="0">
                <a:solidFill>
                  <a:srgbClr val="000000"/>
                </a:solidFill>
              </a:rPr>
              <a:t>Select fields included when using “Search All”</a:t>
            </a:r>
          </a:p>
        </p:txBody>
      </p:sp>
      <p:sp>
        <p:nvSpPr>
          <p:cNvPr id="10" name="Content Placeholder 5"/>
          <p:cNvSpPr txBox="1">
            <a:spLocks/>
          </p:cNvSpPr>
          <p:nvPr/>
        </p:nvSpPr>
        <p:spPr>
          <a:xfrm>
            <a:off x="366386" y="3928534"/>
            <a:ext cx="3839227" cy="26791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200" dirty="0" smtClean="0">
                <a:solidFill>
                  <a:srgbClr val="000000"/>
                </a:solidFill>
              </a:rPr>
              <a:t>Select search fields to display and set default value</a:t>
            </a:r>
          </a:p>
          <a:p>
            <a:r>
              <a:rPr lang="nl-BE" sz="2200" dirty="0" smtClean="0">
                <a:solidFill>
                  <a:srgbClr val="000000"/>
                </a:solidFill>
              </a:rPr>
              <a:t>Set a custom label for user fields</a:t>
            </a:r>
            <a:endParaRPr lang="en-US" sz="2200" dirty="0">
              <a:solidFill>
                <a:srgbClr val="000000"/>
              </a:solidFill>
            </a:endParaRPr>
          </a:p>
        </p:txBody>
      </p:sp>
    </p:spTree>
    <p:extLst>
      <p:ext uri="{BB962C8B-B14F-4D97-AF65-F5344CB8AC3E}">
        <p14:creationId xmlns:p14="http://schemas.microsoft.com/office/powerpoint/2010/main" val="31431373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Voicemail</a:t>
            </a:r>
            <a:r>
              <a:rPr lang="fr-BE" dirty="0" smtClean="0"/>
              <a:t> options</a:t>
            </a:r>
            <a:endParaRPr lang="fr-BE" dirty="0"/>
          </a:p>
        </p:txBody>
      </p:sp>
      <p:sp>
        <p:nvSpPr>
          <p:cNvPr id="6" name="Content Placeholder 5"/>
          <p:cNvSpPr txBox="1">
            <a:spLocks/>
          </p:cNvSpPr>
          <p:nvPr/>
        </p:nvSpPr>
        <p:spPr>
          <a:xfrm>
            <a:off x="4402667" y="1380596"/>
            <a:ext cx="4445000" cy="509640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400" dirty="0" smtClean="0">
                <a:solidFill>
                  <a:srgbClr val="000000"/>
                </a:solidFill>
              </a:rPr>
              <a:t>Choose extensions for which the voicemail box will be monitored</a:t>
            </a:r>
          </a:p>
          <a:p>
            <a:endParaRPr lang="nl-BE" sz="2400" dirty="0" smtClean="0">
              <a:solidFill>
                <a:srgbClr val="000000"/>
              </a:solidFill>
            </a:endParaRPr>
          </a:p>
          <a:p>
            <a:r>
              <a:rPr lang="nl-BE" sz="2400" dirty="0" smtClean="0">
                <a:solidFill>
                  <a:srgbClr val="000000"/>
                </a:solidFill>
              </a:rPr>
              <a:t>Set the pincode for each extension voicemail box</a:t>
            </a:r>
          </a:p>
          <a:p>
            <a:endParaRPr lang="nl-BE" sz="2400" dirty="0">
              <a:solidFill>
                <a:srgbClr val="000000"/>
              </a:solidFill>
            </a:endParaRPr>
          </a:p>
          <a:p>
            <a:r>
              <a:rPr lang="nl-BE" sz="2400" dirty="0" smtClean="0">
                <a:solidFill>
                  <a:srgbClr val="000000"/>
                </a:solidFill>
              </a:rPr>
              <a:t>Red if wrong pincode, green if correct</a:t>
            </a:r>
            <a:endParaRPr lang="en-US" sz="2400" dirty="0">
              <a:solidFill>
                <a:srgbClr val="0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071" y="1380596"/>
            <a:ext cx="35814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027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3" cstate="print"/>
          <a:srcRect/>
          <a:stretch>
            <a:fillRect/>
          </a:stretch>
        </p:blipFill>
        <p:spPr>
          <a:xfrm>
            <a:off x="6333998" y="4889922"/>
            <a:ext cx="2562221" cy="609603"/>
          </a:xfrm>
          <a:prstGeom prst="rect">
            <a:avLst/>
          </a:prstGeom>
          <a:noFill/>
          <a:ln>
            <a:noFill/>
          </a:ln>
        </p:spPr>
      </p:pic>
      <p:pic>
        <p:nvPicPr>
          <p:cNvPr id="12" name="Picture 7"/>
          <p:cNvPicPr>
            <a:picLocks noChangeAspect="1"/>
          </p:cNvPicPr>
          <p:nvPr/>
        </p:nvPicPr>
        <p:blipFill>
          <a:blip r:embed="rId4" cstate="print"/>
          <a:srcRect/>
          <a:stretch>
            <a:fillRect/>
          </a:stretch>
        </p:blipFill>
        <p:spPr>
          <a:xfrm>
            <a:off x="6445489" y="1435505"/>
            <a:ext cx="2486025" cy="542925"/>
          </a:xfrm>
          <a:prstGeom prst="rect">
            <a:avLst/>
          </a:prstGeom>
          <a:noFill/>
          <a:ln>
            <a:noFill/>
          </a:ln>
        </p:spPr>
      </p:pic>
      <p:pic>
        <p:nvPicPr>
          <p:cNvPr id="13" name="Picture 5"/>
          <p:cNvPicPr>
            <a:picLocks noChangeAspect="1"/>
          </p:cNvPicPr>
          <p:nvPr/>
        </p:nvPicPr>
        <p:blipFill rotWithShape="1">
          <a:blip r:embed="rId5" cstate="print"/>
          <a:srcRect t="4458" b="-4458"/>
          <a:stretch/>
        </p:blipFill>
        <p:spPr>
          <a:xfrm>
            <a:off x="6348286" y="2952000"/>
            <a:ext cx="2533646" cy="648000"/>
          </a:xfrm>
          <a:prstGeom prst="rect">
            <a:avLst/>
          </a:prstGeom>
          <a:noFill/>
          <a:ln>
            <a:noFill/>
          </a:ln>
        </p:spPr>
      </p:pic>
      <p:sp>
        <p:nvSpPr>
          <p:cNvPr id="16387"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Login &amp; Logout</a:t>
            </a:r>
          </a:p>
        </p:txBody>
      </p:sp>
      <p:sp>
        <p:nvSpPr>
          <p:cNvPr id="16388" name="Rectangle 2"/>
          <p:cNvSpPr>
            <a:spLocks noGrp="1" noChangeArrowheads="1"/>
          </p:cNvSpPr>
          <p:nvPr>
            <p:ph idx="1"/>
          </p:nvPr>
        </p:nvSpPr>
        <p:spPr>
          <a:xfrm>
            <a:off x="457200" y="1214422"/>
            <a:ext cx="4728575"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Logged out: no general calls or personal calls</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60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Paused: </a:t>
            </a:r>
            <a:r>
              <a:rPr lang="nl-BE" sz="2600" dirty="0"/>
              <a:t>n</a:t>
            </a:r>
            <a:r>
              <a:rPr lang="nl-BE" sz="2600" dirty="0" smtClean="0"/>
              <a:t>o general calls, only personal calls. This state allows you to terminate your calls before logging out</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60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Logged in: general and personal calls</a:t>
            </a:r>
          </a:p>
          <a:p>
            <a:pPr lvl="1">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3200" dirty="0" smtClean="0"/>
          </a:p>
        </p:txBody>
      </p:sp>
      <p:sp>
        <p:nvSpPr>
          <p:cNvPr id="14" name="Rectangular Callout 13"/>
          <p:cNvSpPr/>
          <p:nvPr/>
        </p:nvSpPr>
        <p:spPr>
          <a:xfrm>
            <a:off x="6564585" y="2231721"/>
            <a:ext cx="2216159" cy="486426"/>
          </a:xfrm>
          <a:prstGeom prst="wedgeRectCallout">
            <a:avLst>
              <a:gd name="adj1" fmla="val -41405"/>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a:t>Press to go to pause</a:t>
            </a:r>
            <a:endParaRPr lang="en-US" sz="1500" dirty="0"/>
          </a:p>
        </p:txBody>
      </p:sp>
      <p:sp>
        <p:nvSpPr>
          <p:cNvPr id="15" name="Rectangular Callout 14"/>
          <p:cNvSpPr/>
          <p:nvPr/>
        </p:nvSpPr>
        <p:spPr>
          <a:xfrm>
            <a:off x="7005083" y="3962400"/>
            <a:ext cx="1575245" cy="334027"/>
          </a:xfrm>
          <a:prstGeom prst="wedgeRectCallout">
            <a:avLst>
              <a:gd name="adj1" fmla="val -37178"/>
              <a:gd name="adj2" fmla="val -1866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a:t>Press to login</a:t>
            </a:r>
            <a:endParaRPr lang="en-US" sz="1500" dirty="0"/>
          </a:p>
        </p:txBody>
      </p:sp>
      <p:sp>
        <p:nvSpPr>
          <p:cNvPr id="16" name="Rectangular Callout 15"/>
          <p:cNvSpPr/>
          <p:nvPr/>
        </p:nvSpPr>
        <p:spPr>
          <a:xfrm>
            <a:off x="5090688" y="5710850"/>
            <a:ext cx="1598209" cy="486426"/>
          </a:xfrm>
          <a:prstGeom prst="wedgeRectCallout">
            <a:avLst>
              <a:gd name="adj1" fmla="val 75439"/>
              <a:gd name="adj2" fmla="val -1229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smtClean="0"/>
              <a:t>Press to go back to pause</a:t>
            </a:r>
            <a:endParaRPr lang="en-US" sz="1500" dirty="0"/>
          </a:p>
        </p:txBody>
      </p:sp>
      <p:sp>
        <p:nvSpPr>
          <p:cNvPr id="17" name="Rectangular Callout 16"/>
          <p:cNvSpPr/>
          <p:nvPr/>
        </p:nvSpPr>
        <p:spPr>
          <a:xfrm>
            <a:off x="5078163" y="3874854"/>
            <a:ext cx="1623261" cy="486426"/>
          </a:xfrm>
          <a:prstGeom prst="wedgeRectCallout">
            <a:avLst>
              <a:gd name="adj1" fmla="val 46690"/>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a:t>Press to logout</a:t>
            </a:r>
            <a:endParaRPr lang="en-US" sz="1500" dirty="0"/>
          </a:p>
        </p:txBody>
      </p:sp>
      <p:sp>
        <p:nvSpPr>
          <p:cNvPr id="19" name="Rectangular Callout 18"/>
          <p:cNvSpPr/>
          <p:nvPr/>
        </p:nvSpPr>
        <p:spPr>
          <a:xfrm>
            <a:off x="7005083" y="5710850"/>
            <a:ext cx="1598209" cy="486426"/>
          </a:xfrm>
          <a:prstGeom prst="wedgeRectCallout">
            <a:avLst>
              <a:gd name="adj1" fmla="val 16409"/>
              <a:gd name="adj2" fmla="val -10655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sz="1500" dirty="0"/>
              <a:t>Number of receptionists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543" y="3053443"/>
            <a:ext cx="8229600" cy="2622796"/>
          </a:xfrm>
        </p:spPr>
        <p:txBody>
          <a:bodyPr/>
          <a:lstStyle/>
          <a:p>
            <a:pPr marL="0" indent="0" algn="ctr">
              <a:buNone/>
            </a:pPr>
            <a:r>
              <a:rPr lang="fr-BE" dirty="0" smtClean="0"/>
              <a:t>In case of trouble</a:t>
            </a:r>
            <a:endParaRPr lang="fr-BE" dirty="0"/>
          </a:p>
        </p:txBody>
      </p:sp>
      <p:sp>
        <p:nvSpPr>
          <p:cNvPr id="5" name="Footer Placeholder 3"/>
          <p:cNvSpPr>
            <a:spLocks noGrp="1"/>
          </p:cNvSpPr>
          <p:nvPr>
            <p:ph type="ftr" sz="quarter" idx="4294967295"/>
          </p:nvPr>
        </p:nvSpPr>
        <p:spPr>
          <a:xfrm>
            <a:off x="0" y="6356350"/>
            <a:ext cx="3086100" cy="365125"/>
          </a:xfrm>
        </p:spPr>
        <p:txBody>
          <a:bodyPr/>
          <a:lstStyle/>
          <a:p>
            <a:pPr>
              <a:defRPr/>
            </a:pPr>
            <a:r>
              <a:rPr lang="nl-BE" dirty="0" smtClean="0">
                <a:solidFill>
                  <a:schemeClr val="tx1"/>
                </a:solidFill>
              </a:rPr>
              <a:t>www.escaux.com</a:t>
            </a:r>
            <a:endParaRPr lang="nl-BE"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Not able to login</a:t>
            </a:r>
            <a:endParaRPr lang="fr-BE" dirty="0"/>
          </a:p>
        </p:txBody>
      </p:sp>
      <p:pic>
        <p:nvPicPr>
          <p:cNvPr id="4" name="Picture 3"/>
          <p:cNvPicPr>
            <a:picLocks noChangeAspect="1" noChangeArrowheads="1"/>
          </p:cNvPicPr>
          <p:nvPr/>
        </p:nvPicPr>
        <p:blipFill>
          <a:blip r:embed="rId2" cstate="print"/>
          <a:srcRect/>
          <a:stretch>
            <a:fillRect/>
          </a:stretch>
        </p:blipFill>
        <p:spPr bwMode="auto">
          <a:xfrm>
            <a:off x="2397579" y="2296874"/>
            <a:ext cx="3981450" cy="1285875"/>
          </a:xfrm>
          <a:prstGeom prst="rect">
            <a:avLst/>
          </a:prstGeom>
          <a:noFill/>
          <a:ln w="9525">
            <a:noFill/>
            <a:miter lim="800000"/>
            <a:headEnd/>
            <a:tailEnd/>
          </a:ln>
        </p:spPr>
      </p:pic>
      <p:sp>
        <p:nvSpPr>
          <p:cNvPr id="5" name="Content Placeholder 10"/>
          <p:cNvSpPr txBox="1">
            <a:spLocks/>
          </p:cNvSpPr>
          <p:nvPr/>
        </p:nvSpPr>
        <p:spPr>
          <a:xfrm>
            <a:off x="188472" y="1538100"/>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200" b="0" i="0" u="none" strike="noStrike" kern="1200" cap="none" spc="0" normalizeH="0" baseline="0" noProof="0" dirty="0" smtClean="0">
                <a:ln>
                  <a:noFill/>
                </a:ln>
                <a:solidFill>
                  <a:srgbClr val="000000"/>
                </a:solidFill>
                <a:effectLst/>
                <a:uLnTx/>
                <a:uFillTx/>
                <a:latin typeface="+mn-lt"/>
                <a:cs typeface="+mn-cs"/>
              </a:rPr>
              <a:t>If you see this message when you launch net.Console: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BE" sz="2200" dirty="0" smtClean="0">
              <a:solidFill>
                <a:srgbClr val="000000"/>
              </a:solidFill>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200" b="0" i="0" u="none" strike="noStrike" kern="1200" cap="none" spc="0" normalizeH="0" noProof="0" dirty="0" smtClean="0">
                <a:ln>
                  <a:noFill/>
                </a:ln>
                <a:solidFill>
                  <a:srgbClr val="000000"/>
                </a:solidFill>
                <a:effectLst/>
                <a:uLnTx/>
                <a:uFillTx/>
                <a:latin typeface="+mn-lt"/>
                <a:cs typeface="+mn-cs"/>
              </a:rPr>
              <a:t>Or this one when net.Console is already launched and you try to log into your queues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BE" sz="2200" baseline="0" dirty="0" smtClean="0">
              <a:solidFill>
                <a:srgbClr val="000000"/>
              </a:solidFill>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BE" sz="2200" b="1" dirty="0" smtClean="0">
                <a:solidFill>
                  <a:srgbClr val="000000"/>
                </a:solidFill>
                <a:latin typeface="+mn-lt"/>
                <a:cs typeface="+mn-cs"/>
                <a:sym typeface="Wingdings" pitchFamily="2" charset="2"/>
              </a:rPr>
              <a:t> Check if your phone is connected and try to restart it</a:t>
            </a:r>
            <a:endParaRPr lang="nl-BE" sz="2200" b="1" baseline="0" dirty="0" smtClean="0">
              <a:solidFill>
                <a:srgbClr val="000000"/>
              </a:solidFill>
              <a:latin typeface="+mn-lt"/>
              <a:cs typeface="+mn-cs"/>
            </a:endParaRPr>
          </a:p>
        </p:txBody>
      </p:sp>
      <p:pic>
        <p:nvPicPr>
          <p:cNvPr id="2050" name="Picture 2"/>
          <p:cNvPicPr>
            <a:picLocks noChangeAspect="1" noChangeArrowheads="1"/>
          </p:cNvPicPr>
          <p:nvPr/>
        </p:nvPicPr>
        <p:blipFill>
          <a:blip r:embed="rId3" cstate="print"/>
          <a:srcRect l="20079" t="-1429" r="47811" b="90490"/>
          <a:stretch>
            <a:fillRect/>
          </a:stretch>
        </p:blipFill>
        <p:spPr bwMode="auto">
          <a:xfrm>
            <a:off x="2558145" y="4248144"/>
            <a:ext cx="3951514" cy="729342"/>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No control </a:t>
            </a:r>
            <a:r>
              <a:rPr lang="fr-BE" dirty="0" err="1" smtClean="0"/>
              <a:t>button</a:t>
            </a:r>
            <a:endParaRPr lang="fr-BE" dirty="0"/>
          </a:p>
        </p:txBody>
      </p:sp>
      <p:pic>
        <p:nvPicPr>
          <p:cNvPr id="3074" name="Picture 2"/>
          <p:cNvPicPr>
            <a:picLocks noChangeAspect="1" noChangeArrowheads="1"/>
          </p:cNvPicPr>
          <p:nvPr/>
        </p:nvPicPr>
        <p:blipFill>
          <a:blip r:embed="rId2" cstate="print"/>
          <a:srcRect/>
          <a:stretch>
            <a:fillRect/>
          </a:stretch>
        </p:blipFill>
        <p:spPr bwMode="auto">
          <a:xfrm>
            <a:off x="1415142" y="2409388"/>
            <a:ext cx="6451769" cy="3610412"/>
          </a:xfrm>
          <a:prstGeom prst="rect">
            <a:avLst/>
          </a:prstGeom>
          <a:noFill/>
          <a:ln w="9525">
            <a:noFill/>
            <a:miter lim="800000"/>
            <a:headEnd/>
            <a:tailEnd/>
          </a:ln>
        </p:spPr>
      </p:pic>
      <p:sp>
        <p:nvSpPr>
          <p:cNvPr id="5" name="Content Placeholder 10"/>
          <p:cNvSpPr txBox="1">
            <a:spLocks/>
          </p:cNvSpPr>
          <p:nvPr/>
        </p:nvSpPr>
        <p:spPr>
          <a:xfrm>
            <a:off x="472209" y="1159323"/>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400" b="0" i="0" u="none" strike="noStrike" kern="1200" cap="none" spc="0" normalizeH="0" baseline="0" noProof="0" dirty="0" smtClean="0">
                <a:ln>
                  <a:noFill/>
                </a:ln>
                <a:solidFill>
                  <a:srgbClr val="000000"/>
                </a:solidFill>
                <a:effectLst/>
                <a:uLnTx/>
                <a:uFillTx/>
                <a:latin typeface="+mn-lt"/>
                <a:cs typeface="+mn-cs"/>
              </a:rPr>
              <a:t>In</a:t>
            </a:r>
            <a:r>
              <a:rPr kumimoji="0" lang="nl-BE" sz="2400" b="0" i="0" u="none" strike="noStrike" kern="1200" cap="none" spc="0" normalizeH="0" noProof="0" dirty="0" smtClean="0">
                <a:ln>
                  <a:noFill/>
                </a:ln>
                <a:solidFill>
                  <a:srgbClr val="000000"/>
                </a:solidFill>
                <a:effectLst/>
                <a:uLnTx/>
                <a:uFillTx/>
                <a:latin typeface="+mn-lt"/>
                <a:cs typeface="+mn-cs"/>
              </a:rPr>
              <a:t> case your net.Console is empty and there is no control button, there is probably a network configuration issue on your PC</a:t>
            </a:r>
            <a:endParaRPr lang="nl-BE" sz="2400" b="1" baseline="0" dirty="0" smtClean="0">
              <a:solidFill>
                <a:srgbClr val="000000"/>
              </a:solidFill>
              <a:latin typeface="+mn-lt"/>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Report a problem</a:t>
            </a:r>
            <a:endParaRPr lang="en-US" dirty="0"/>
          </a:p>
        </p:txBody>
      </p:sp>
      <p:pic>
        <p:nvPicPr>
          <p:cNvPr id="93186" name="Picture 2"/>
          <p:cNvPicPr>
            <a:picLocks noChangeAspect="1" noChangeArrowheads="1"/>
          </p:cNvPicPr>
          <p:nvPr/>
        </p:nvPicPr>
        <p:blipFill>
          <a:blip r:embed="rId2" cstate="print"/>
          <a:srcRect/>
          <a:stretch>
            <a:fillRect/>
          </a:stretch>
        </p:blipFill>
        <p:spPr bwMode="auto">
          <a:xfrm>
            <a:off x="449306" y="1462090"/>
            <a:ext cx="3571549" cy="714310"/>
          </a:xfrm>
          <a:prstGeom prst="rect">
            <a:avLst/>
          </a:prstGeom>
          <a:noFill/>
          <a:ln w="9525">
            <a:noFill/>
            <a:miter lim="800000"/>
            <a:headEnd/>
            <a:tailEnd/>
          </a:ln>
        </p:spPr>
      </p:pic>
      <p:sp>
        <p:nvSpPr>
          <p:cNvPr id="7" name="Rectangular Callout 6"/>
          <p:cNvSpPr/>
          <p:nvPr/>
        </p:nvSpPr>
        <p:spPr>
          <a:xfrm>
            <a:off x="4434924" y="1569927"/>
            <a:ext cx="2191343" cy="524006"/>
          </a:xfrm>
          <a:prstGeom prst="wedgeRectCallout">
            <a:avLst>
              <a:gd name="adj1" fmla="val -102455"/>
              <a:gd name="adj2" fmla="val -795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Click to open bug report window</a:t>
            </a:r>
          </a:p>
        </p:txBody>
      </p:sp>
      <p:pic>
        <p:nvPicPr>
          <p:cNvPr id="100355" name="Picture 3"/>
          <p:cNvPicPr>
            <a:picLocks noChangeAspect="1" noChangeArrowheads="1"/>
          </p:cNvPicPr>
          <p:nvPr/>
        </p:nvPicPr>
        <p:blipFill>
          <a:blip r:embed="rId3" cstate="print"/>
          <a:srcRect/>
          <a:stretch>
            <a:fillRect/>
          </a:stretch>
        </p:blipFill>
        <p:spPr bwMode="auto">
          <a:xfrm>
            <a:off x="963330" y="3227307"/>
            <a:ext cx="3057525" cy="2733675"/>
          </a:xfrm>
          <a:prstGeom prst="rect">
            <a:avLst/>
          </a:prstGeom>
          <a:noFill/>
          <a:ln w="9525">
            <a:noFill/>
            <a:miter lim="800000"/>
            <a:headEnd/>
            <a:tailEnd/>
          </a:ln>
        </p:spPr>
      </p:pic>
      <p:pic>
        <p:nvPicPr>
          <p:cNvPr id="100356" name="Picture 4"/>
          <p:cNvPicPr>
            <a:picLocks noChangeAspect="1" noChangeArrowheads="1"/>
          </p:cNvPicPr>
          <p:nvPr/>
        </p:nvPicPr>
        <p:blipFill>
          <a:blip r:embed="rId4" cstate="print"/>
          <a:srcRect/>
          <a:stretch>
            <a:fillRect/>
          </a:stretch>
        </p:blipFill>
        <p:spPr bwMode="auto">
          <a:xfrm>
            <a:off x="5284809" y="3227307"/>
            <a:ext cx="3057525" cy="2733675"/>
          </a:xfrm>
          <a:prstGeom prst="rect">
            <a:avLst/>
          </a:prstGeom>
          <a:noFill/>
          <a:ln w="9525">
            <a:noFill/>
            <a:miter lim="800000"/>
            <a:headEnd/>
            <a:tailEnd/>
          </a:ln>
        </p:spPr>
      </p:pic>
      <p:sp>
        <p:nvSpPr>
          <p:cNvPr id="13" name="Rectangular Callout 12"/>
          <p:cNvSpPr/>
          <p:nvPr/>
        </p:nvSpPr>
        <p:spPr>
          <a:xfrm>
            <a:off x="1527588" y="2336326"/>
            <a:ext cx="2787041" cy="524006"/>
          </a:xfrm>
          <a:prstGeom prst="wedgeRectCallout">
            <a:avLst>
              <a:gd name="adj1" fmla="val 32343"/>
              <a:gd name="adj2" fmla="val 2143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Select the impacted call</a:t>
            </a:r>
          </a:p>
        </p:txBody>
      </p:sp>
      <p:sp>
        <p:nvSpPr>
          <p:cNvPr id="14" name="Rectangular Callout 13"/>
          <p:cNvSpPr/>
          <p:nvPr/>
        </p:nvSpPr>
        <p:spPr>
          <a:xfrm>
            <a:off x="5350114" y="2375992"/>
            <a:ext cx="2787041" cy="524006"/>
          </a:xfrm>
          <a:prstGeom prst="wedgeRectCallout">
            <a:avLst>
              <a:gd name="adj1" fmla="val 6276"/>
              <a:gd name="adj2" fmla="val 32192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Describe the problem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Redundant operation</a:t>
            </a:r>
            <a:endParaRPr lang="en-US" dirty="0"/>
          </a:p>
        </p:txBody>
      </p:sp>
      <p:pic>
        <p:nvPicPr>
          <p:cNvPr id="2053" name="Picture 5"/>
          <p:cNvPicPr>
            <a:picLocks noGrp="1" noChangeAspect="1" noChangeArrowheads="1"/>
          </p:cNvPicPr>
          <p:nvPr>
            <p:ph sz="half" idx="1"/>
          </p:nvPr>
        </p:nvPicPr>
        <p:blipFill>
          <a:blip r:embed="rId2" cstate="print"/>
          <a:stretch>
            <a:fillRect/>
          </a:stretch>
        </p:blipFill>
        <p:spPr bwMode="auto">
          <a:xfrm>
            <a:off x="4851399" y="5700870"/>
            <a:ext cx="3084105" cy="382429"/>
          </a:xfrm>
          <a:prstGeom prst="rect">
            <a:avLst/>
          </a:prstGeom>
          <a:noFill/>
          <a:ln w="9525">
            <a:noFill/>
            <a:miter lim="800000"/>
            <a:headEnd/>
            <a:tailEnd/>
          </a:ln>
        </p:spPr>
      </p:pic>
      <p:sp>
        <p:nvSpPr>
          <p:cNvPr id="11" name="Content Placeholder 10"/>
          <p:cNvSpPr>
            <a:spLocks noGrp="1"/>
          </p:cNvSpPr>
          <p:nvPr>
            <p:ph sz="half" idx="4294967295"/>
          </p:nvPr>
        </p:nvSpPr>
        <p:spPr>
          <a:xfrm>
            <a:off x="463463" y="1600200"/>
            <a:ext cx="8223337" cy="3209795"/>
          </a:xfrm>
        </p:spPr>
        <p:txBody>
          <a:bodyPr>
            <a:normAutofit/>
          </a:bodyPr>
          <a:lstStyle/>
          <a:p>
            <a:r>
              <a:rPr lang="nl-BE" sz="2400" dirty="0" smtClean="0"/>
              <a:t>The ESCAUX net.Console can be deployed as a redundant service running on a primary and secondary server</a:t>
            </a:r>
          </a:p>
          <a:p>
            <a:r>
              <a:rPr lang="nl-BE" sz="2400" dirty="0" smtClean="0"/>
              <a:t>Each net.Console client is connected both to the primary and secondary server, but is is either listening to the primary server (normal operating mode) or to the secondary server (failover mode)</a:t>
            </a:r>
            <a:endParaRPr lang="en-US" sz="2400" dirty="0"/>
          </a:p>
        </p:txBody>
      </p:sp>
      <p:pic>
        <p:nvPicPr>
          <p:cNvPr id="2055" name="Picture 7"/>
          <p:cNvPicPr>
            <a:picLocks noChangeAspect="1" noChangeArrowheads="1"/>
          </p:cNvPicPr>
          <p:nvPr/>
        </p:nvPicPr>
        <p:blipFill>
          <a:blip r:embed="rId3" cstate="print"/>
          <a:srcRect/>
          <a:stretch>
            <a:fillRect/>
          </a:stretch>
        </p:blipFill>
        <p:spPr bwMode="auto">
          <a:xfrm>
            <a:off x="4848160" y="4927034"/>
            <a:ext cx="3157546" cy="371476"/>
          </a:xfrm>
          <a:prstGeom prst="rect">
            <a:avLst/>
          </a:prstGeom>
          <a:noFill/>
          <a:ln w="9525">
            <a:noFill/>
            <a:miter lim="800000"/>
            <a:headEnd/>
            <a:tailEnd/>
          </a:ln>
        </p:spPr>
      </p:pic>
      <p:sp>
        <p:nvSpPr>
          <p:cNvPr id="13" name="TextBox 12"/>
          <p:cNvSpPr txBox="1"/>
          <p:nvPr/>
        </p:nvSpPr>
        <p:spPr>
          <a:xfrm>
            <a:off x="791227" y="4860099"/>
            <a:ext cx="3538148" cy="607602"/>
          </a:xfrm>
          <a:prstGeom prst="rect">
            <a:avLst/>
          </a:prstGeom>
          <a:noFill/>
        </p:spPr>
        <p:txBody>
          <a:bodyPr wrap="none" rtlCol="0">
            <a:spAutoFit/>
          </a:bodyPr>
          <a:lstStyle/>
          <a:p>
            <a:r>
              <a:rPr lang="nl-BE" dirty="0" smtClean="0">
                <a:solidFill>
                  <a:srgbClr val="000000"/>
                </a:solidFill>
                <a:latin typeface="+mj-lt"/>
              </a:rPr>
              <a:t>Normal operating mode, </a:t>
            </a:r>
          </a:p>
          <a:p>
            <a:r>
              <a:rPr lang="nl-BE" dirty="0" smtClean="0">
                <a:solidFill>
                  <a:srgbClr val="000000"/>
                </a:solidFill>
                <a:latin typeface="+mj-lt"/>
              </a:rPr>
              <a:t>connected to the primary server</a:t>
            </a:r>
            <a:endParaRPr lang="en-US" dirty="0">
              <a:solidFill>
                <a:srgbClr val="000000"/>
              </a:solidFill>
              <a:latin typeface="+mj-lt"/>
            </a:endParaRPr>
          </a:p>
        </p:txBody>
      </p:sp>
      <p:sp>
        <p:nvSpPr>
          <p:cNvPr id="14" name="TextBox 13"/>
          <p:cNvSpPr txBox="1"/>
          <p:nvPr/>
        </p:nvSpPr>
        <p:spPr>
          <a:xfrm>
            <a:off x="791227" y="5663853"/>
            <a:ext cx="3773790" cy="607602"/>
          </a:xfrm>
          <a:prstGeom prst="rect">
            <a:avLst/>
          </a:prstGeom>
          <a:noFill/>
        </p:spPr>
        <p:txBody>
          <a:bodyPr wrap="none" rtlCol="0">
            <a:spAutoFit/>
          </a:bodyPr>
          <a:lstStyle/>
          <a:p>
            <a:r>
              <a:rPr lang="nl-BE" dirty="0" smtClean="0">
                <a:solidFill>
                  <a:srgbClr val="000000"/>
                </a:solidFill>
                <a:latin typeface="+mj-lt"/>
              </a:rPr>
              <a:t>Failover operating mode, </a:t>
            </a:r>
          </a:p>
          <a:p>
            <a:r>
              <a:rPr lang="nl-BE" dirty="0" smtClean="0">
                <a:solidFill>
                  <a:srgbClr val="000000"/>
                </a:solidFill>
                <a:latin typeface="+mj-lt"/>
              </a:rPr>
              <a:t>connected to the secondary server</a:t>
            </a:r>
            <a:endParaRPr lang="en-US" dirty="0">
              <a:solidFill>
                <a:srgbClr val="000000"/>
              </a:solidFill>
              <a:latin typeface="+mj-lt"/>
            </a:endParaRPr>
          </a:p>
        </p:txBody>
      </p:sp>
      <p:sp>
        <p:nvSpPr>
          <p:cNvPr id="12"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Redundant operation</a:t>
            </a:r>
            <a:endParaRPr lang="en-US" dirty="0"/>
          </a:p>
        </p:txBody>
      </p:sp>
      <p:sp>
        <p:nvSpPr>
          <p:cNvPr id="11" name="Content Placeholder 10"/>
          <p:cNvSpPr>
            <a:spLocks noGrp="1"/>
          </p:cNvSpPr>
          <p:nvPr>
            <p:ph sz="half" idx="1"/>
          </p:nvPr>
        </p:nvSpPr>
        <p:spPr>
          <a:xfrm>
            <a:off x="487955" y="1307069"/>
            <a:ext cx="6075123" cy="4910203"/>
          </a:xfrm>
        </p:spPr>
        <p:txBody>
          <a:bodyPr>
            <a:normAutofit fontScale="85000" lnSpcReduction="10000"/>
          </a:bodyPr>
          <a:lstStyle/>
          <a:p>
            <a:r>
              <a:rPr lang="nl-BE" dirty="0" smtClean="0"/>
              <a:t>In the event there is a problem with the primary server, the following actions will take place:</a:t>
            </a:r>
          </a:p>
          <a:p>
            <a:pPr marL="914400" lvl="1" indent="-457200">
              <a:buFont typeface="+mj-lt"/>
              <a:buAutoNum type="arabicPeriod"/>
            </a:pPr>
            <a:r>
              <a:rPr lang="nl-BE" dirty="0" smtClean="0"/>
              <a:t>all calls from the gateways will be sent to the secondary server</a:t>
            </a:r>
          </a:p>
          <a:p>
            <a:pPr marL="914400" lvl="1" indent="-457200">
              <a:buFont typeface="+mj-lt"/>
              <a:buAutoNum type="arabicPeriod"/>
            </a:pPr>
            <a:r>
              <a:rPr lang="nl-BE" dirty="0" smtClean="0"/>
              <a:t>Each net.Console application receives a warning to switch over to the secondary server. Clicking “OK” will not yet switch the net.Console client over to the secondary server. This offers the possibility to handle (if still possible) the calls still living on the primary server</a:t>
            </a:r>
          </a:p>
          <a:p>
            <a:pPr marL="914400" lvl="1" indent="-457200">
              <a:buFont typeface="+mj-lt"/>
              <a:buAutoNum type="arabicPeriod"/>
            </a:pPr>
            <a:r>
              <a:rPr lang="nl-BE" dirty="0" smtClean="0"/>
              <a:t>In the mini-tool, an additional icon appears</a:t>
            </a:r>
          </a:p>
          <a:p>
            <a:pPr marL="914400" lvl="1" indent="-457200">
              <a:buFont typeface="+mj-lt"/>
              <a:buAutoNum type="arabicPeriod"/>
            </a:pPr>
            <a:r>
              <a:rPr lang="nl-BE" dirty="0" smtClean="0"/>
              <a:t>Clicking this failover icon performs the actual switch over to the seconday server</a:t>
            </a:r>
          </a:p>
        </p:txBody>
      </p:sp>
      <p:pic>
        <p:nvPicPr>
          <p:cNvPr id="2050" name="Picture 2"/>
          <p:cNvPicPr>
            <a:picLocks noChangeAspect="1" noChangeArrowheads="1"/>
          </p:cNvPicPr>
          <p:nvPr/>
        </p:nvPicPr>
        <p:blipFill>
          <a:blip r:embed="rId2" cstate="print"/>
          <a:srcRect/>
          <a:stretch>
            <a:fillRect/>
          </a:stretch>
        </p:blipFill>
        <p:spPr bwMode="auto">
          <a:xfrm>
            <a:off x="6436626" y="2763198"/>
            <a:ext cx="2552700" cy="1162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t="22346"/>
          <a:stretch>
            <a:fillRect/>
          </a:stretch>
        </p:blipFill>
        <p:spPr bwMode="auto">
          <a:xfrm>
            <a:off x="6751919" y="4381542"/>
            <a:ext cx="2048565" cy="395167"/>
          </a:xfrm>
          <a:prstGeom prst="rect">
            <a:avLst/>
          </a:prstGeom>
          <a:noFill/>
          <a:ln w="9525">
            <a:noFill/>
            <a:miter lim="800000"/>
            <a:headEnd/>
            <a:tailEnd/>
          </a:ln>
        </p:spPr>
      </p:pic>
      <p:sp>
        <p:nvSpPr>
          <p:cNvPr id="13" name="Rectangular Callout 12"/>
          <p:cNvSpPr/>
          <p:nvPr/>
        </p:nvSpPr>
        <p:spPr>
          <a:xfrm>
            <a:off x="6751919" y="5233003"/>
            <a:ext cx="2191343" cy="524006"/>
          </a:xfrm>
          <a:prstGeom prst="wedgeRectCallout">
            <a:avLst>
              <a:gd name="adj1" fmla="val -31728"/>
              <a:gd name="adj2" fmla="val -16864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Click to switch to secondary server</a:t>
            </a:r>
          </a:p>
        </p:txBody>
      </p:sp>
      <p:sp>
        <p:nvSpPr>
          <p:cNvPr id="9" name="Footer Placeholder 3"/>
          <p:cNvSpPr txBox="1">
            <a:spLocks/>
          </p:cNvSpPr>
          <p:nvPr/>
        </p:nvSpPr>
        <p:spPr>
          <a:xfrm>
            <a:off x="3181350" y="6508751"/>
            <a:ext cx="3086100" cy="365125"/>
          </a:xfrm>
          <a:prstGeom prst="rect">
            <a:avLst/>
          </a:prstGeom>
        </p:spPr>
        <p:txBody>
          <a:bodyPr vert="horz" lIns="91440" tIns="45720" rIns="91440" bIns="45720" rtlCol="0" anchor="ctr"/>
          <a:lstStyle>
            <a:defPPr>
              <a:defRPr lang="en-GB"/>
            </a:defPPr>
            <a:lvl1pPr algn="ctr" defTabSz="449263" rtl="0" fontAlgn="base">
              <a:lnSpc>
                <a:spcPct val="93000"/>
              </a:lnSpc>
              <a:spcBef>
                <a:spcPct val="0"/>
              </a:spcBef>
              <a:spcAft>
                <a:spcPct val="0"/>
              </a:spcAft>
              <a:buClr>
                <a:srgbClr val="000000"/>
              </a:buClr>
              <a:buSzPct val="100000"/>
              <a:buFont typeface="Arial" charset="0"/>
              <a:defRPr sz="1200" kern="1200">
                <a:solidFill>
                  <a:schemeClr val="tx1">
                    <a:tint val="75000"/>
                  </a:schemeClr>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a:lstStyle>
          <a:p>
            <a:pPr>
              <a:defRPr/>
            </a:pPr>
            <a:r>
              <a:rPr lang="nl-BE" sz="800" dirty="0" smtClean="0">
                <a:solidFill>
                  <a:schemeClr val="tx1"/>
                </a:solidFill>
                <a:latin typeface="+mj-lt"/>
              </a:rPr>
              <a:t>www.escaux.com</a:t>
            </a:r>
            <a:endParaRPr lang="nl-BE" sz="800" dirty="0">
              <a:solidFill>
                <a:schemeClr val="tx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fr-BE" dirty="0" smtClean="0"/>
              <a:t>Login</a:t>
            </a:r>
            <a:endParaRPr lang="fr-BE" dirty="0"/>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619983" y="5471306"/>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603986" y="2119357"/>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
        <p:nvSpPr>
          <p:cNvPr id="9" name="Text Box 22"/>
          <p:cNvSpPr txBox="1"/>
          <p:nvPr/>
        </p:nvSpPr>
        <p:spPr>
          <a:xfrm>
            <a:off x="3404193" y="1578841"/>
            <a:ext cx="5400601" cy="1510282"/>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800" dirty="0">
                <a:solidFill>
                  <a:srgbClr val="000000"/>
                </a:solidFill>
                <a:latin typeface="Trebuchet MS" panose="020B0603020202020204" pitchFamily="34" charset="0"/>
                <a:ea typeface="+mj-ea"/>
                <a:cs typeface="+mj-cs"/>
              </a:rPr>
              <a:t>STEP 1 – Go to Pause</a:t>
            </a: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Trebuchet MS" panose="020B0603020202020204" pitchFamily="34" charset="0"/>
                <a:ea typeface="Microsoft YaHei"/>
              </a:rPr>
              <a:t>Click on the red button on the left</a:t>
            </a:r>
            <a:endParaRPr lang="en-US" sz="2400" b="0"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smtClean="0">
                <a:solidFill>
                  <a:srgbClr val="000000"/>
                </a:solidFill>
                <a:uFillTx/>
                <a:latin typeface="Trebuchet MS" panose="020B0603020202020204" pitchFamily="34" charset="0"/>
                <a:ea typeface="Microsoft YaHei"/>
              </a:rPr>
              <a:t>You are now logged into your personal queue</a:t>
            </a:r>
            <a:endParaRPr lang="en-US" sz="2000" i="1" dirty="0" smtClean="0">
              <a:solidFill>
                <a:srgbClr val="000000"/>
              </a:solidFill>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smtClean="0">
                <a:solidFill>
                  <a:srgbClr val="000000"/>
                </a:solidFill>
                <a:uFillTx/>
                <a:latin typeface="Trebuchet MS" panose="020B0603020202020204" pitchFamily="34" charset="0"/>
                <a:ea typeface="Microsoft YaHei"/>
              </a:rPr>
              <a:t>You</a:t>
            </a:r>
            <a:r>
              <a:rPr lang="en-US" sz="2000" i="1" dirty="0" smtClean="0">
                <a:solidFill>
                  <a:srgbClr val="000000"/>
                </a:solidFill>
                <a:latin typeface="Trebuchet MS" panose="020B0603020202020204" pitchFamily="34" charset="0"/>
                <a:ea typeface="Microsoft YaHei"/>
              </a:rPr>
              <a:t> are now in pause for the general queue</a:t>
            </a:r>
            <a:endParaRPr lang="en-US" sz="2400" b="1" i="0" u="none" strike="noStrike" kern="1200" cap="none" spc="0" baseline="0" dirty="0">
              <a:solidFill>
                <a:srgbClr val="000000"/>
              </a:solidFill>
              <a:uFillTx/>
              <a:latin typeface="Trebuchet MS" panose="020B0603020202020204" pitchFamily="34" charset="0"/>
              <a:ea typeface="Microsoft YaHei"/>
            </a:endParaRPr>
          </a:p>
        </p:txBody>
      </p:sp>
      <p:sp>
        <p:nvSpPr>
          <p:cNvPr id="10" name="Text Box 22"/>
          <p:cNvSpPr txBox="1"/>
          <p:nvPr/>
        </p:nvSpPr>
        <p:spPr>
          <a:xfrm>
            <a:off x="4182204" y="3437275"/>
            <a:ext cx="4831962" cy="2248946"/>
          </a:xfrm>
          <a:prstGeom prst="rect">
            <a:avLst/>
          </a:prstGeom>
          <a:noFill/>
          <a:ln>
            <a:noFill/>
          </a:ln>
        </p:spPr>
        <p:txBody>
          <a:bodyPr vert="horz" wrap="square" lIns="90004" tIns="46798" rIns="90004" bIns="46798" anchor="t" anchorCtr="0" compatLnSpc="1">
            <a:spAutoFit/>
          </a:bodyPr>
          <a:lstStyle/>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800" kern="0" dirty="0">
                <a:solidFill>
                  <a:srgbClr val="000000"/>
                </a:solidFill>
                <a:latin typeface="+mj-lt"/>
                <a:ea typeface="+mj-ea"/>
                <a:cs typeface="+mj-cs"/>
              </a:rPr>
              <a:t>STEP 2 – Go to Logged In</a:t>
            </a: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Trebuchet MS" panose="020B0603020202020204" pitchFamily="34" charset="0"/>
                <a:ea typeface="Microsoft YaHei"/>
              </a:rPr>
              <a:t>Click on the red button on the right</a:t>
            </a:r>
            <a:endParaRPr lang="en-US" sz="2400" b="0" i="0" u="none" strike="noStrike" kern="1200" cap="none" spc="0" baseline="0" dirty="0">
              <a:solidFill>
                <a:srgbClr val="000000"/>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i="1" dirty="0" smtClean="0">
                <a:solidFill>
                  <a:srgbClr val="000000"/>
                </a:solidFill>
                <a:latin typeface="Trebuchet MS" panose="020B0603020202020204" pitchFamily="34" charset="0"/>
                <a:ea typeface="Microsoft YaHei"/>
              </a:rPr>
              <a:t>You are now logged into your personal queue and the general queue</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1" u="none" strike="noStrike" kern="1200" cap="none" spc="0" baseline="0" dirty="0" smtClean="0">
                <a:solidFill>
                  <a:srgbClr val="000000"/>
                </a:solidFill>
                <a:uFillTx/>
                <a:latin typeface="Trebuchet MS" panose="020B0603020202020204" pitchFamily="34" charset="0"/>
                <a:ea typeface="Microsoft YaHei"/>
              </a:rPr>
              <a:t>You</a:t>
            </a:r>
            <a:r>
              <a:rPr lang="en-US" sz="2000" b="1" i="1" u="none" strike="noStrike" kern="1200" cap="none" spc="0" dirty="0" smtClean="0">
                <a:solidFill>
                  <a:srgbClr val="000000"/>
                </a:solidFill>
                <a:uFillTx/>
                <a:latin typeface="Trebuchet MS" panose="020B0603020202020204" pitchFamily="34" charset="0"/>
                <a:ea typeface="Microsoft YaHei"/>
              </a:rPr>
              <a:t> are ready to accept calls</a:t>
            </a:r>
            <a:endParaRPr lang="en-US" sz="2400" b="1" i="0" u="none" strike="noStrike" kern="1200" cap="none" spc="0" baseline="0" dirty="0">
              <a:solidFill>
                <a:srgbClr val="000000"/>
              </a:solidFill>
              <a:uFillTx/>
              <a:latin typeface="Trebuchet MS" panose="020B0603020202020204" pitchFamily="34" charset="0"/>
              <a:ea typeface="Microsoft YaHei"/>
            </a:endParaRPr>
          </a:p>
        </p:txBody>
      </p:sp>
      <p:cxnSp>
        <p:nvCxnSpPr>
          <p:cNvPr id="11" name="Straight Arrow Connector 15"/>
          <p:cNvCxnSpPr/>
          <p:nvPr/>
        </p:nvCxnSpPr>
        <p:spPr>
          <a:xfrm>
            <a:off x="1856013" y="4142138"/>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fr-BE" dirty="0" err="1" smtClean="0"/>
              <a:t>Logout</a:t>
            </a:r>
            <a:endParaRPr lang="fr-BE" dirty="0"/>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603986" y="5264069"/>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603986" y="2119357"/>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
        <p:nvSpPr>
          <p:cNvPr id="9" name="Text Box 22"/>
          <p:cNvSpPr txBox="1"/>
          <p:nvPr/>
        </p:nvSpPr>
        <p:spPr>
          <a:xfrm>
            <a:off x="3649141" y="1478285"/>
            <a:ext cx="5400601" cy="1633393"/>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0" u="none" strike="noStrike" kern="1200" cap="none" spc="0" baseline="0" dirty="0" smtClean="0">
                <a:solidFill>
                  <a:srgbClr val="000000"/>
                </a:solidFill>
                <a:uFillTx/>
                <a:latin typeface="Trebuchet MS" panose="020B0603020202020204" pitchFamily="34" charset="0"/>
                <a:ea typeface="Microsoft YaHei"/>
              </a:rPr>
              <a:t>STEP 2 – Go to Logged Out</a:t>
            </a:r>
            <a:endParaRPr lang="en-US" sz="2000" b="1"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0" u="none" strike="noStrike" kern="1200" cap="none" spc="0" baseline="0" dirty="0" smtClean="0">
                <a:solidFill>
                  <a:srgbClr val="000000"/>
                </a:solidFill>
                <a:uFillTx/>
                <a:latin typeface="Trebuchet MS" panose="020B0603020202020204" pitchFamily="34" charset="0"/>
                <a:ea typeface="Microsoft YaHei"/>
              </a:rPr>
              <a:t>Click on the green button on the left</a:t>
            </a:r>
            <a:endParaRPr lang="en-US" sz="2000" b="0" i="0" u="none" strike="noStrike" kern="1200" cap="none" spc="0" baseline="0" dirty="0">
              <a:solidFill>
                <a:srgbClr val="000000"/>
              </a:solidFill>
              <a:uFillTx/>
              <a:latin typeface="Trebuchet MS" panose="020B0603020202020204" pitchFamily="34" charset="0"/>
              <a:ea typeface="Microsoft YaHei"/>
            </a:endParaRPr>
          </a:p>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smtClean="0">
                <a:solidFill>
                  <a:srgbClr val="000000"/>
                </a:solidFill>
                <a:uFillTx/>
                <a:latin typeface="Trebuchet MS" panose="020B0603020202020204" pitchFamily="34" charset="0"/>
                <a:ea typeface="Microsoft YaHei"/>
              </a:rPr>
              <a:t>You are now logged out of both</a:t>
            </a:r>
            <a:r>
              <a:rPr lang="en-US" sz="2000" b="0" i="1" u="none" strike="noStrike" kern="1200" cap="none" spc="0" dirty="0" smtClean="0">
                <a:solidFill>
                  <a:srgbClr val="000000"/>
                </a:solidFill>
                <a:uFillTx/>
                <a:latin typeface="Trebuchet MS" panose="020B0603020202020204" pitchFamily="34" charset="0"/>
                <a:ea typeface="Microsoft YaHei"/>
              </a:rPr>
              <a:t> queues</a:t>
            </a:r>
            <a:br>
              <a:rPr lang="en-US" sz="2000" b="0" i="1" u="none" strike="noStrike" kern="1200" cap="none" spc="0" dirty="0" smtClean="0">
                <a:solidFill>
                  <a:srgbClr val="000000"/>
                </a:solidFill>
                <a:uFillTx/>
                <a:latin typeface="Trebuchet MS" panose="020B0603020202020204" pitchFamily="34" charset="0"/>
                <a:ea typeface="Microsoft YaHei"/>
              </a:rPr>
            </a:br>
            <a:r>
              <a:rPr lang="en-US" sz="2000" b="1" i="1" dirty="0" smtClean="0">
                <a:solidFill>
                  <a:srgbClr val="000000"/>
                </a:solidFill>
                <a:latin typeface="Trebuchet MS" panose="020B0603020202020204" pitchFamily="34" charset="0"/>
                <a:ea typeface="Microsoft YaHei"/>
              </a:rPr>
              <a:t>You will not receive incoming calls anymore</a:t>
            </a:r>
            <a:endParaRPr lang="en-US" sz="2000" b="0" i="1" u="none" strike="noStrike" kern="1200" cap="none" spc="0" baseline="0" dirty="0">
              <a:solidFill>
                <a:srgbClr val="000000"/>
              </a:solidFill>
              <a:uFillTx/>
              <a:latin typeface="Trebuchet MS" panose="020B0603020202020204" pitchFamily="34" charset="0"/>
              <a:ea typeface="Microsoft YaHei"/>
            </a:endParaRPr>
          </a:p>
        </p:txBody>
      </p:sp>
      <p:sp>
        <p:nvSpPr>
          <p:cNvPr id="10" name="Text Box 22"/>
          <p:cNvSpPr txBox="1"/>
          <p:nvPr/>
        </p:nvSpPr>
        <p:spPr>
          <a:xfrm>
            <a:off x="4447312" y="3711692"/>
            <a:ext cx="4447308" cy="2864499"/>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0" u="none" strike="noStrike" kern="1200" cap="none" spc="0" baseline="0" dirty="0" smtClean="0">
                <a:solidFill>
                  <a:srgbClr val="000000"/>
                </a:solidFill>
                <a:uFillTx/>
                <a:latin typeface="Trebuchet MS" panose="020B0603020202020204" pitchFamily="34" charset="0"/>
                <a:ea typeface="Microsoft YaHei"/>
              </a:rPr>
              <a:t>STEP 1 –</a:t>
            </a:r>
            <a:r>
              <a:rPr lang="en-US" sz="2000" b="1" i="0" u="none" strike="noStrike" kern="1200" cap="none" spc="0" dirty="0" smtClean="0">
                <a:solidFill>
                  <a:srgbClr val="000000"/>
                </a:solidFill>
                <a:uFillTx/>
                <a:latin typeface="Trebuchet MS" panose="020B0603020202020204" pitchFamily="34" charset="0"/>
                <a:ea typeface="Microsoft YaHei"/>
              </a:rPr>
              <a:t> Go to Pause</a:t>
            </a:r>
            <a:endParaRPr lang="en-US" sz="2000" b="1"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0" u="none" strike="noStrike" kern="1200" cap="none" spc="0" baseline="0" dirty="0" smtClean="0">
                <a:solidFill>
                  <a:srgbClr val="000000"/>
                </a:solidFill>
                <a:uFillTx/>
                <a:latin typeface="Trebuchet MS" panose="020B0603020202020204" pitchFamily="34" charset="0"/>
                <a:ea typeface="Microsoft YaHei"/>
              </a:rPr>
              <a:t>Click on the green button on the right</a:t>
            </a:r>
            <a:endParaRPr lang="en-US" sz="2000" b="0" i="0" u="none" strike="noStrike" kern="1200" cap="none" spc="0" baseline="0" dirty="0">
              <a:solidFill>
                <a:srgbClr val="000000"/>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i="1" dirty="0" smtClean="0">
                <a:solidFill>
                  <a:srgbClr val="000000"/>
                </a:solidFill>
                <a:latin typeface="Trebuchet MS" panose="020B0603020202020204" pitchFamily="34" charset="0"/>
                <a:ea typeface="Microsoft YaHei"/>
              </a:rPr>
              <a:t>You are now in pause for the general queue and still logged into your personal queue</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1" u="none" strike="noStrike" kern="1200" cap="none" spc="0" baseline="0" dirty="0" smtClean="0">
                <a:solidFill>
                  <a:srgbClr val="000000"/>
                </a:solidFill>
                <a:uFillTx/>
                <a:latin typeface="Trebuchet MS" panose="020B0603020202020204" pitchFamily="34" charset="0"/>
                <a:ea typeface="Microsoft YaHei"/>
              </a:rPr>
              <a:t>You</a:t>
            </a:r>
            <a:r>
              <a:rPr lang="en-US" sz="2000" b="1" i="1" u="none" strike="noStrike" kern="1200" cap="none" spc="0" dirty="0" smtClean="0">
                <a:solidFill>
                  <a:srgbClr val="000000"/>
                </a:solidFill>
                <a:uFillTx/>
                <a:latin typeface="Trebuchet MS" panose="020B0603020202020204" pitchFamily="34" charset="0"/>
                <a:ea typeface="Microsoft YaHei"/>
              </a:rPr>
              <a:t> can finish current calls and still accept personal calls</a:t>
            </a:r>
            <a:endParaRPr lang="en-US" sz="2000" b="1"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Trebuchet MS" panose="020B0603020202020204" pitchFamily="34" charset="0"/>
              <a:ea typeface="Microsoft YaHei"/>
            </a:endParaRPr>
          </a:p>
        </p:txBody>
      </p:sp>
      <p:cxnSp>
        <p:nvCxnSpPr>
          <p:cNvPr id="11" name="Straight Arrow Connector 15"/>
          <p:cNvCxnSpPr/>
          <p:nvPr/>
        </p:nvCxnSpPr>
        <p:spPr>
          <a:xfrm>
            <a:off x="1790692" y="4053679"/>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Close application</a:t>
            </a:r>
          </a:p>
        </p:txBody>
      </p:sp>
      <p:sp>
        <p:nvSpPr>
          <p:cNvPr id="16388" name="Rectangle 2"/>
          <p:cNvSpPr>
            <a:spLocks noGrp="1" noChangeArrowheads="1"/>
          </p:cNvSpPr>
          <p:nvPr>
            <p:ph idx="1"/>
          </p:nvPr>
        </p:nvSpPr>
        <p:spPr>
          <a:xfrm>
            <a:off x="457200" y="1214422"/>
            <a:ext cx="8223337"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800" dirty="0" smtClean="0"/>
              <a:t>It is advised to log out before closing the application. If you log out from the “paused” or “logged in” states a warning will display.</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800" dirty="0" smtClean="0"/>
              <a:t>If you log out anyway, the application will attempt to remove the phone from the queues but it is advised to log out before closing the application.</a:t>
            </a:r>
          </a:p>
        </p:txBody>
      </p:sp>
      <p:pic>
        <p:nvPicPr>
          <p:cNvPr id="102404" name="Picture 4"/>
          <p:cNvPicPr>
            <a:picLocks noChangeAspect="1" noChangeArrowheads="1"/>
          </p:cNvPicPr>
          <p:nvPr/>
        </p:nvPicPr>
        <p:blipFill>
          <a:blip r:embed="rId3" cstate="print"/>
          <a:srcRect/>
          <a:stretch>
            <a:fillRect/>
          </a:stretch>
        </p:blipFill>
        <p:spPr bwMode="auto">
          <a:xfrm>
            <a:off x="1180542" y="4728594"/>
            <a:ext cx="1295400" cy="781050"/>
          </a:xfrm>
          <a:prstGeom prst="rect">
            <a:avLst/>
          </a:prstGeom>
          <a:noFill/>
          <a:ln w="9525">
            <a:noFill/>
            <a:miter lim="800000"/>
            <a:headEnd/>
            <a:tailEnd/>
          </a:ln>
        </p:spPr>
      </p:pic>
      <p:pic>
        <p:nvPicPr>
          <p:cNvPr id="102405" name="Picture 5"/>
          <p:cNvPicPr>
            <a:picLocks noChangeAspect="1" noChangeArrowheads="1"/>
          </p:cNvPicPr>
          <p:nvPr/>
        </p:nvPicPr>
        <p:blipFill>
          <a:blip r:embed="rId4" cstate="print"/>
          <a:srcRect/>
          <a:stretch>
            <a:fillRect/>
          </a:stretch>
        </p:blipFill>
        <p:spPr bwMode="auto">
          <a:xfrm>
            <a:off x="3653501" y="3925102"/>
            <a:ext cx="4447328" cy="176160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5277</TotalTime>
  <Words>2554</Words>
  <Application>Microsoft Office PowerPoint</Application>
  <PresentationFormat>On-screen Show (4:3)</PresentationFormat>
  <Paragraphs>470</Paragraphs>
  <Slides>65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Microsoft YaHei</vt:lpstr>
      <vt:lpstr>Arial</vt:lpstr>
      <vt:lpstr>Arial Black</vt:lpstr>
      <vt:lpstr>Lucida Sans Unicode</vt:lpstr>
      <vt:lpstr>Times New Roman</vt:lpstr>
      <vt:lpstr>Trebuchet MS</vt:lpstr>
      <vt:lpstr>Wingdings</vt:lpstr>
      <vt:lpstr>Office Theme</vt:lpstr>
      <vt:lpstr>net.Console 3.8</vt:lpstr>
      <vt:lpstr> Content</vt:lpstr>
      <vt:lpstr>Your desktop</vt:lpstr>
      <vt:lpstr>PowerPoint Presentation</vt:lpstr>
      <vt:lpstr>Authenticate and Login</vt:lpstr>
      <vt:lpstr>Login &amp; Logout</vt:lpstr>
      <vt:lpstr>Login</vt:lpstr>
      <vt:lpstr>Logout</vt:lpstr>
      <vt:lpstr>Close application</vt:lpstr>
      <vt:lpstr>PowerPoint Presentation</vt:lpstr>
      <vt:lpstr>The screen layout – X900</vt:lpstr>
      <vt:lpstr>The screen layout – X700</vt:lpstr>
      <vt:lpstr>Left pane</vt:lpstr>
      <vt:lpstr>Right pane</vt:lpstr>
      <vt:lpstr>Phone status on speeddials</vt:lpstr>
      <vt:lpstr>Web component focus</vt:lpstr>
      <vt:lpstr>Mini-toolbar</vt:lpstr>
      <vt:lpstr>Control area</vt:lpstr>
      <vt:lpstr>Control area</vt:lpstr>
      <vt:lpstr>Line status area</vt:lpstr>
      <vt:lpstr>Supervision area</vt:lpstr>
      <vt:lpstr>Supervision area</vt:lpstr>
      <vt:lpstr>Contacts</vt:lpstr>
      <vt:lpstr>Contacts</vt:lpstr>
      <vt:lpstr>Customize display</vt:lpstr>
      <vt:lpstr>Call History</vt:lpstr>
      <vt:lpstr>Receptionist</vt:lpstr>
      <vt:lpstr>Voicemail</vt:lpstr>
      <vt:lpstr>PowerPoint Presentation</vt:lpstr>
      <vt:lpstr>Answer a call</vt:lpstr>
      <vt:lpstr>Terminate a call</vt:lpstr>
      <vt:lpstr>Initiate a call</vt:lpstr>
      <vt:lpstr>Hold and unhold call</vt:lpstr>
      <vt:lpstr>Blind Transfer</vt:lpstr>
      <vt:lpstr>Blind Transfer to busy number</vt:lpstr>
      <vt:lpstr>Attended Transfer (1)</vt:lpstr>
      <vt:lpstr>Attended Transfer (2)</vt:lpstr>
      <vt:lpstr>Attended Transfer (3)</vt:lpstr>
      <vt:lpstr>Attended Transfer (4)</vt:lpstr>
      <vt:lpstr>Take back a call</vt:lpstr>
      <vt:lpstr>Auto-return of a call</vt:lpstr>
      <vt:lpstr>Park a call</vt:lpstr>
      <vt:lpstr>Couple a call</vt:lpstr>
      <vt:lpstr>Take notes</vt:lpstr>
      <vt:lpstr>PowerPoint Presentation</vt:lpstr>
      <vt:lpstr>Directed Park</vt:lpstr>
      <vt:lpstr>Directed Park retrieval</vt:lpstr>
      <vt:lpstr>Transform Attended Transfer into Camp On</vt:lpstr>
      <vt:lpstr>Chaining a call (1)</vt:lpstr>
      <vt:lpstr>Chaining a call (2)</vt:lpstr>
      <vt:lpstr>PowerPoint Presentation</vt:lpstr>
      <vt:lpstr>Preferences window</vt:lpstr>
      <vt:lpstr>General preferences</vt:lpstr>
      <vt:lpstr>Keyboard shortcuts</vt:lpstr>
      <vt:lpstr>Speeddials</vt:lpstr>
      <vt:lpstr>Speeddials with phone status</vt:lpstr>
      <vt:lpstr>Define font sizes</vt:lpstr>
      <vt:lpstr>Directory search fields</vt:lpstr>
      <vt:lpstr>Voicemail options</vt:lpstr>
      <vt:lpstr>PowerPoint Presentation</vt:lpstr>
      <vt:lpstr>Not able to login</vt:lpstr>
      <vt:lpstr>No control button</vt:lpstr>
      <vt:lpstr>Report a problem</vt:lpstr>
      <vt:lpstr>Redundant operation</vt:lpstr>
      <vt:lpstr>Redundant operation</vt:lpstr>
    </vt:vector>
  </TitlesOfParts>
  <Company>Escaux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cae</cp:lastModifiedBy>
  <cp:revision>302</cp:revision>
  <dcterms:created xsi:type="dcterms:W3CDTF">2010-09-13T08:39:47Z</dcterms:created>
  <dcterms:modified xsi:type="dcterms:W3CDTF">2016-03-30T08:36:54Z</dcterms:modified>
</cp:coreProperties>
</file>