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</p:sldMasterIdLst>
  <p:notesMasterIdLst>
    <p:notesMasterId r:id="rId68"/>
  </p:notesMasterIdLst>
  <p:handoutMasterIdLst>
    <p:handoutMasterId r:id="rId69"/>
  </p:handoutMasterIdLst>
  <p:sldIdLst>
    <p:sldId id="337" r:id="rId2"/>
    <p:sldId id="257" r:id="rId3"/>
    <p:sldId id="266" r:id="rId4"/>
    <p:sldId id="327" r:id="rId5"/>
    <p:sldId id="262" r:id="rId6"/>
    <p:sldId id="333" r:id="rId7"/>
    <p:sldId id="334" r:id="rId8"/>
    <p:sldId id="264" r:id="rId9"/>
    <p:sldId id="328" r:id="rId10"/>
    <p:sldId id="267" r:id="rId11"/>
    <p:sldId id="319" r:id="rId12"/>
    <p:sldId id="268" r:id="rId13"/>
    <p:sldId id="320" r:id="rId14"/>
    <p:sldId id="324" r:id="rId15"/>
    <p:sldId id="321" r:id="rId16"/>
    <p:sldId id="32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23" r:id="rId29"/>
    <p:sldId id="329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38" r:id="rId46"/>
    <p:sldId id="330" r:id="rId47"/>
    <p:sldId id="300" r:id="rId48"/>
    <p:sldId id="301" r:id="rId49"/>
    <p:sldId id="302" r:id="rId50"/>
    <p:sldId id="303" r:id="rId51"/>
    <p:sldId id="304" r:id="rId52"/>
    <p:sldId id="331" r:id="rId53"/>
    <p:sldId id="307" r:id="rId54"/>
    <p:sldId id="308" r:id="rId55"/>
    <p:sldId id="309" r:id="rId56"/>
    <p:sldId id="325" r:id="rId57"/>
    <p:sldId id="326" r:id="rId58"/>
    <p:sldId id="311" r:id="rId59"/>
    <p:sldId id="312" r:id="rId60"/>
    <p:sldId id="318" r:id="rId61"/>
    <p:sldId id="332" r:id="rId62"/>
    <p:sldId id="335" r:id="rId63"/>
    <p:sldId id="336" r:id="rId64"/>
    <p:sldId id="314" r:id="rId65"/>
    <p:sldId id="315" r:id="rId66"/>
    <p:sldId id="316" r:id="rId67"/>
  </p:sldIdLst>
  <p:sldSz cx="9144000" cy="6858000" type="screen4x3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47F67-E781-4A47-B13C-5B11BC842245}" type="datetimeFigureOut">
              <a:rPr lang="fr-BE" smtClean="0"/>
              <a:t>30/03/2016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3C823-B838-4E99-9E41-845EEBA609D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267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27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28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29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3850443" y="1"/>
            <a:ext cx="2944085" cy="494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885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4538"/>
            <a:ext cx="4953000" cy="37163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8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153"/>
            <a:ext cx="5431846" cy="44600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428583"/>
            <a:ext cx="2939365" cy="48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220D1C0A-559D-45CB-821C-770D8D2B5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11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4EA9B57-A4A0-4B9E-9928-0237B6127DD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882A741-B5B1-4169-AD9F-42FA6578CFBB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2D61C31-E7DF-43BC-B558-625B3557A33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09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809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8929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BD777BE-6B31-4237-8AF8-D96CD0B45B0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277E22C-79BE-4F22-BB9C-B760743546B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9F00FD8-D923-4E45-8A07-588B09D646A3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421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CDCE69F-9B24-4A2D-88D7-14A09FF5FC20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4214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F71C184-EF5F-4CC6-80C3-6A0C8D6EC7AA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fld id="{215CA804-E462-44DC-943D-D40545E86FFC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4215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7840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776C4D0-AE76-4A19-9FBD-2A1D23A0E0D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66537FB-72CF-4B78-AEAE-53E3FCB0610C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ADFA188-464E-4E03-97E7-E8D29E58A9B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24E668A-FDF8-475C-BD3C-343C2D2A90A4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5238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6C7CAFB-92BA-4CB2-B3BA-56668D0D62A3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fld id="{743E275F-2522-4939-8DD5-2BB0766A74B6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5239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6432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27A4E64-D97A-4BC2-8BC5-41F68F612CE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3074C0B-60B7-47BF-8BA5-473F8EB5F8C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1970493-AB98-4FBA-BF29-7566C0A28829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626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0BCCD4D-AB0D-41C8-93B7-C7043C1099CE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6262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5D5E680-3BE0-40FE-B4C0-956650990E9D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fld id="{1B58892D-354D-41C3-A42B-2C01369DA65E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6263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9124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2B01B0F-4525-427D-ACE0-243169AD59E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665EC2C-A60B-4728-B20C-07E36F38F1C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86C58D7-44E8-49B0-979B-926D29D9ADE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072FB7B-A6B7-4D1A-A6F0-8714FD44FC70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69A554E-2D4E-4974-A2AD-9BF517180F9B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fld id="{DBAB4AFB-E8A6-47B0-8006-34D073205695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7287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082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58AF79F-1CFB-42C2-A0F8-D8C0F1D1A60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BB90B51-42A9-41EF-80DE-1375CF39A1BC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9BD5867-489F-4047-B13C-5ABE11AD9F8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F888F13-B951-4F44-99FF-364542E30AC9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8310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303C13F-325C-45DD-BEB5-4BA1F9C214CF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fld id="{ED73D3E2-8C8A-4A13-B2C4-8262E587148E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8311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6448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0259EAD-57E4-484F-AAE6-6AD11A76CB1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5E545A6-7AA1-4223-BCB3-09362D094B69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30FE6CA-0214-48B8-A15D-94F756290EC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9771978-1B8A-4D16-B32F-6F46662811DA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9334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7EEBAF6-9231-4B11-B80F-3033FF83C021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fld id="{19ED20DB-C1D0-4A8A-B7C1-2463FCBAD2CF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9335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8882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F4AF4D3-998C-4E38-B7A0-B447B315128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676189E-74A2-41AB-97BC-49F38FF0B73D}" type="slidenum">
              <a:rPr lang="en-GB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GB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7" y="4716878"/>
            <a:ext cx="5433420" cy="446354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4251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FF82724-5149-49A3-9AE1-88D146B04EC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4735A61-FF3E-4D66-856D-F4C5F2C4022B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F452512-A67A-45AE-B658-89D0819F5726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2E622C0-483C-45D5-A30E-7C13CD96A280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1382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8D52211-5C23-46B0-933B-3C86726427FF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fld id="{69B2706D-FDDD-41E2-BBC8-A94E9260C01F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101383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882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57F8982-3DCA-413A-8571-FB1B2DD221F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2F8D09B-4450-4CC8-B384-E34329EAB779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58E6683-F8B3-4D4D-BA90-736D5D17E705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240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0C31EEE-2152-4862-BFC5-CD6BB221F9BA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24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024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6518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940A4E2-F0C0-4892-8AA5-DD081669AEF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3E0106C-8DF6-4C4E-A9F8-CB21BA61936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DC3EFA8-00C7-407B-89A5-3CFF2677FC01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342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35FB6AE-2B02-4039-A69D-6E18E9CF1461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343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034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812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11FBFDF-4136-4F1E-9957-8AEFF592DDD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9D52379-BA4D-42A0-B77A-A626F6E98C60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E737B56-3C5F-4A59-B5F1-589C0D1CF88C}" type="slidenum">
              <a:rPr lang="en-GB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GB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4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52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4893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51787E-D223-4095-AFC4-77E348D4DA6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44D7B10-D1DB-441D-AB1E-3EDD537E3FE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622D74-94F1-4961-A277-310E48938D2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98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4219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7F5ADD6-6306-4865-A6EA-C1615285210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5A53500-179F-4CB9-B73F-BFA32DC630C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C51D970-8317-490F-A84B-34843E0F9D30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15EC83C-67B2-4315-B040-689D6C5CB8E5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547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787400"/>
            <a:ext cx="5183187" cy="3887788"/>
          </a:xfrm>
          <a:solidFill>
            <a:srgbClr val="FFFFFF"/>
          </a:solidFill>
          <a:ln/>
        </p:spPr>
      </p:sp>
      <p:sp>
        <p:nvSpPr>
          <p:cNvPr id="1054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3827" y="4925405"/>
            <a:ext cx="5790612" cy="4666899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6850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D271E42-754F-4D09-B56F-0FA5031FC84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D71780E-254E-400A-B757-A53538D6077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3AAB598-CF9A-4E66-A16A-396CD8976E3B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CF1DB4F-BB98-49A2-BF41-77358B37F19A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650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065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6808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D2FE0B9-D0A9-4523-900D-082F6C29941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D5EEDE1-122D-4857-8655-952A2FD7BC0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99A89FF-C49A-43D4-AC1C-BE38E5182B23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E53335A-E599-4C37-AE2F-C135040E6CC8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7526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9E28BE1-CE33-43FD-95BC-1A938C1E01B0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fld id="{A8807C83-3B7B-4866-96D4-FA770ABCC713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107527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7176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CA909F2-7C5E-42CC-8A9F-2A220F8B665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1CE1783-973E-4768-9049-D84D0403749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9C83C22-F0CB-40CD-9DB9-31E59B5A661B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854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DF11C6D-6260-40F0-BA51-DFF49E2B924E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85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085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4684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42B56B3-77D8-48AB-A19E-873D59BE276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379537F-7373-44A5-AFC4-89F9238341F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957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A58B246-3300-490D-948A-4959312D0083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957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A5F8F7-9981-4E94-BA25-DFA2B84FDA51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95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095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5152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ABA37F9-849E-4BAA-97B2-3FA1E69FEC0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66B9A85-17D4-4705-BA18-CF0CA4A3074C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D4614B2-2A29-4125-B813-04FCB8B74007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0597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57B2FEE-A950-4343-ADC2-5F1C8B4274C7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05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05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3248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8642DFE-96F2-4B7E-82B2-F0E3369BAE7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217BA3F-2030-4CC7-BE3E-4CCD0234BDA2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D1B69B9-4558-48F2-B89E-C619E832F70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162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62D614B-E03C-4E84-93E8-92AA3F2767E9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162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16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6606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3EF0AB0-7895-4D2C-83D9-54A0331AE76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1C90A9A-E031-4F38-BA0F-E981FF9CA759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0DB2EF4-77C2-4C43-A79A-580FBEAC800C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6C21467-C38D-4951-9475-047A939BA2D9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26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26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8243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854350D-963C-41DC-B5FE-C6C3287E39C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34C5B73-3005-4380-998B-F6C4D973A8F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08CB5C-C63B-4BF7-8F4C-DBDCFEC4F4D0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48182A7-8F7C-4F02-9E9C-B32737C4B681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36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364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51787E-D223-4095-AFC4-77E348D4DA6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44D7B10-D1DB-441D-AB1E-3EDD537E3FE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622D74-94F1-4961-A277-310E48938D2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98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0955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FA055BD-53D3-471D-BDD3-225CBCC8DEE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F7D3FC5-3FC7-4DC3-AEC3-53CA94D0B7F7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469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95E52CA-826A-4903-B804-A6E43B76C738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469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16F9EF0-3BE8-4970-BB36-7FA0B780FC35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469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46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707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8EF1748-7314-4C7C-88AC-40E826EB884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BF858E9-D1AD-48CE-8F3B-3C90BD68497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571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C8F1072-3D64-4D3A-8AA8-7D2828E8AB9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5717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603CF78-4836-49A2-A12B-45993CB9A781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571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57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9476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3B91545-8464-49C6-B891-CDCCD074645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7DF9FCF-00D9-44BC-B6A2-63D503F5A2C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CE1E8C-F324-43F6-8331-F35AA891839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674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303933B-92E3-44E9-B602-369588E110D0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674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67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7486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3E9BC8F-B92D-4459-BE1E-3A6B7A84450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8DDF417-8C21-433F-A6E4-5C78F67DB165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A6C83D5-8785-44F3-AE2A-6528150C645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776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E2172AE-5D7E-4380-936A-92777F74A95F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42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77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77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2801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AE46929-C50E-4721-9D0D-0DE1025B0B9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A6A5C29-B223-427F-9A10-8CEDF263A170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7FA9D72-9764-4B07-8B18-2AE4AB91F407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878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E948CDC-7035-4124-B830-BAC457041519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43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879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87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5338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7CDE670-7B5C-4E65-A557-21E87AEA5C7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6C7AA84-09EE-4E1C-A49B-BCA69DBC6C3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A424CA4-381A-4843-9ECB-AF8DA9AF64F8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981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3A30930-BE08-457E-8FB7-7B8DC0BE279B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44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981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98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90639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51787E-D223-4095-AFC4-77E348D4DA6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44D7B10-D1DB-441D-AB1E-3EDD537E3FE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46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622D74-94F1-4961-A277-310E48938D2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46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98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60037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A30184C-5B89-4327-B19F-3BB21CEC4639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1A47D6B-425F-4260-B1AC-936BDCA10B8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186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F8B2E8D-3E50-4E70-B6C7-4E324A878C63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DFB6EBA-481C-4B93-9466-0F6331CEB7A5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47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2186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787400"/>
            <a:ext cx="5183187" cy="3887788"/>
          </a:xfrm>
          <a:solidFill>
            <a:srgbClr val="FFFFFF"/>
          </a:solidFill>
          <a:ln/>
        </p:spPr>
      </p:sp>
      <p:sp>
        <p:nvSpPr>
          <p:cNvPr id="1218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3827" y="4925405"/>
            <a:ext cx="5790612" cy="4666899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1435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6AAEF2D-AA28-4F5E-A9CA-767FCE872A29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9A8D64C-ED3B-4331-8A6B-CB0BA71CBAB5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6F853C0-F604-43E4-8F36-A2C59BE05F4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288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FDCA20F-694C-45EA-82E4-42EF63F536D7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48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2288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228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8148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0B601BC-CBAB-4F92-93AD-A32080250B2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BE0AB2A-E6FE-4C78-88B9-2D6D6FBC0B11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390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544F9FA-854C-4E33-A095-15D25E0E256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390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B01047B-5B1B-43F4-95F2-4300A5BCE3AE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49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2391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239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039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260A185-0A62-404A-BFC4-59D53821B1B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A2FC4DA-97A6-46CE-9E5A-37662E5A1719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27B9737-ED14-4964-83D8-00433CA13A9B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ABF1AF0-E08B-4670-A726-63D60B78320E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8602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787400"/>
            <a:ext cx="5183187" cy="3887788"/>
          </a:xfrm>
          <a:solidFill>
            <a:srgbClr val="FFFFFF"/>
          </a:solidFill>
          <a:ln/>
        </p:spPr>
      </p:sp>
      <p:sp>
        <p:nvSpPr>
          <p:cNvPr id="860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3827" y="4925405"/>
            <a:ext cx="5790612" cy="4666899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45212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0B3BF4B-7B7B-4F91-8F9D-6484A9BF742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493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C2DE19-118C-4B9B-93A3-91AEC9FE81C0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493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588B6F3-D827-4C56-90C2-8194707351D3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493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DB1BB1F-0D03-4445-AA0E-4347FCA45024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50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2493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249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53572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AAEAACE-24FB-4C37-8D46-310CFF0F44F0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F80DE22-2774-4124-8279-2DFAD5D9164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3E7AB24-A429-4C7C-A0CC-65510F98E198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903DDB2-3230-457E-992F-E8CBF46AA506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51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2595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259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80349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51787E-D223-4095-AFC4-77E348D4DA68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44D7B10-D1DB-441D-AB1E-3EDD537E3FE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622D74-94F1-4961-A277-310E48938D2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98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81307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CDBB626-6B28-4149-8DD5-721A6988A10D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EB39EEC-51C7-4205-92D2-980F9F22A429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902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607CF6-FCE7-4DC1-832D-B3C5FA7A2EF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902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89C21F2-C5E1-4CA5-8287-E8CDF05714DD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53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2903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787400"/>
            <a:ext cx="5183187" cy="3887788"/>
          </a:xfrm>
          <a:solidFill>
            <a:srgbClr val="FFFFFF"/>
          </a:solidFill>
          <a:ln/>
        </p:spPr>
      </p:sp>
      <p:sp>
        <p:nvSpPr>
          <p:cNvPr id="1290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3827" y="4925405"/>
            <a:ext cx="5790612" cy="4666899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3136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56FED84-3D48-4D5B-8DAE-F678EE532221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A84982B-BD3E-4535-A3B7-43B1FAAA60E8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A321164-F2DA-4006-8341-C568AF4ABFBB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11F90A2-B48C-4E3B-8B5B-08365BA3CE61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54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300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300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66380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564BAA2-F697-471F-B87C-A902925408DE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42B4C74-2464-4E02-AD63-5D27ACA572E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AA18EF4-0763-4049-BE5D-9D36C05FF60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1077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E3DEE63-ADE5-4784-A706-788210523B01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55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3107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310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31885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74610EF-2F96-440B-BFE4-60EC9DC5829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F7DCD58-C4E0-4B5B-BD39-F638FA6297A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088CE36-6E0F-4857-8159-0A48F6807C3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210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F0D5C3F-238B-49D9-A2F0-0B1566DE7A6E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58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3210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321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11341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073CBA8-EBB4-4801-8EEC-60FFF3B08DDB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DE6D684-50ED-4130-83ED-89FEBDD03F18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312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797176F-7B89-4C1F-83CB-241DBDFCC8D7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312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98A861C-6A4A-4C1C-BB5C-2D17D4855CFB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59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3312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331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6972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51787E-D223-4095-AFC4-77E348D4DA6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44D7B10-D1DB-441D-AB1E-3EDD537E3FE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622D74-94F1-4961-A277-310E48938D2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98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72205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8F77BF2-99F8-4F29-A359-3D205A266DFE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A00A887-F4BD-443C-8753-FE8C419DA965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E1FE022-BD25-4C43-93A0-822E53022DB2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A765E79-0A6D-4B4B-93F8-977DBA2E8D2B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64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351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787400"/>
            <a:ext cx="5183187" cy="3887788"/>
          </a:xfrm>
          <a:solidFill>
            <a:srgbClr val="FFFFFF"/>
          </a:solidFill>
          <a:ln/>
        </p:spPr>
      </p:sp>
      <p:sp>
        <p:nvSpPr>
          <p:cNvPr id="1351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3827" y="4925405"/>
            <a:ext cx="5790612" cy="4666899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297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B42D305-6CE7-4D43-B352-25C959C6991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0CF3333-7CD0-4B22-BB39-73242E0434D1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E2640B5-7167-4668-83C6-FC8D19AA3C7C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F1D418F-0B27-431F-A624-DC5B4337C3D5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88070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6711EC5-5D7B-4345-B740-9A40BF77374B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fld id="{236F7FB3-7091-4E79-B40D-DEE6781792E4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8071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1913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8549C3A-707D-4A6E-ABD7-91BAB87922A8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AB76EC7-41D9-4BBB-85FF-93D2D053A18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619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D9B1F36-6743-4509-9126-A079FB982B5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6197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6C63C95-0A1A-46CF-BA79-1669D671EA0B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65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361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361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00838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F4AE269-1026-4288-9DAE-8D64CDCB3917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5756DFF-C1FE-40FF-9FED-4EB1BFA3F5C6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66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722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6A5EEA9-9B79-4855-BC72-C8020B62C47B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66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722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C642A6E-1624-407F-BEC5-AE02E0A97575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66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3722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372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564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51787E-D223-4095-AFC4-77E348D4DA6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44D7B10-D1DB-441D-AB1E-3EDD537E3FE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622D74-94F1-4961-A277-310E48938D2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98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482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1F8C87B-080B-4559-A729-00734371633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DE434A4-4D59-4293-B514-ED26D4BE654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1626ED-5AC3-412B-8EA1-41953D82C20D}" type="slidenum">
              <a:rPr lang="en-GB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GB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Rectangle 4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52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348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F07F848-0F1D-4432-AC8D-1F55EDEAF18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CDF5545-5A4C-4EFF-9AFB-6BE5C6AA6166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E0FC7B7-98BE-4AFA-AD3C-9264B6806352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AF551EC-A930-4C4C-9FBD-7082805A5DB0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2166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6CD808B-20F8-479B-B574-9D690BA8CF95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fld id="{ADEBE2AF-083A-4563-B503-835F9B0899C6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2167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364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020B03B-DF78-4663-9204-7B4317116C8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68FD46A-F5B1-482D-9DD2-CF1686BD4140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99D973F-D7A4-4319-9235-7F5220F4FE19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262921A-482A-4605-AFBB-ECE78E73036C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3190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A274859-51E9-4922-A814-711E6B176B1B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fld id="{8E8E5025-CFAC-4DD2-B977-D77917FB79DC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3191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243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"/>
          <p:cNvSpPr/>
          <p:nvPr userDrawn="1"/>
        </p:nvSpPr>
        <p:spPr>
          <a:xfrm>
            <a:off x="15631" y="0"/>
            <a:ext cx="9144000" cy="3576899"/>
          </a:xfrm>
          <a:prstGeom prst="rect">
            <a:avLst/>
          </a:prstGeom>
          <a:solidFill>
            <a:srgbClr val="0C3560"/>
          </a:solidFill>
          <a:ln w="19050" cap="flat" cmpd="sng">
            <a:solidFill>
              <a:srgbClr val="003E5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631" y="3916585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30/03/2016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C6BD5F3-A6E9-4846-9F70-1574E3461E6F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507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30/03/2016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912DA9-32C1-463B-8437-52E4C15E3313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868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30/03/2016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9778C9-7B9D-4280-900D-EEF387D11A79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978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7"/>
          <p:cNvSpPr/>
          <p:nvPr userDrawn="1"/>
        </p:nvSpPr>
        <p:spPr>
          <a:xfrm>
            <a:off x="0" y="24955"/>
            <a:ext cx="9144000" cy="1124744"/>
          </a:xfrm>
          <a:prstGeom prst="rect">
            <a:avLst/>
          </a:prstGeom>
          <a:solidFill>
            <a:srgbClr val="0C3560"/>
          </a:solidFill>
          <a:ln w="19050" cap="flat" cmpd="sng">
            <a:solidFill>
              <a:srgbClr val="003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4240"/>
            <a:ext cx="7886700" cy="435133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94DE17-0488-41FF-8352-17F72EC3AE99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698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32A802-220C-463E-920A-AF38A383093C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  <p:sp>
        <p:nvSpPr>
          <p:cNvPr id="8" name="Shape 17"/>
          <p:cNvSpPr/>
          <p:nvPr userDrawn="1"/>
        </p:nvSpPr>
        <p:spPr>
          <a:xfrm>
            <a:off x="0" y="-6307"/>
            <a:ext cx="9144000" cy="1124744"/>
          </a:xfrm>
          <a:prstGeom prst="rect">
            <a:avLst/>
          </a:prstGeom>
          <a:solidFill>
            <a:srgbClr val="0C3560"/>
          </a:solidFill>
          <a:ln w="19050" cap="flat" cmpd="sng">
            <a:solidFill>
              <a:srgbClr val="003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itle 9"/>
          <p:cNvSpPr txBox="1">
            <a:spLocks/>
          </p:cNvSpPr>
          <p:nvPr userDrawn="1"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4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30/03/2016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A03114-CDA2-485E-B036-16979308EF04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1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30/03/2016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51EF8B4-B345-413A-90A7-3950F9AA93A6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947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7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C3560"/>
          </a:solidFill>
          <a:ln w="19050" cap="flat" cmpd="sng">
            <a:solidFill>
              <a:srgbClr val="003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9CFF9D-5504-4223-AA2B-4A905DF27D3B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066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"/>
          <p:cNvSpPr/>
          <p:nvPr userDrawn="1"/>
        </p:nvSpPr>
        <p:spPr>
          <a:xfrm>
            <a:off x="0" y="24955"/>
            <a:ext cx="9144000" cy="1124744"/>
          </a:xfrm>
          <a:prstGeom prst="rect">
            <a:avLst/>
          </a:prstGeom>
          <a:solidFill>
            <a:srgbClr val="0C3560"/>
          </a:solidFill>
          <a:ln w="19050" cap="flat" cmpd="sng">
            <a:solidFill>
              <a:srgbClr val="003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30/03/2016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402888-1E2E-4F34-8215-AAD2465C5F0A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3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30/03/2016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EB4AA4-9A7D-43B4-88CE-7B996D851127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493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30/03/2016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F81F5A-C879-4EB9-A660-B6859D31B60F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92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7781-2DE5-436A-88F2-316CBFFD85FB}" type="datetimeFigureOut">
              <a:rPr lang="fr-BE" smtClean="0"/>
              <a:t>30/03/2016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  <p:pic>
        <p:nvPicPr>
          <p:cNvPr id="8" name="Shape 20"/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43800" y="6483851"/>
            <a:ext cx="1104899" cy="237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251520" y="6237312"/>
            <a:ext cx="842493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15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rgbClr val="0C3562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rgbClr val="000000"/>
          </a:solidFill>
          <a:latin typeface="Trebuchet MS" panose="020B0603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rgbClr val="000000"/>
          </a:solidFill>
          <a:latin typeface="Trebuchet MS" panose="020B0603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rgbClr val="000000"/>
          </a:solidFill>
          <a:latin typeface="Trebuchet MS" panose="020B0603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000000"/>
          </a:solidFill>
          <a:latin typeface="Trebuchet MS" panose="020B0603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000000"/>
          </a:solidFill>
          <a:latin typeface="Trebuchet MS" panose="020B0603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5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200" dirty="0" smtClean="0"/>
              <a:t>Manuel d’utilisation</a:t>
            </a:r>
          </a:p>
          <a:p>
            <a:endParaRPr lang="fr-BE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www.escaux.com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609850" y="609600"/>
            <a:ext cx="4629150" cy="2433638"/>
          </a:xfrm>
        </p:spPr>
        <p:txBody>
          <a:bodyPr>
            <a:normAutofit/>
          </a:bodyPr>
          <a:lstStyle/>
          <a:p>
            <a:pPr algn="ctr"/>
            <a:r>
              <a:rPr lang="nl-BE" sz="4400" dirty="0">
                <a:solidFill>
                  <a:srgbClr val="FFFFFF"/>
                </a:solidFill>
              </a:rPr>
              <a:t>net.Console </a:t>
            </a:r>
            <a:r>
              <a:rPr lang="nl-BE" sz="4400" dirty="0" smtClean="0">
                <a:solidFill>
                  <a:srgbClr val="FFFFFF"/>
                </a:solidFill>
              </a:rPr>
              <a:t>3.8</a:t>
            </a:r>
            <a:r>
              <a:rPr lang="nl-BE" sz="4400" dirty="0">
                <a:solidFill>
                  <a:srgbClr val="FFFFFF"/>
                </a:solidFill>
              </a:rPr>
              <a:t/>
            </a:r>
            <a:br>
              <a:rPr lang="nl-BE" sz="4400" dirty="0">
                <a:solidFill>
                  <a:srgbClr val="FFFFFF"/>
                </a:solidFill>
              </a:rPr>
            </a:br>
            <a:endParaRPr lang="fr-BE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3" y="1224799"/>
            <a:ext cx="8400491" cy="4550266"/>
          </a:xfrm>
          <a:prstGeom prst="rect">
            <a:avLst/>
          </a:prstGeom>
        </p:spPr>
      </p:pic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27062" y="266238"/>
            <a:ext cx="8123238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L’ecran – X900</a:t>
            </a:r>
          </a:p>
        </p:txBody>
      </p:sp>
      <p:cxnSp>
        <p:nvCxnSpPr>
          <p:cNvPr id="21508" name="AutoShape 4"/>
          <p:cNvCxnSpPr>
            <a:cxnSpLocks noChangeShapeType="1"/>
          </p:cNvCxnSpPr>
          <p:nvPr/>
        </p:nvCxnSpPr>
        <p:spPr bwMode="auto">
          <a:xfrm>
            <a:off x="4571998" y="5863861"/>
            <a:ext cx="4178302" cy="0"/>
          </a:xfrm>
          <a:prstGeom prst="straightConnector1">
            <a:avLst/>
          </a:prstGeom>
          <a:noFill/>
          <a:ln w="936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19800" y="5826281"/>
            <a:ext cx="1563162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chemeClr val="tx1"/>
                </a:solidFill>
                <a:latin typeface="+mj-lt"/>
              </a:rPr>
              <a:t>Volet de droite</a:t>
            </a:r>
          </a:p>
        </p:txBody>
      </p:sp>
      <p:cxnSp>
        <p:nvCxnSpPr>
          <p:cNvPr id="21510" name="AutoShape 6"/>
          <p:cNvCxnSpPr>
            <a:cxnSpLocks noChangeShapeType="1"/>
          </p:cNvCxnSpPr>
          <p:nvPr/>
        </p:nvCxnSpPr>
        <p:spPr bwMode="auto">
          <a:xfrm>
            <a:off x="371753" y="5860398"/>
            <a:ext cx="4200245" cy="0"/>
          </a:xfrm>
          <a:prstGeom prst="straightConnector1">
            <a:avLst/>
          </a:prstGeom>
          <a:noFill/>
          <a:ln w="936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81200" y="5826282"/>
            <a:ext cx="165293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chemeClr val="tx1"/>
                </a:solidFill>
                <a:latin typeface="+mj-lt"/>
              </a:rPr>
              <a:t>Volet de gauche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2" y="1185710"/>
            <a:ext cx="8492585" cy="4600150"/>
          </a:xfrm>
          <a:prstGeom prst="rect">
            <a:avLst/>
          </a:prstGeom>
        </p:spPr>
      </p:pic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57200" y="188913"/>
            <a:ext cx="8123238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L’ecran</a:t>
            </a:r>
            <a:r>
              <a:rPr lang="nl-BE" sz="3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nl-BE" sz="3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X700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749870" y="5900738"/>
            <a:ext cx="1563162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chemeClr val="tx1"/>
                </a:solidFill>
                <a:latin typeface="+mj-lt"/>
              </a:rPr>
              <a:t>Volet de droite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905000" y="5891474"/>
            <a:ext cx="165293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chemeClr val="tx1"/>
                </a:solidFill>
                <a:latin typeface="+mj-lt"/>
              </a:rPr>
              <a:t>Volet de gauche</a:t>
            </a:r>
          </a:p>
        </p:txBody>
      </p:sp>
      <p:cxnSp>
        <p:nvCxnSpPr>
          <p:cNvPr id="22534" name="AutoShape 6"/>
          <p:cNvCxnSpPr>
            <a:cxnSpLocks noChangeShapeType="1"/>
          </p:cNvCxnSpPr>
          <p:nvPr/>
        </p:nvCxnSpPr>
        <p:spPr bwMode="auto">
          <a:xfrm>
            <a:off x="266652" y="5939070"/>
            <a:ext cx="4246293" cy="0"/>
          </a:xfrm>
          <a:prstGeom prst="straightConnector1">
            <a:avLst/>
          </a:prstGeom>
          <a:noFill/>
          <a:ln w="936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2535" name="AutoShape 4"/>
          <p:cNvCxnSpPr>
            <a:cxnSpLocks noChangeShapeType="1"/>
          </p:cNvCxnSpPr>
          <p:nvPr/>
        </p:nvCxnSpPr>
        <p:spPr bwMode="auto">
          <a:xfrm>
            <a:off x="4512945" y="5939069"/>
            <a:ext cx="4246292" cy="0"/>
          </a:xfrm>
          <a:prstGeom prst="straightConnector1">
            <a:avLst/>
          </a:prstGeom>
          <a:noFill/>
          <a:ln w="936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57" y="1166553"/>
            <a:ext cx="4620556" cy="5000394"/>
          </a:xfrm>
          <a:prstGeom prst="rect">
            <a:avLst/>
          </a:prstGeom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partie de gauche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338888" y="1235075"/>
            <a:ext cx="2193925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Zone de contrôle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339262" y="1732757"/>
            <a:ext cx="2411412" cy="60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Zone de statut de ligne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6338888" y="2995613"/>
            <a:ext cx="22987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Zone de supervision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6338888" y="4681538"/>
            <a:ext cx="1684337" cy="60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+mj-lt"/>
              </a:rPr>
              <a:t>Zone</a:t>
            </a:r>
            <a:r>
              <a:rPr lang="nl-BE" dirty="0">
                <a:solidFill>
                  <a:srgbClr val="000000"/>
                </a:solidFill>
                <a:latin typeface="+mj-lt"/>
              </a:rPr>
              <a:t> de contacts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337301" y="3892550"/>
            <a:ext cx="0" cy="227439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332538" y="2433638"/>
            <a:ext cx="0" cy="14589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37301" y="1658940"/>
            <a:ext cx="0" cy="76199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6130925" y="1443038"/>
            <a:ext cx="401637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" y="45244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partie de droite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5405438" y="2944813"/>
            <a:ext cx="22987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Zone web plugin</a:t>
            </a:r>
          </a:p>
        </p:txBody>
      </p:sp>
      <p:cxnSp>
        <p:nvCxnSpPr>
          <p:cNvPr id="24583" name="AutoShape 9"/>
          <p:cNvCxnSpPr>
            <a:cxnSpLocks noChangeShapeType="1"/>
          </p:cNvCxnSpPr>
          <p:nvPr/>
        </p:nvCxnSpPr>
        <p:spPr bwMode="auto">
          <a:xfrm rot="16200000" flipH="1">
            <a:off x="4421982" y="5031581"/>
            <a:ext cx="1974850" cy="1587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5F267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5407024" y="4984750"/>
            <a:ext cx="34321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Zone </a:t>
            </a:r>
            <a:r>
              <a:rPr lang="nl-BE" dirty="0" smtClean="0">
                <a:solidFill>
                  <a:srgbClr val="000000"/>
                </a:solidFill>
                <a:latin typeface="+mj-lt"/>
              </a:rPr>
              <a:t>numérotation abrégée</a:t>
            </a:r>
            <a:endParaRPr lang="nl-B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011862" y="5664200"/>
            <a:ext cx="2141537" cy="357188"/>
          </a:xfrm>
          <a:prstGeom prst="wedgeRectCallout">
            <a:avLst>
              <a:gd name="adj1" fmla="val -103542"/>
              <a:gd name="adj2" fmla="val 79704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508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Mini </a:t>
            </a:r>
            <a:r>
              <a:rPr lang="nl-BE" sz="1600" dirty="0" smtClean="0">
                <a:solidFill>
                  <a:srgbClr val="000000"/>
                </a:solidFill>
                <a:latin typeface="+mj-lt"/>
              </a:rPr>
              <a:t>barre d’outils</a:t>
            </a:r>
            <a:endParaRPr lang="nl-BE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 cstate="print"/>
          <a:srcRect l="48676" r="-18"/>
          <a:stretch>
            <a:fillRect/>
          </a:stretch>
        </p:blipFill>
        <p:spPr bwMode="auto">
          <a:xfrm>
            <a:off x="915988" y="1839913"/>
            <a:ext cx="3960812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0"/>
          <p:cNvPicPr>
            <a:picLocks noChangeAspect="1" noChangeArrowheads="1"/>
          </p:cNvPicPr>
          <p:nvPr/>
        </p:nvPicPr>
        <p:blipFill>
          <a:blip r:embed="rId2" cstate="print"/>
          <a:srcRect l="48676" r="-18" b="4839"/>
          <a:stretch>
            <a:fillRect/>
          </a:stretch>
        </p:blipFill>
        <p:spPr bwMode="auto">
          <a:xfrm>
            <a:off x="915988" y="900113"/>
            <a:ext cx="3960812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5"/>
          <p:cNvPicPr>
            <a:picLocks noChangeAspect="1" noChangeArrowheads="1"/>
          </p:cNvPicPr>
          <p:nvPr/>
        </p:nvPicPr>
        <p:blipFill>
          <a:blip r:embed="rId3" cstate="print"/>
          <a:srcRect b="1256"/>
          <a:stretch>
            <a:fillRect/>
          </a:stretch>
        </p:blipFill>
        <p:spPr bwMode="auto">
          <a:xfrm>
            <a:off x="954088" y="1533525"/>
            <a:ext cx="38290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9" name="Picture 2" descr="C:\Users\mde\Desktop\nconsole screenshots\calendar-noicons-right_part.png"/>
          <p:cNvPicPr>
            <a:picLocks noChangeAspect="1" noChangeArrowheads="1"/>
          </p:cNvPicPr>
          <p:nvPr/>
        </p:nvPicPr>
        <p:blipFill>
          <a:blip r:embed="rId4" cstate="print"/>
          <a:srcRect t="40297" b="2661"/>
          <a:stretch>
            <a:fillRect/>
          </a:stretch>
        </p:blipFill>
        <p:spPr bwMode="auto">
          <a:xfrm>
            <a:off x="927100" y="4019550"/>
            <a:ext cx="3943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90" name="AutoShape 9"/>
          <p:cNvCxnSpPr>
            <a:cxnSpLocks noChangeShapeType="1"/>
          </p:cNvCxnSpPr>
          <p:nvPr/>
        </p:nvCxnSpPr>
        <p:spPr bwMode="auto">
          <a:xfrm rot="16200000" flipH="1">
            <a:off x="4156869" y="2777331"/>
            <a:ext cx="2508250" cy="1588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5F267F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" name="AutoShape 9"/>
          <p:cNvCxnSpPr>
            <a:cxnSpLocks noChangeShapeType="1"/>
          </p:cNvCxnSpPr>
          <p:nvPr/>
        </p:nvCxnSpPr>
        <p:spPr bwMode="auto">
          <a:xfrm rot="16200000" flipH="1">
            <a:off x="4421983" y="5031582"/>
            <a:ext cx="1974850" cy="1587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" name="AutoShape 9"/>
          <p:cNvCxnSpPr>
            <a:cxnSpLocks noChangeShapeType="1"/>
          </p:cNvCxnSpPr>
          <p:nvPr/>
        </p:nvCxnSpPr>
        <p:spPr bwMode="auto">
          <a:xfrm rot="16200000" flipH="1">
            <a:off x="4156870" y="2777332"/>
            <a:ext cx="2508250" cy="1588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76300" y="155012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Numérotation abrégée avec</a:t>
            </a:r>
            <a:r>
              <a:rPr lang="nl-BE" sz="3200" b="1" dirty="0" smtClean="0">
                <a:solidFill>
                  <a:srgbClr val="FFFFFF"/>
                </a:solidFill>
              </a:rPr>
              <a:t> </a:t>
            </a:r>
            <a:r>
              <a:rPr lang="nl-BE" sz="3200" b="1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statut</a:t>
            </a:r>
            <a:r>
              <a:rPr lang="nl-BE" sz="3200" b="1" dirty="0">
                <a:solidFill>
                  <a:srgbClr val="FFFFFF"/>
                </a:solidFill>
              </a:rPr>
              <a:t> </a:t>
            </a:r>
            <a:r>
              <a:rPr lang="nl-BE" sz="3200" b="1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du</a:t>
            </a:r>
            <a:r>
              <a:rPr lang="nl-BE" sz="3200" b="1" dirty="0">
                <a:solidFill>
                  <a:srgbClr val="FFFFFF"/>
                </a:solidFill>
              </a:rPr>
              <a:t> </a:t>
            </a:r>
            <a:r>
              <a:rPr lang="nl-BE" sz="3200" b="1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téléphone</a:t>
            </a:r>
          </a:p>
        </p:txBody>
      </p:sp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2" cstate="print"/>
          <a:srcRect l="48676" r="-18"/>
          <a:stretch>
            <a:fillRect/>
          </a:stretch>
        </p:blipFill>
        <p:spPr bwMode="auto">
          <a:xfrm>
            <a:off x="838200" y="1839913"/>
            <a:ext cx="3960813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2" cstate="print"/>
          <a:srcRect l="48676" r="-18" b="4839"/>
          <a:stretch>
            <a:fillRect/>
          </a:stretch>
        </p:blipFill>
        <p:spPr bwMode="auto">
          <a:xfrm>
            <a:off x="838200" y="900113"/>
            <a:ext cx="3960813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3" cstate="print"/>
          <a:srcRect b="1256"/>
          <a:stretch>
            <a:fillRect/>
          </a:stretch>
        </p:blipFill>
        <p:spPr bwMode="auto">
          <a:xfrm>
            <a:off x="876300" y="1533525"/>
            <a:ext cx="38290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9" name="Picture 2" descr="C:\Users\mde\Desktop\nconsole screenshots\calendar-noicons-right_part.png"/>
          <p:cNvPicPr>
            <a:picLocks noChangeAspect="1" noChangeArrowheads="1"/>
          </p:cNvPicPr>
          <p:nvPr/>
        </p:nvPicPr>
        <p:blipFill>
          <a:blip r:embed="rId4" cstate="print"/>
          <a:srcRect t="40297" b="2661"/>
          <a:stretch>
            <a:fillRect/>
          </a:stretch>
        </p:blipFill>
        <p:spPr bwMode="auto">
          <a:xfrm>
            <a:off x="849313" y="4019550"/>
            <a:ext cx="3943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3" descr="C:\Users\mde\Desktop\nconsole screenshots\calendar-icons_right-part.png"/>
          <p:cNvPicPr>
            <a:picLocks noChangeAspect="1" noChangeArrowheads="1"/>
          </p:cNvPicPr>
          <p:nvPr/>
        </p:nvPicPr>
        <p:blipFill>
          <a:blip r:embed="rId5" cstate="print"/>
          <a:srcRect t="41457" b="2361"/>
          <a:stretch>
            <a:fillRect/>
          </a:stretch>
        </p:blipFill>
        <p:spPr bwMode="auto">
          <a:xfrm>
            <a:off x="852488" y="4011613"/>
            <a:ext cx="39465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19"/>
          <p:cNvSpPr txBox="1">
            <a:spLocks/>
          </p:cNvSpPr>
          <p:nvPr/>
        </p:nvSpPr>
        <p:spPr>
          <a:xfrm>
            <a:off x="5294313" y="1463675"/>
            <a:ext cx="3373437" cy="2235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nl-BE" sz="2400" kern="0" dirty="0">
                <a:solidFill>
                  <a:srgbClr val="000000"/>
                </a:solidFill>
                <a:latin typeface="Trebuchet MS" panose="020B0603020202020204" pitchFamily="34" charset="0"/>
                <a:ea typeface="+mn-ea"/>
              </a:rPr>
              <a:t>Vous pouvez voir le statut du téléphone sur les boutons </a:t>
            </a:r>
            <a:r>
              <a:rPr lang="nl-BE" sz="24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+mn-ea"/>
              </a:rPr>
              <a:t>de numérotation abrégée comme </a:t>
            </a:r>
            <a:r>
              <a:rPr lang="nl-BE" sz="2400" kern="0" dirty="0">
                <a:solidFill>
                  <a:srgbClr val="000000"/>
                </a:solidFill>
                <a:latin typeface="Trebuchet MS" panose="020B0603020202020204" pitchFamily="34" charset="0"/>
                <a:ea typeface="+mn-ea"/>
              </a:rPr>
              <a:t>pour le répertoire, si c’est un contact interne</a:t>
            </a:r>
          </a:p>
          <a:p>
            <a:pPr marL="342900" indent="-34290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nl-BE" sz="2400" kern="0" dirty="0">
                <a:solidFill>
                  <a:srgbClr val="000000"/>
                </a:solidFill>
                <a:latin typeface="Trebuchet MS" panose="020B0603020202020204" pitchFamily="34" charset="0"/>
                <a:ea typeface="+mn-ea"/>
              </a:rPr>
              <a:t>Cette fonctionnalité peut être activée dans les préférences (voir plus loin)</a:t>
            </a:r>
          </a:p>
          <a:p>
            <a:pPr marL="342900" indent="-342900" eaLnBrk="0" hangingPunct="0">
              <a:spcBef>
                <a:spcPts val="600"/>
              </a:spcBef>
              <a:defRPr/>
            </a:pPr>
            <a:endParaRPr lang="nl-BE" sz="2400" kern="0" dirty="0">
              <a:solidFill>
                <a:srgbClr val="000000"/>
              </a:solidFill>
              <a:latin typeface="Trebuchet MS" panose="020B0603020202020204" pitchFamily="34" charset="0"/>
              <a:ea typeface="+mn-ea"/>
            </a:endParaRPr>
          </a:p>
        </p:txBody>
      </p:sp>
      <p:pic>
        <p:nvPicPr>
          <p:cNvPr id="25612" name="Picture 4" descr="C:\Users\mde\Desktop\nconsole screenshots\SpeedDialsWinBusyI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1788" y="4284663"/>
            <a:ext cx="29749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ontent Placeholder 19"/>
          <p:cNvSpPr txBox="1">
            <a:spLocks/>
          </p:cNvSpPr>
          <p:nvPr/>
        </p:nvSpPr>
        <p:spPr>
          <a:xfrm>
            <a:off x="5411788" y="5639299"/>
            <a:ext cx="2728913" cy="376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nl-BE" sz="1600" i="1" dirty="0">
                <a:solidFill>
                  <a:schemeClr val="tx1"/>
                </a:solidFill>
                <a:latin typeface="+mn-lt"/>
                <a:ea typeface="+mn-ea"/>
              </a:rPr>
              <a:t>Extension occupée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nl-BE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2660651" y="261255"/>
            <a:ext cx="59007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component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focus</a:t>
            </a:r>
          </a:p>
        </p:txBody>
      </p:sp>
      <p:sp>
        <p:nvSpPr>
          <p:cNvPr id="4" name="Content Placeholder 19"/>
          <p:cNvSpPr txBox="1">
            <a:spLocks/>
          </p:cNvSpPr>
          <p:nvPr/>
        </p:nvSpPr>
        <p:spPr>
          <a:xfrm>
            <a:off x="103188" y="5006754"/>
            <a:ext cx="8686800" cy="12049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indent="0">
              <a:defRPr/>
            </a:pPr>
            <a:r>
              <a:rPr lang="fr-FR" sz="1800" dirty="0" smtClean="0">
                <a:latin typeface="+mj-lt"/>
              </a:rPr>
              <a:t>Les entrées du </a:t>
            </a:r>
            <a:r>
              <a:rPr lang="fr-FR" sz="1800" dirty="0">
                <a:latin typeface="+mj-lt"/>
              </a:rPr>
              <a:t>clavier peuvent être soit </a:t>
            </a:r>
            <a:r>
              <a:rPr lang="fr-FR" sz="1800" dirty="0" smtClean="0">
                <a:latin typeface="+mj-lt"/>
              </a:rPr>
              <a:t>capturées </a:t>
            </a:r>
            <a:r>
              <a:rPr lang="fr-FR" sz="1800" dirty="0">
                <a:latin typeface="+mj-lt"/>
              </a:rPr>
              <a:t>par </a:t>
            </a:r>
            <a:r>
              <a:rPr lang="fr-FR" sz="1800" dirty="0" smtClean="0">
                <a:latin typeface="+mj-lt"/>
              </a:rPr>
              <a:t>la </a:t>
            </a:r>
            <a:r>
              <a:rPr lang="fr-FR" sz="1800" dirty="0" err="1">
                <a:latin typeface="+mj-lt"/>
              </a:rPr>
              <a:t>net.Console</a:t>
            </a:r>
            <a:r>
              <a:rPr lang="fr-FR" sz="1800" dirty="0">
                <a:latin typeface="+mj-lt"/>
              </a:rPr>
              <a:t> ou </a:t>
            </a:r>
            <a:r>
              <a:rPr lang="fr-FR" sz="1800" dirty="0" smtClean="0">
                <a:latin typeface="+mj-lt"/>
              </a:rPr>
              <a:t>par le </a:t>
            </a:r>
            <a:r>
              <a:rPr lang="fr-FR" sz="1800" dirty="0">
                <a:latin typeface="+mj-lt"/>
              </a:rPr>
              <a:t>composant </a:t>
            </a:r>
            <a:r>
              <a:rPr lang="fr-FR" sz="1800" dirty="0" smtClean="0">
                <a:latin typeface="+mj-lt"/>
              </a:rPr>
              <a:t>Web.</a:t>
            </a:r>
          </a:p>
          <a:p>
            <a:pPr indent="0">
              <a:defRPr/>
            </a:pPr>
            <a:r>
              <a:rPr lang="fr-FR" sz="1800" dirty="0" smtClean="0">
                <a:latin typeface="+mj-lt"/>
              </a:rPr>
              <a:t>Le </a:t>
            </a:r>
            <a:r>
              <a:rPr lang="fr-FR" sz="1800" dirty="0">
                <a:latin typeface="+mj-lt"/>
              </a:rPr>
              <a:t>composant Web va récupérer tous les raccourcis </a:t>
            </a:r>
            <a:r>
              <a:rPr lang="fr-FR" sz="1800" dirty="0" smtClean="0">
                <a:latin typeface="+mj-lt"/>
              </a:rPr>
              <a:t>du clavier s’il a le focus, </a:t>
            </a:r>
            <a:r>
              <a:rPr lang="fr-FR" sz="1800" dirty="0">
                <a:latin typeface="+mj-lt"/>
              </a:rPr>
              <a:t>comme </a:t>
            </a:r>
            <a:r>
              <a:rPr lang="fr-FR" sz="1800" dirty="0" smtClean="0">
                <a:latin typeface="+mj-lt"/>
              </a:rPr>
              <a:t>c’est </a:t>
            </a:r>
            <a:r>
              <a:rPr lang="fr-FR" sz="1800" dirty="0">
                <a:latin typeface="+mj-lt"/>
              </a:rPr>
              <a:t>indiqué par une bordure rouge.</a:t>
            </a:r>
            <a:endParaRPr lang="nl-BE" sz="1800" dirty="0" smtClean="0">
              <a:latin typeface="+mj-lt"/>
            </a:endParaRPr>
          </a:p>
        </p:txBody>
      </p:sp>
      <p:grpSp>
        <p:nvGrpSpPr>
          <p:cNvPr id="26630" name="Group 5"/>
          <p:cNvGrpSpPr>
            <a:grpSpLocks/>
          </p:cNvGrpSpPr>
          <p:nvPr/>
        </p:nvGrpSpPr>
        <p:grpSpPr bwMode="auto">
          <a:xfrm>
            <a:off x="588963" y="1160463"/>
            <a:ext cx="3857625" cy="3824287"/>
            <a:chOff x="839245" y="1160995"/>
            <a:chExt cx="4459266" cy="4851497"/>
          </a:xfrm>
        </p:grpSpPr>
        <p:pic>
          <p:nvPicPr>
            <p:cNvPr id="26637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 l="48676" r="-281"/>
            <a:stretch>
              <a:fillRect/>
            </a:stretch>
          </p:blipFill>
          <p:spPr bwMode="auto">
            <a:xfrm>
              <a:off x="839245" y="1160995"/>
              <a:ext cx="4459266" cy="485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302" y="1843990"/>
              <a:ext cx="4288224" cy="25828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6631" name="Group 8"/>
          <p:cNvGrpSpPr>
            <a:grpSpLocks/>
          </p:cNvGrpSpPr>
          <p:nvPr/>
        </p:nvGrpSpPr>
        <p:grpSpPr bwMode="auto">
          <a:xfrm>
            <a:off x="4749800" y="1163638"/>
            <a:ext cx="3857625" cy="3824287"/>
            <a:chOff x="839245" y="1160995"/>
            <a:chExt cx="4459266" cy="4851497"/>
          </a:xfrm>
        </p:grpSpPr>
        <p:pic>
          <p:nvPicPr>
            <p:cNvPr id="26635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 l="48676" r="-281"/>
            <a:stretch>
              <a:fillRect/>
            </a:stretch>
          </p:blipFill>
          <p:spPr bwMode="auto">
            <a:xfrm>
              <a:off x="839245" y="1160995"/>
              <a:ext cx="4459266" cy="485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302" y="1843990"/>
              <a:ext cx="4288224" cy="25828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Rectangle 11"/>
          <p:cNvSpPr/>
          <p:nvPr/>
        </p:nvSpPr>
        <p:spPr>
          <a:xfrm>
            <a:off x="4776788" y="1562100"/>
            <a:ext cx="3794125" cy="2246313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186488" y="2055813"/>
            <a:ext cx="1731962" cy="841375"/>
          </a:xfrm>
          <a:prstGeom prst="wedgeRectCallout">
            <a:avLst>
              <a:gd name="adj1" fmla="val -33160"/>
              <a:gd name="adj2" fmla="val 107019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  <a:ea typeface="Microsoft YaHei" charset="-122"/>
              </a:rPr>
              <a:t>Focus sur le composant web </a:t>
            </a:r>
            <a:endParaRPr lang="en-US" dirty="0">
              <a:solidFill>
                <a:srgbClr val="000000"/>
              </a:solidFill>
              <a:latin typeface="+mj-lt"/>
              <a:ea typeface="Microsoft YaHei" charset="-122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1766888" y="2897188"/>
            <a:ext cx="1731962" cy="684212"/>
          </a:xfrm>
          <a:prstGeom prst="wedgeRectCallout">
            <a:avLst>
              <a:gd name="adj1" fmla="val 4551"/>
              <a:gd name="adj2" fmla="val 203278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  <a:ea typeface="Microsoft YaHei" charset="-122"/>
              </a:rPr>
              <a:t>Focus sur l’application</a:t>
            </a:r>
            <a:endParaRPr lang="en-US" dirty="0">
              <a:solidFill>
                <a:srgbClr val="000000"/>
              </a:solidFill>
              <a:latin typeface="+mj-lt"/>
              <a:ea typeface="Microsoft YaHei" charset="-122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Mini barre d’outils</a:t>
            </a: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2890838"/>
            <a:ext cx="35718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1649413" y="1398588"/>
            <a:ext cx="1731962" cy="730250"/>
          </a:xfrm>
          <a:prstGeom prst="wedgeRectCallout">
            <a:avLst>
              <a:gd name="adj1" fmla="val 41644"/>
              <a:gd name="adj2" fmla="val 14048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700">
                <a:solidFill>
                  <a:srgbClr val="000000"/>
                </a:solidFill>
                <a:latin typeface="+mj-lt"/>
              </a:rPr>
              <a:t>Documentation</a:t>
            </a:r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2624138" y="4221163"/>
            <a:ext cx="1731962" cy="720725"/>
          </a:xfrm>
          <a:prstGeom prst="wedgeRectCallout">
            <a:avLst>
              <a:gd name="adj1" fmla="val 30153"/>
              <a:gd name="adj2" fmla="val -151444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700">
                <a:solidFill>
                  <a:srgbClr val="000000"/>
                </a:solidFill>
                <a:latin typeface="+mj-lt"/>
              </a:rPr>
              <a:t>Préférences</a:t>
            </a:r>
          </a:p>
        </p:txBody>
      </p:sp>
      <p:sp>
        <p:nvSpPr>
          <p:cNvPr id="27657" name="AutoShape 8"/>
          <p:cNvSpPr>
            <a:spLocks noChangeArrowheads="1"/>
          </p:cNvSpPr>
          <p:nvPr/>
        </p:nvSpPr>
        <p:spPr bwMode="auto">
          <a:xfrm>
            <a:off x="4711700" y="4221163"/>
            <a:ext cx="1731963" cy="720725"/>
          </a:xfrm>
          <a:prstGeom prst="wedgeRectCallout">
            <a:avLst>
              <a:gd name="adj1" fmla="val -8130"/>
              <a:gd name="adj2" fmla="val -159634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700">
                <a:solidFill>
                  <a:srgbClr val="000000"/>
                </a:solidFill>
                <a:latin typeface="+mj-lt"/>
              </a:rPr>
              <a:t>Envoyer</a:t>
            </a:r>
            <a:r>
              <a:rPr lang="nl-BE" sz="1700" dirty="0">
                <a:solidFill>
                  <a:srgbClr val="000000"/>
                </a:solidFill>
                <a:latin typeface="+mj-lt"/>
              </a:rPr>
              <a:t> un rapport  de bug</a:t>
            </a:r>
          </a:p>
        </p:txBody>
      </p:sp>
      <p:sp>
        <p:nvSpPr>
          <p:cNvPr id="27658" name="AutoShape 9"/>
          <p:cNvSpPr>
            <a:spLocks noChangeArrowheads="1"/>
          </p:cNvSpPr>
          <p:nvPr/>
        </p:nvSpPr>
        <p:spPr bwMode="auto">
          <a:xfrm>
            <a:off x="3730625" y="1412875"/>
            <a:ext cx="1731963" cy="730250"/>
          </a:xfrm>
          <a:prstGeom prst="wedgeRectCallout">
            <a:avLst>
              <a:gd name="adj1" fmla="val 9579"/>
              <a:gd name="adj2" fmla="val 165028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700" dirty="0" smtClean="0">
                <a:solidFill>
                  <a:srgbClr val="000000"/>
                </a:solidFill>
                <a:latin typeface="+mj-lt"/>
              </a:rPr>
              <a:t>Synchronisation des </a:t>
            </a:r>
            <a:r>
              <a:rPr lang="nl-BE" sz="1700" dirty="0">
                <a:solidFill>
                  <a:srgbClr val="000000"/>
                </a:solidFill>
                <a:latin typeface="+mj-lt"/>
              </a:rPr>
              <a:t>contacts</a:t>
            </a:r>
          </a:p>
        </p:txBody>
      </p:sp>
      <p:sp>
        <p:nvSpPr>
          <p:cNvPr id="27659" name="AutoShape 10"/>
          <p:cNvSpPr>
            <a:spLocks noChangeArrowheads="1"/>
          </p:cNvSpPr>
          <p:nvPr/>
        </p:nvSpPr>
        <p:spPr bwMode="auto">
          <a:xfrm>
            <a:off x="5832475" y="1431925"/>
            <a:ext cx="2268538" cy="701675"/>
          </a:xfrm>
          <a:prstGeom prst="wedgeRectCallout">
            <a:avLst>
              <a:gd name="adj1" fmla="val -35486"/>
              <a:gd name="adj2" fmla="val 17948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700" dirty="0">
                <a:solidFill>
                  <a:srgbClr val="000000"/>
                </a:solidFill>
                <a:latin typeface="+mj-lt"/>
              </a:rPr>
              <a:t>Le statut de la  </a:t>
            </a:r>
            <a:r>
              <a:rPr lang="nl-BE" sz="1700">
                <a:solidFill>
                  <a:srgbClr val="000000"/>
                </a:solidFill>
                <a:latin typeface="+mj-lt"/>
              </a:rPr>
              <a:t>connexion</a:t>
            </a:r>
            <a:r>
              <a:rPr lang="nl-BE" sz="1700" dirty="0">
                <a:solidFill>
                  <a:srgbClr val="000000"/>
                </a:solidFill>
                <a:latin typeface="+mj-lt"/>
              </a:rPr>
              <a:t> du serveur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7" y="3810892"/>
            <a:ext cx="8753883" cy="776303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Zone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de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contrôle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63550" y="1228725"/>
            <a:ext cx="8567738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marL="336550" indent="-330200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Les différentes touches de  contrôle sont contextuelles</a:t>
            </a:r>
          </a:p>
          <a:p>
            <a:pPr marL="731838" lvl="1" indent="-274638">
              <a:lnSpc>
                <a:spcPct val="95000"/>
              </a:lnSpc>
              <a:spcBef>
                <a:spcPts val="563"/>
              </a:spcBef>
              <a:buFont typeface="Wingdings" charset="2"/>
              <a:buChar char="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Seules les touches colorées sont actives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77697" y="5002772"/>
            <a:ext cx="1127125" cy="825500"/>
          </a:xfrm>
          <a:prstGeom prst="wedgeRectCallout">
            <a:avLst>
              <a:gd name="adj1" fmla="val -14407"/>
              <a:gd name="adj2" fmla="val -9912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Accepter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347436" y="2569815"/>
            <a:ext cx="1127125" cy="825500"/>
          </a:xfrm>
          <a:prstGeom prst="wedgeRectCallout">
            <a:avLst>
              <a:gd name="adj1" fmla="val 19794"/>
              <a:gd name="adj2" fmla="val 10044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Terminer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1621949" y="2565461"/>
            <a:ext cx="1374775" cy="623887"/>
          </a:xfrm>
          <a:prstGeom prst="wedgeRectCallout">
            <a:avLst>
              <a:gd name="adj1" fmla="val 13903"/>
              <a:gd name="adj2" fmla="val 146264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Transférer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144112" y="2569815"/>
            <a:ext cx="1127125" cy="825500"/>
          </a:xfrm>
          <a:prstGeom prst="wedgeRectCallout">
            <a:avLst>
              <a:gd name="adj1" fmla="val -5975"/>
              <a:gd name="adj2" fmla="val 9856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8136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Parking</a:t>
            </a:r>
          </a:p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Trebuchet MS" panose="020B0603020202020204" pitchFamily="34" charset="0"/>
              </a:rPr>
              <a:t>dirigé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4921250" y="2588533"/>
            <a:ext cx="1127125" cy="825500"/>
          </a:xfrm>
          <a:prstGeom prst="wedgeRectCallout">
            <a:avLst>
              <a:gd name="adj1" fmla="val 6750"/>
              <a:gd name="adj2" fmla="val 94102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Trebuchet MS" panose="020B0603020202020204" pitchFamily="34" charset="0"/>
              </a:rPr>
              <a:t>Camper</a:t>
            </a: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6156325" y="2582863"/>
            <a:ext cx="1127125" cy="825500"/>
          </a:xfrm>
          <a:prstGeom prst="wedgeRectCallout">
            <a:avLst>
              <a:gd name="adj1" fmla="val 8632"/>
              <a:gd name="adj2" fmla="val 99712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Pause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7605712" y="2579688"/>
            <a:ext cx="1533526" cy="825500"/>
          </a:xfrm>
          <a:prstGeom prst="wedgeRectCallout">
            <a:avLst>
              <a:gd name="adj1" fmla="val -170"/>
              <a:gd name="adj2" fmla="val 99271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400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File </a:t>
            </a: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d’attente</a:t>
            </a:r>
          </a:p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personnelle</a:t>
            </a: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1287485" y="4992899"/>
            <a:ext cx="1127125" cy="825500"/>
          </a:xfrm>
          <a:prstGeom prst="wedgeRectCallout">
            <a:avLst>
              <a:gd name="adj1" fmla="val -3984"/>
              <a:gd name="adj2" fmla="val -9717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Trebuchet MS" panose="020B0603020202020204" pitchFamily="34" charset="0"/>
              </a:rPr>
              <a:t>Hold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2522378" y="5002772"/>
            <a:ext cx="1127125" cy="825500"/>
          </a:xfrm>
          <a:prstGeom prst="wedgeRectCallout">
            <a:avLst>
              <a:gd name="adj1" fmla="val -10399"/>
              <a:gd name="adj2" fmla="val -98593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Trebuchet MS" panose="020B0603020202020204" pitchFamily="34" charset="0"/>
              </a:rPr>
              <a:t>Parquer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3760539" y="5002772"/>
            <a:ext cx="887662" cy="825500"/>
          </a:xfrm>
          <a:prstGeom prst="wedgeRectCallout">
            <a:avLst>
              <a:gd name="adj1" fmla="val 9248"/>
              <a:gd name="adj2" fmla="val -9944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Trebuchet MS" panose="020B0603020202020204" pitchFamily="34" charset="0"/>
              </a:rPr>
              <a:t>Chaîne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6078175" y="5002772"/>
            <a:ext cx="1514474" cy="825500"/>
          </a:xfrm>
          <a:prstGeom prst="wedgeRectCallout">
            <a:avLst>
              <a:gd name="adj1" fmla="val -36952"/>
              <a:gd name="adj2" fmla="val -98289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Déconnecter</a:t>
            </a:r>
            <a:endParaRPr lang="nl-BE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7692595" y="5002772"/>
            <a:ext cx="1357312" cy="825500"/>
          </a:xfrm>
          <a:prstGeom prst="wedgeRectCallout">
            <a:avLst>
              <a:gd name="adj1" fmla="val -49891"/>
              <a:gd name="adj2" fmla="val -99171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File d'attente générale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4799625" y="5002772"/>
            <a:ext cx="1127125" cy="825500"/>
          </a:xfrm>
          <a:prstGeom prst="wedgeRectCallout">
            <a:avLst>
              <a:gd name="adj1" fmla="val -40237"/>
              <a:gd name="adj2" fmla="val -9944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Notes</a:t>
            </a:r>
            <a:b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d’appel</a:t>
            </a:r>
            <a:endParaRPr lang="nl-BE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Zone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contrôle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3550" y="1228725"/>
            <a:ext cx="8140700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La couleur de la file d’attente change selon le nombre d’appels dans la file d’attente.  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3787775" y="2266950"/>
            <a:ext cx="10556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+mj-lt"/>
              </a:rPr>
              <a:t>0 appels</a:t>
            </a: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3787775" y="3397250"/>
            <a:ext cx="156845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1 ou 2 appels</a:t>
            </a: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3787775" y="4375150"/>
            <a:ext cx="151765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+mj-lt"/>
              </a:rPr>
              <a:t>3 or 4 appels</a:t>
            </a: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3787775" y="5487988"/>
            <a:ext cx="186372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+mj-lt"/>
              </a:rPr>
              <a:t>5 appels ou plus</a:t>
            </a:r>
          </a:p>
        </p:txBody>
      </p:sp>
      <p:pic>
        <p:nvPicPr>
          <p:cNvPr id="297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1905000"/>
            <a:ext cx="22018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5" y="3040063"/>
            <a:ext cx="2189163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875" y="4140200"/>
            <a:ext cx="218916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6875" y="5270500"/>
            <a:ext cx="21891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25" y="2743201"/>
            <a:ext cx="6657975" cy="1309637"/>
          </a:xfrm>
          <a:prstGeom prst="rect">
            <a:avLst/>
          </a:prstGeom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95288" y="274638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Zone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statut de ligne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685800" y="1157288"/>
            <a:ext cx="1503362" cy="825500"/>
          </a:xfrm>
          <a:prstGeom prst="wedgeRectCallout">
            <a:avLst>
              <a:gd name="adj1" fmla="val -287"/>
              <a:gd name="adj2" fmla="val 154957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Statut ligne 1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2514600" y="1158240"/>
            <a:ext cx="1671637" cy="825500"/>
          </a:xfrm>
          <a:prstGeom prst="wedgeRectCallout">
            <a:avLst>
              <a:gd name="adj1" fmla="val -33991"/>
              <a:gd name="adj2" fmla="val 139079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Nom et numéro  de l’appelant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4572000" y="1157288"/>
            <a:ext cx="1524000" cy="825500"/>
          </a:xfrm>
          <a:prstGeom prst="wedgeRectCallout">
            <a:avLst>
              <a:gd name="adj1" fmla="val -138691"/>
              <a:gd name="adj2" fmla="val 17392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  <a:latin typeface="+mj-lt"/>
              </a:rPr>
              <a:t>Dernier service appelé</a:t>
            </a:r>
            <a:endParaRPr lang="nl-B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6975476" y="1143000"/>
            <a:ext cx="1503362" cy="825500"/>
          </a:xfrm>
          <a:prstGeom prst="wedgeRectCallout">
            <a:avLst>
              <a:gd name="adj1" fmla="val -48588"/>
              <a:gd name="adj2" fmla="val 155227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+mj-lt"/>
              </a:rPr>
              <a:t>Historique</a:t>
            </a:r>
            <a:r>
              <a:rPr lang="nl-BE" dirty="0">
                <a:solidFill>
                  <a:srgbClr val="000000"/>
                </a:solidFill>
                <a:latin typeface="+mj-lt"/>
              </a:rPr>
              <a:t> ligne 1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685800" y="4737754"/>
            <a:ext cx="1503363" cy="825500"/>
          </a:xfrm>
          <a:prstGeom prst="wedgeRectCallout">
            <a:avLst>
              <a:gd name="adj1" fmla="val -2212"/>
              <a:gd name="adj2" fmla="val -145964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Statut </a:t>
            </a:r>
            <a:r>
              <a:rPr lang="nl-BE">
                <a:solidFill>
                  <a:srgbClr val="000000"/>
                </a:solidFill>
                <a:latin typeface="+mj-lt"/>
              </a:rPr>
              <a:t>ligne</a:t>
            </a:r>
            <a:r>
              <a:rPr lang="nl-BE" dirty="0">
                <a:solidFill>
                  <a:srgbClr val="000000"/>
                </a:solidFill>
                <a:latin typeface="+mj-lt"/>
              </a:rPr>
              <a:t> 2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2514600" y="4809095"/>
            <a:ext cx="1503363" cy="825500"/>
          </a:xfrm>
          <a:prstGeom prst="wedgeRectCallout">
            <a:avLst>
              <a:gd name="adj1" fmla="val -45023"/>
              <a:gd name="adj2" fmla="val -15488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Le numéro et le nom de l’appelé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297363" y="4343400"/>
            <a:ext cx="4672012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  <a:latin typeface="+mj-lt"/>
              </a:rPr>
              <a:t>L’affichage du nom et numéro de l’appelant peut être modifié par le système</a:t>
            </a: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  <a:latin typeface="+mj-lt"/>
              </a:rPr>
              <a:t>La ligne </a:t>
            </a:r>
            <a:r>
              <a:rPr lang="nl-BE" dirty="0">
                <a:solidFill>
                  <a:srgbClr val="000000"/>
                </a:solidFill>
                <a:latin typeface="+mj-lt"/>
              </a:rPr>
              <a:t>2 est utilisée uniquement </a:t>
            </a: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pour transférer les appels avec consultation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304800" y="129569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Contenu</a:t>
            </a:r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268413"/>
            <a:ext cx="8229600" cy="518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numCol="2"/>
          <a:lstStyle/>
          <a:p>
            <a:pPr marL="342900" indent="-342900">
              <a:lnSpc>
                <a:spcPct val="90000"/>
              </a:lnSpc>
              <a:spcBef>
                <a:spcPts val="550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2200" b="1" dirty="0">
                <a:solidFill>
                  <a:schemeClr val="tx1"/>
                </a:solidFill>
                <a:latin typeface="Trebuchet MS" panose="020B0603020202020204" pitchFamily="34" charset="0"/>
              </a:rPr>
              <a:t>Démarrer, se </a:t>
            </a:r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connecter, </a:t>
            </a:r>
            <a:r>
              <a:rPr lang="fr-FR" sz="2200" b="1" dirty="0">
                <a:solidFill>
                  <a:schemeClr val="tx1"/>
                </a:solidFill>
                <a:latin typeface="Trebuchet MS" panose="020B0603020202020204" pitchFamily="34" charset="0"/>
              </a:rPr>
              <a:t>se </a:t>
            </a:r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déconnecter</a:t>
            </a:r>
            <a:endParaRPr lang="fr-FR" sz="2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550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Description de l’application</a:t>
            </a:r>
            <a:endParaRPr lang="fr-FR" sz="2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550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2200" b="1" dirty="0">
                <a:solidFill>
                  <a:schemeClr val="tx1"/>
                </a:solidFill>
                <a:latin typeface="Trebuchet MS" panose="020B0603020202020204" pitchFamily="34" charset="0"/>
              </a:rPr>
              <a:t>Pas à pas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>
                <a:solidFill>
                  <a:schemeClr val="tx1"/>
                </a:solidFill>
                <a:latin typeface="Trebuchet MS" panose="020B0603020202020204" pitchFamily="34" charset="0"/>
              </a:rPr>
              <a:t>Répondre à un appel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>
                <a:solidFill>
                  <a:schemeClr val="tx1"/>
                </a:solidFill>
                <a:latin typeface="Trebuchet MS" panose="020B0603020202020204" pitchFamily="34" charset="0"/>
              </a:rPr>
              <a:t>Terminer un appel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>
                <a:solidFill>
                  <a:schemeClr val="tx1"/>
                </a:solidFill>
                <a:latin typeface="Trebuchet MS" panose="020B0603020202020204" pitchFamily="34" charset="0"/>
              </a:rPr>
              <a:t>Initier un appel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>
                <a:solidFill>
                  <a:schemeClr val="tx1"/>
                </a:solidFill>
                <a:latin typeface="Trebuchet MS" panose="020B0603020202020204" pitchFamily="34" charset="0"/>
              </a:rPr>
              <a:t>Transférer un appel avec consultation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>
                <a:solidFill>
                  <a:schemeClr val="tx1"/>
                </a:solidFill>
                <a:latin typeface="Trebuchet MS" panose="020B0603020202020204" pitchFamily="34" charset="0"/>
              </a:rPr>
              <a:t>Transférer un appel sans consultation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>
                <a:solidFill>
                  <a:schemeClr val="tx1"/>
                </a:solidFill>
                <a:latin typeface="Trebuchet MS" panose="020B0603020202020204" pitchFamily="34" charset="0"/>
              </a:rPr>
              <a:t>Parquer un </a:t>
            </a:r>
            <a:r>
              <a:rPr lang="fr-FR" sz="1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appel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Noter des informations sur l’appel</a:t>
            </a:r>
            <a:endParaRPr lang="fr-FR" sz="19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550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Fonctions </a:t>
            </a:r>
            <a:r>
              <a:rPr lang="fr-FR" sz="2200" b="1" dirty="0">
                <a:solidFill>
                  <a:schemeClr val="tx1"/>
                </a:solidFill>
                <a:latin typeface="Trebuchet MS" panose="020B0603020202020204" pitchFamily="34" charset="0"/>
              </a:rPr>
              <a:t>avancées </a:t>
            </a:r>
            <a:r>
              <a:rPr lang="fr-FR" sz="2200" dirty="0">
                <a:solidFill>
                  <a:schemeClr val="tx1"/>
                </a:solidFill>
                <a:latin typeface="Trebuchet MS" panose="020B0603020202020204" pitchFamily="34" charset="0"/>
              </a:rPr>
              <a:t>(X900)</a:t>
            </a:r>
          </a:p>
          <a:p>
            <a:pPr marL="342900" indent="-342900">
              <a:lnSpc>
                <a:spcPct val="90000"/>
              </a:lnSpc>
              <a:spcBef>
                <a:spcPts val="550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2200" b="1" dirty="0">
                <a:solidFill>
                  <a:schemeClr val="tx1"/>
                </a:solidFill>
                <a:latin typeface="Trebuchet MS" panose="020B0603020202020204" pitchFamily="34" charset="0"/>
              </a:rPr>
              <a:t>Personnaliser </a:t>
            </a:r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l’application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Préférences générales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Raccourcis clavier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Boutons de numérotation abrégée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Taille de caractères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Répertoire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Voicemail</a:t>
            </a:r>
            <a:endParaRPr lang="fr-FR" sz="2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550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2200" b="1" dirty="0">
                <a:solidFill>
                  <a:schemeClr val="tx1"/>
                </a:solidFill>
                <a:latin typeface="Trebuchet MS" panose="020B0603020202020204" pitchFamily="34" charset="0"/>
              </a:rPr>
              <a:t>Aide aux problèmes</a:t>
            </a:r>
          </a:p>
          <a:p>
            <a:pPr marL="342900" indent="-342900">
              <a:lnSpc>
                <a:spcPct val="90000"/>
              </a:lnSpc>
              <a:spcBef>
                <a:spcPts val="550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fr-FR" sz="2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sz="800" dirty="0" smtClean="0">
                <a:latin typeface="+mj-lt"/>
              </a:rPr>
              <a:t>www.escaux.com</a:t>
            </a:r>
            <a:endParaRPr lang="nl-BE" sz="800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50044" y="243047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Zone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supervision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2379663"/>
            <a:ext cx="8086725" cy="2463800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779838" y="5084763"/>
            <a:ext cx="2620962" cy="1000125"/>
          </a:xfrm>
          <a:prstGeom prst="wedgeRectCallout">
            <a:avLst>
              <a:gd name="adj1" fmla="val -34699"/>
              <a:gd name="adj2" fmla="val -156329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 smtClean="0">
                <a:solidFill>
                  <a:srgbClr val="000000"/>
                </a:solidFill>
                <a:latin typeface="+mj-lt"/>
              </a:rPr>
              <a:t>Appels dans </a:t>
            </a:r>
            <a:r>
              <a:rPr lang="nl-BE" sz="1600" dirty="0">
                <a:solidFill>
                  <a:srgbClr val="000000"/>
                </a:solidFill>
                <a:latin typeface="+mj-lt"/>
              </a:rPr>
              <a:t>la file d’attente </a:t>
            </a:r>
            <a:r>
              <a:rPr lang="nl-BE" sz="1600" dirty="0" smtClean="0">
                <a:solidFill>
                  <a:srgbClr val="000000"/>
                </a:solidFill>
                <a:latin typeface="+mj-lt"/>
              </a:rPr>
              <a:t>personnelle (et générale si configurée)</a:t>
            </a:r>
            <a:endParaRPr lang="nl-BE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1692275" y="1484313"/>
            <a:ext cx="2587625" cy="423862"/>
          </a:xfrm>
          <a:prstGeom prst="wedgeRectCallout">
            <a:avLst>
              <a:gd name="adj1" fmla="val 25701"/>
              <a:gd name="adj2" fmla="val 34275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  <a:latin typeface="+mj-lt"/>
              </a:rPr>
              <a:t>Appels </a:t>
            </a:r>
            <a:r>
              <a:rPr lang="nl-BE" dirty="0">
                <a:solidFill>
                  <a:srgbClr val="000000"/>
                </a:solidFill>
                <a:latin typeface="+mj-lt"/>
              </a:rPr>
              <a:t>supervisés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La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zone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de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supervision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352800" y="56705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2360" rIns="90000" bIns="45000"/>
          <a:lstStyle/>
          <a:p>
            <a:pPr>
              <a:lnSpc>
                <a:spcPct val="8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2084388"/>
            <a:ext cx="7359650" cy="2243137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5106988" y="990601"/>
            <a:ext cx="1503362" cy="628650"/>
          </a:xfrm>
          <a:prstGeom prst="wedgeRectCallout">
            <a:avLst>
              <a:gd name="adj1" fmla="val -59799"/>
              <a:gd name="adj2" fmla="val 143936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Note de mise à jour</a:t>
            </a:r>
            <a:endParaRPr lang="nl-BE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7391400" y="850900"/>
            <a:ext cx="1524000" cy="901700"/>
          </a:xfrm>
          <a:prstGeom prst="wedgeRectCallout">
            <a:avLst>
              <a:gd name="adj1" fmla="val -41373"/>
              <a:gd name="adj2" fmla="val 91166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Reprendre</a:t>
            </a:r>
          </a:p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ou coupler un appel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3792538" y="4548188"/>
            <a:ext cx="1846262" cy="1395412"/>
          </a:xfrm>
          <a:prstGeom prst="wedgeRectCallout">
            <a:avLst>
              <a:gd name="adj1" fmla="val -40342"/>
              <a:gd name="adj2" fmla="val -74038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240">
            <a:solidFill>
              <a:schemeClr val="bg2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Rechercher dans les appels supervisés et les appels en file d’attente</a:t>
            </a:r>
            <a:endParaRPr lang="nl-BE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557213" y="3524250"/>
            <a:ext cx="2587625" cy="358775"/>
          </a:xfrm>
          <a:prstGeom prst="wedgeRectCallout">
            <a:avLst>
              <a:gd name="adj1" fmla="val -50653"/>
              <a:gd name="adj2" fmla="val -210778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</a:rPr>
              <a:t>Type de l’appel supervisé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6530975" y="4646613"/>
            <a:ext cx="2057400" cy="612775"/>
          </a:xfrm>
          <a:prstGeom prst="wedgeRectCallout">
            <a:avLst>
              <a:gd name="adj1" fmla="val -198"/>
              <a:gd name="adj2" fmla="val -12229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B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Effacer le champ de recherche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407988" y="4549775"/>
            <a:ext cx="2736850" cy="1812403"/>
          </a:xfrm>
          <a:prstGeom prst="wedgeRectCallout">
            <a:avLst>
              <a:gd name="adj1" fmla="val -45117"/>
              <a:gd name="adj2" fmla="val -7015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B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Si l’option est cochée, les appels des autres opérateurs sont affichés (appels supervisés et appels dans les files d’attente personnelles)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838200" y="914400"/>
            <a:ext cx="1503362" cy="825500"/>
          </a:xfrm>
          <a:prstGeom prst="wedgeRectCallout">
            <a:avLst>
              <a:gd name="adj1" fmla="val -18877"/>
              <a:gd name="adj2" fmla="val 97236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Appel sélectionné</a:t>
            </a:r>
            <a:endParaRPr lang="nl-BE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94644" y="38759"/>
            <a:ext cx="7243678" cy="929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Contacts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2343150"/>
            <a:ext cx="66579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ular Callout 26"/>
          <p:cNvSpPr/>
          <p:nvPr/>
        </p:nvSpPr>
        <p:spPr>
          <a:xfrm>
            <a:off x="6277795" y="5416732"/>
            <a:ext cx="1851025" cy="668156"/>
          </a:xfrm>
          <a:prstGeom prst="wedgeRectCallout">
            <a:avLst>
              <a:gd name="adj1" fmla="val 24593"/>
              <a:gd name="adj2" fmla="val -187804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Effacer votre recherche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331788" y="5340350"/>
            <a:ext cx="2525712" cy="592138"/>
          </a:xfrm>
          <a:prstGeom prst="wedgeRectCallout">
            <a:avLst>
              <a:gd name="adj1" fmla="val 28369"/>
              <a:gd name="adj2" fmla="val -156002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Recherche automatique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2362200" y="1160463"/>
            <a:ext cx="2039938" cy="1065212"/>
          </a:xfrm>
          <a:prstGeom prst="wedgeRectCallout">
            <a:avLst>
              <a:gd name="adj1" fmla="val -4696"/>
              <a:gd name="adj2" fmla="val 188184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Double-cliquer sur la ligne pour composer une extension interne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4359275" y="5900738"/>
            <a:ext cx="1863725" cy="592137"/>
          </a:xfrm>
          <a:prstGeom prst="wedgeRectCallout">
            <a:avLst>
              <a:gd name="adj1" fmla="val -26928"/>
              <a:gd name="adj2" fmla="val -253728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Affiner votre recherche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1866900" y="6084888"/>
            <a:ext cx="1770063" cy="593725"/>
          </a:xfrm>
          <a:prstGeom prst="wedgeRectCallout">
            <a:avLst>
              <a:gd name="adj1" fmla="val 57585"/>
              <a:gd name="adj2" fmla="val -226178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Composer un numéro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76200" y="1160463"/>
            <a:ext cx="2209800" cy="1014412"/>
          </a:xfrm>
          <a:prstGeom prst="wedgeRectCallout">
            <a:avLst>
              <a:gd name="adj1" fmla="val 62900"/>
              <a:gd name="adj2" fmla="val 200217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Naviguer dans le répertoire avec les touches up/down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4465638" y="762000"/>
            <a:ext cx="1976511" cy="1412876"/>
          </a:xfrm>
          <a:prstGeom prst="wedgeRectCallout">
            <a:avLst>
              <a:gd name="adj1" fmla="val -54083"/>
              <a:gd name="adj2" fmla="val 114538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Glisser &amp; déposer les colonnes </a:t>
            </a: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des </a:t>
            </a:r>
            <a:r>
              <a:rPr lang="nl-BE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en-têtes ou faire un clic droit dessus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576458" y="836661"/>
            <a:ext cx="2278287" cy="1597639"/>
          </a:xfrm>
          <a:prstGeom prst="wedgeRectCallout">
            <a:avLst>
              <a:gd name="adj1" fmla="val -51318"/>
              <a:gd name="adj2" fmla="val 105303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7238375" y="882897"/>
            <a:ext cx="64682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dirty="0">
                <a:solidFill>
                  <a:srgbClr val="000000"/>
                </a:solidFill>
              </a:rPr>
              <a:t>Libre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228760" y="1252735"/>
            <a:ext cx="141312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dirty="0">
                <a:solidFill>
                  <a:srgbClr val="000000"/>
                </a:solidFill>
              </a:rPr>
              <a:t>Pas connecté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104786" y="1635418"/>
            <a:ext cx="184041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dirty="0">
                <a:solidFill>
                  <a:srgbClr val="000000"/>
                </a:solidFill>
              </a:rPr>
              <a:t> </a:t>
            </a:r>
            <a:r>
              <a:rPr lang="nl-BE" dirty="0" smtClean="0">
                <a:solidFill>
                  <a:srgbClr val="000000"/>
                </a:solidFill>
              </a:rPr>
              <a:t>(Occupé externe</a:t>
            </a:r>
            <a:r>
              <a:rPr lang="nl-BE" sz="1400" b="1" dirty="0" smtClean="0">
                <a:solidFill>
                  <a:srgbClr val="4D4D4D"/>
                </a:solidFill>
                <a:latin typeface="+mn-lt"/>
              </a:rPr>
              <a:t>)</a:t>
            </a:r>
            <a:endParaRPr lang="nl-BE" sz="1400" b="1" dirty="0">
              <a:solidFill>
                <a:srgbClr val="4D4D4D"/>
              </a:solidFill>
              <a:latin typeface="+mn-lt"/>
            </a:endParaRPr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2137" y="1623340"/>
            <a:ext cx="371688" cy="360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0586" y="875296"/>
            <a:ext cx="371688" cy="360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6776868" y="1242822"/>
            <a:ext cx="375559" cy="3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1491" y="2003483"/>
            <a:ext cx="371688" cy="360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8" name="Group 37"/>
          <p:cNvGrpSpPr/>
          <p:nvPr/>
        </p:nvGrpSpPr>
        <p:grpSpPr>
          <a:xfrm>
            <a:off x="6964647" y="2195765"/>
            <a:ext cx="212203" cy="212203"/>
            <a:chOff x="5197996" y="2492895"/>
            <a:chExt cx="212203" cy="212203"/>
          </a:xfrm>
        </p:grpSpPr>
        <p:sp>
          <p:nvSpPr>
            <p:cNvPr id="39" name="Oval 38"/>
            <p:cNvSpPr/>
            <p:nvPr/>
          </p:nvSpPr>
          <p:spPr>
            <a:xfrm>
              <a:off x="5197996" y="2492895"/>
              <a:ext cx="212203" cy="212203"/>
            </a:xfrm>
            <a:prstGeom prst="ellipse">
              <a:avLst/>
            </a:prstGeom>
            <a:solidFill>
              <a:srgbClr val="CBF15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252198" y="2600325"/>
              <a:ext cx="10740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179783" y="1995985"/>
            <a:ext cx="1765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dirty="0">
                <a:solidFill>
                  <a:srgbClr val="000000"/>
                </a:solidFill>
              </a:rPr>
              <a:t>Occupé (interne)</a:t>
            </a:r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Chercher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des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contacts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1341438"/>
            <a:ext cx="8229600" cy="4597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marL="914400" indent="-45720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Plusieurs</a:t>
            </a:r>
            <a:r>
              <a:rPr lang="en-US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possibilités</a:t>
            </a:r>
            <a:r>
              <a:rPr lang="en-US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recherche</a:t>
            </a:r>
            <a:r>
              <a:rPr lang="en-US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: </a:t>
            </a:r>
          </a:p>
          <a:p>
            <a:pPr marL="0" indent="0" eaLnBrk="1" hangingPunct="1">
              <a:spcBef>
                <a:spcPts val="600"/>
              </a:spcBef>
              <a:buClr>
                <a:srgbClr val="7030A0"/>
              </a:buClr>
              <a:defRPr/>
            </a:pPr>
            <a:endParaRPr lang="en-US" sz="24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1" eaLnBrk="1" hangingPunct="1">
              <a:spcBef>
                <a:spcPts val="500"/>
              </a:spcBef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Chercher automatiquement en tapant à n’importe quel endroit</a:t>
            </a:r>
          </a:p>
          <a:p>
            <a:pPr lvl="1" eaLnBrk="1" hangingPunct="1">
              <a:spcBef>
                <a:spcPts val="500"/>
              </a:spcBef>
              <a:buFont typeface="Times New Roman" pitchFamily="16" charset="0"/>
              <a:buAutoNum type="arabicPeriod"/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Affiner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vos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recherches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en </a:t>
            </a:r>
            <a:r>
              <a:rPr lang="en-US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tapant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sur des champs </a:t>
            </a:r>
            <a:r>
              <a:rPr lang="en-US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spécifiques</a:t>
            </a:r>
            <a:endParaRPr lang="en-US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lvl="1" indent="0" eaLnBrk="1" hangingPunct="1">
              <a:spcBef>
                <a:spcPts val="500"/>
              </a:spcBef>
              <a:defRPr/>
            </a:pPr>
            <a:endParaRPr lang="en-US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Plusieurs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critères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recherche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(nom,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prénom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société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, …)</a:t>
            </a:r>
          </a:p>
          <a:p>
            <a:pPr marL="0" indent="0" eaLnBrk="1" hangingPunct="1">
              <a:spcBef>
                <a:spcPts val="600"/>
              </a:spcBef>
              <a:buClr>
                <a:srgbClr val="7030A0"/>
              </a:buClr>
              <a:defRPr/>
            </a:pPr>
            <a:endParaRPr lang="en-US" sz="24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6905786" y="2240670"/>
            <a:ext cx="1666875" cy="734264"/>
          </a:xfrm>
          <a:prstGeom prst="wedgeRectCallout">
            <a:avLst>
              <a:gd name="adj1" fmla="val -95968"/>
              <a:gd name="adj2" fmla="val 177968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Simple clic pour envoyer e-mail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3929063"/>
            <a:ext cx="6669087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87156" y="66301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contacts</a:t>
            </a:r>
          </a:p>
        </p:txBody>
      </p:sp>
      <p:sp>
        <p:nvSpPr>
          <p:cNvPr id="35847" name="AutoShape 13"/>
          <p:cNvSpPr>
            <a:spLocks noChangeArrowheads="1"/>
          </p:cNvSpPr>
          <p:nvPr/>
        </p:nvSpPr>
        <p:spPr bwMode="auto">
          <a:xfrm>
            <a:off x="7315201" y="5120927"/>
            <a:ext cx="1295399" cy="584548"/>
          </a:xfrm>
          <a:prstGeom prst="wedgeRectCallout">
            <a:avLst>
              <a:gd name="adj1" fmla="val -58405"/>
              <a:gd name="adj2" fmla="val -179977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Source</a:t>
            </a:r>
          </a:p>
        </p:txBody>
      </p:sp>
      <p:sp>
        <p:nvSpPr>
          <p:cNvPr id="35848" name="AutoShape 14"/>
          <p:cNvSpPr>
            <a:spLocks noChangeArrowheads="1"/>
          </p:cNvSpPr>
          <p:nvPr/>
        </p:nvSpPr>
        <p:spPr bwMode="auto">
          <a:xfrm>
            <a:off x="2352675" y="5122863"/>
            <a:ext cx="2524125" cy="592137"/>
          </a:xfrm>
          <a:prstGeom prst="wedgeRectCallout">
            <a:avLst>
              <a:gd name="adj1" fmla="val 79453"/>
              <a:gd name="adj2" fmla="val -172921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Simple clic pour appeler un numéro de GSM</a:t>
            </a:r>
          </a:p>
        </p:txBody>
      </p:sp>
      <p:sp>
        <p:nvSpPr>
          <p:cNvPr id="35849" name="AutoShape 15"/>
          <p:cNvSpPr>
            <a:spLocks noChangeArrowheads="1"/>
          </p:cNvSpPr>
          <p:nvPr/>
        </p:nvSpPr>
        <p:spPr bwMode="auto">
          <a:xfrm>
            <a:off x="2133600" y="2006774"/>
            <a:ext cx="1835150" cy="876300"/>
          </a:xfrm>
          <a:prstGeom prst="wedgeRectCallout">
            <a:avLst>
              <a:gd name="adj1" fmla="val 57618"/>
              <a:gd name="adj2" fmla="val 176980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Simple clic pour composer une </a:t>
            </a:r>
            <a:r>
              <a:rPr lang="nl-BE" sz="1600">
                <a:solidFill>
                  <a:srgbClr val="000000"/>
                </a:solidFill>
                <a:latin typeface="+mj-lt"/>
              </a:rPr>
              <a:t>extension</a:t>
            </a:r>
          </a:p>
        </p:txBody>
      </p:sp>
      <p:sp>
        <p:nvSpPr>
          <p:cNvPr id="35850" name="AutoShape 16"/>
          <p:cNvSpPr>
            <a:spLocks noChangeArrowheads="1"/>
          </p:cNvSpPr>
          <p:nvPr/>
        </p:nvSpPr>
        <p:spPr bwMode="auto">
          <a:xfrm>
            <a:off x="5181600" y="5114381"/>
            <a:ext cx="1828800" cy="592138"/>
          </a:xfrm>
          <a:prstGeom prst="wedgeRectCallout">
            <a:avLst>
              <a:gd name="adj1" fmla="val 31197"/>
              <a:gd name="adj2" fmla="val -170221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Statut du clavier</a:t>
            </a:r>
          </a:p>
        </p:txBody>
      </p:sp>
      <p:sp>
        <p:nvSpPr>
          <p:cNvPr id="35851" name="AutoShape 17"/>
          <p:cNvSpPr>
            <a:spLocks noChangeArrowheads="1"/>
          </p:cNvSpPr>
          <p:nvPr/>
        </p:nvSpPr>
        <p:spPr bwMode="auto">
          <a:xfrm>
            <a:off x="387156" y="2173462"/>
            <a:ext cx="1451169" cy="709612"/>
          </a:xfrm>
          <a:prstGeom prst="wedgeRectCallout">
            <a:avLst>
              <a:gd name="adj1" fmla="val 30653"/>
              <a:gd name="adj2" fmla="val 203128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Statut intentionnel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4267200" y="1285875"/>
            <a:ext cx="2209800" cy="1597639"/>
          </a:xfrm>
          <a:prstGeom prst="wedgeRectCallout">
            <a:avLst>
              <a:gd name="adj1" fmla="val -6253"/>
              <a:gd name="adj2" fmla="val 116653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solidFill>
                <a:srgbClr val="000000"/>
              </a:solidFill>
              <a:latin typeface="+mj-lt"/>
              <a:ea typeface="Microsoft YaHei" charset="-122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817000" y="1363294"/>
            <a:ext cx="65143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Libre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828302" y="1739885"/>
            <a:ext cx="138240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Pas connecté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765343" y="2065431"/>
            <a:ext cx="178636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Occupé (externe</a:t>
            </a:r>
            <a:r>
              <a:rPr lang="nl-BE" sz="1600" b="1" dirty="0" smtClean="0">
                <a:solidFill>
                  <a:srgbClr val="4D4D4D"/>
                </a:solidFill>
                <a:latin typeface="+mj-lt"/>
              </a:rPr>
              <a:t>)</a:t>
            </a:r>
            <a:endParaRPr lang="nl-BE" sz="1600" b="1" dirty="0">
              <a:solidFill>
                <a:srgbClr val="4D4D4D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663" y="2083235"/>
            <a:ext cx="371688" cy="360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0432" y="1344199"/>
            <a:ext cx="371688" cy="360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4439050" y="1713575"/>
            <a:ext cx="375559" cy="3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0198" y="2483285"/>
            <a:ext cx="371688" cy="360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4574533" y="2626245"/>
            <a:ext cx="212203" cy="212203"/>
            <a:chOff x="5197996" y="2492895"/>
            <a:chExt cx="212203" cy="212203"/>
          </a:xfrm>
        </p:grpSpPr>
        <p:sp>
          <p:nvSpPr>
            <p:cNvPr id="28" name="Oval 27"/>
            <p:cNvSpPr/>
            <p:nvPr/>
          </p:nvSpPr>
          <p:spPr>
            <a:xfrm>
              <a:off x="5197996" y="2492895"/>
              <a:ext cx="212203" cy="212203"/>
            </a:xfrm>
            <a:prstGeom prst="ellipse">
              <a:avLst/>
            </a:prstGeom>
            <a:solidFill>
              <a:srgbClr val="CBF15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>
                <a:latin typeface="+mj-lt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252198" y="2600325"/>
              <a:ext cx="10740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786736" y="2490032"/>
            <a:ext cx="1743083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Occupé (interne)</a:t>
            </a:r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3979862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148454"/>
            <a:ext cx="91440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Contacts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– personnaliser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l’affichage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</a:p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des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colonnes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4716463" y="1371600"/>
            <a:ext cx="4114800" cy="3352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5160" rIns="90000" bIns="45000"/>
          <a:lstStyle>
            <a:lvl1pPr indent="1588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BE" sz="2400" dirty="0" smtClean="0">
                <a:solidFill>
                  <a:schemeClr val="tx1"/>
                </a:solidFill>
                <a:latin typeface="+mj-lt"/>
              </a:rPr>
              <a:t> Glissez &amp; déposez l’en-tête de colonne pour réorganiser les colonnes</a:t>
            </a:r>
          </a:p>
          <a:p>
            <a:pPr marL="342900" indent="-34290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endParaRPr lang="fr-BE" sz="24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BE" sz="2400" dirty="0" smtClean="0">
                <a:solidFill>
                  <a:schemeClr val="tx1"/>
                </a:solidFill>
                <a:latin typeface="+mj-lt"/>
              </a:rPr>
              <a:t> Cliquer droit sur l’en-tête de colonne pour montrer ou cacher les colonnes spécifiques du répertoire</a:t>
            </a:r>
          </a:p>
          <a:p>
            <a:pPr eaLnBrk="1" hangingPunct="1">
              <a:spcBef>
                <a:spcPts val="600"/>
              </a:spcBef>
              <a:buClr>
                <a:srgbClr val="7030A0"/>
              </a:buClr>
              <a:buFont typeface="Times New Roman" pitchFamily="16" charset="0"/>
              <a:buBlip>
                <a:blip r:embed="rId4"/>
              </a:buBlip>
              <a:defRPr/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1557338"/>
            <a:ext cx="137160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95288" y="274638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Historique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appels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2360" rIns="90000" bIns="45000"/>
          <a:lstStyle/>
          <a:p>
            <a:pPr>
              <a:lnSpc>
                <a:spcPct val="8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7894" name="AutoShape 9"/>
          <p:cNvSpPr>
            <a:spLocks noChangeArrowheads="1"/>
          </p:cNvSpPr>
          <p:nvPr/>
        </p:nvSpPr>
        <p:spPr bwMode="auto">
          <a:xfrm>
            <a:off x="4356100" y="5257800"/>
            <a:ext cx="2489200" cy="863600"/>
          </a:xfrm>
          <a:prstGeom prst="wedgeRectCallout">
            <a:avLst>
              <a:gd name="adj1" fmla="val 69949"/>
              <a:gd name="adj2" fmla="val -66574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Montrer tous les appels ou uniquement les appels manqués</a:t>
            </a:r>
          </a:p>
        </p:txBody>
      </p:sp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3" cstate="print"/>
          <a:srcRect l="722" t="53407" r="37398" b="8269"/>
          <a:stretch>
            <a:fillRect/>
          </a:stretch>
        </p:blipFill>
        <p:spPr bwMode="auto">
          <a:xfrm>
            <a:off x="762000" y="2205038"/>
            <a:ext cx="734377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ular Callout 1"/>
          <p:cNvSpPr/>
          <p:nvPr/>
        </p:nvSpPr>
        <p:spPr bwMode="auto">
          <a:xfrm>
            <a:off x="990600" y="5257800"/>
            <a:ext cx="2590800" cy="863600"/>
          </a:xfrm>
          <a:prstGeom prst="wedgeRectCallout">
            <a:avLst>
              <a:gd name="adj1" fmla="val -4463"/>
              <a:gd name="adj2" fmla="val -79144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1600" dirty="0">
                <a:solidFill>
                  <a:srgbClr val="000000"/>
                </a:solidFill>
                <a:latin typeface="+mj-lt"/>
              </a:rPr>
              <a:t>Chercher l’historique des appels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4114800" y="1214438"/>
            <a:ext cx="2209800" cy="919162"/>
          </a:xfrm>
          <a:prstGeom prst="wedgeRectCallout">
            <a:avLst>
              <a:gd name="adj1" fmla="val -13157"/>
              <a:gd name="adj2" fmla="val 121153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1600" dirty="0">
                <a:solidFill>
                  <a:srgbClr val="000000"/>
                </a:solidFill>
                <a:latin typeface="+mj-lt"/>
              </a:rPr>
              <a:t>Disposition des appels (émis, reçus, manqués)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ectangular Callout 3"/>
          <p:cNvSpPr/>
          <p:nvPr/>
        </p:nvSpPr>
        <p:spPr bwMode="auto">
          <a:xfrm>
            <a:off x="6477000" y="1214438"/>
            <a:ext cx="2209800" cy="919162"/>
          </a:xfrm>
          <a:prstGeom prst="wedgeRectCallout">
            <a:avLst>
              <a:gd name="adj1" fmla="val 145"/>
              <a:gd name="adj2" fmla="val 131818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Double-cliquer sur la ligne pour composer une extension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868363" y="1214438"/>
            <a:ext cx="2713037" cy="842962"/>
          </a:xfrm>
          <a:prstGeom prst="wedgeRectCallout">
            <a:avLst>
              <a:gd name="adj1" fmla="val -26452"/>
              <a:gd name="adj2" fmla="val 124485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Glisser &amp; déposer ou clic droit sur l’en-tête des colonnes</a:t>
            </a:r>
          </a:p>
        </p:txBody>
      </p:sp>
      <p:pic>
        <p:nvPicPr>
          <p:cNvPr id="37900" name="Picture 3"/>
          <p:cNvPicPr>
            <a:picLocks noChangeAspect="1" noChangeArrowheads="1"/>
          </p:cNvPicPr>
          <p:nvPr/>
        </p:nvPicPr>
        <p:blipFill>
          <a:blip r:embed="rId4" cstate="print"/>
          <a:srcRect r="5940"/>
          <a:stretch>
            <a:fillRect/>
          </a:stretch>
        </p:blipFill>
        <p:spPr bwMode="auto">
          <a:xfrm>
            <a:off x="4852988" y="2813050"/>
            <a:ext cx="2025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71512" y="276226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Réceptionniste(s)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713" y="2468563"/>
            <a:ext cx="7812087" cy="301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827088" y="1217613"/>
            <a:ext cx="2319337" cy="758825"/>
          </a:xfrm>
          <a:prstGeom prst="wedgeRectCallout">
            <a:avLst>
              <a:gd name="adj1" fmla="val 48917"/>
              <a:gd name="adj2" fmla="val 128352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Montrer le statut de vos collègues</a:t>
            </a:r>
          </a:p>
        </p:txBody>
      </p:sp>
      <p:sp>
        <p:nvSpPr>
          <p:cNvPr id="38920" name="AutoShape 9"/>
          <p:cNvSpPr>
            <a:spLocks noChangeArrowheads="1"/>
          </p:cNvSpPr>
          <p:nvPr/>
        </p:nvSpPr>
        <p:spPr bwMode="auto">
          <a:xfrm>
            <a:off x="5715000" y="4343400"/>
            <a:ext cx="2133600" cy="457200"/>
          </a:xfrm>
          <a:prstGeom prst="wedgeRectCallout">
            <a:avLst>
              <a:gd name="adj1" fmla="val -22352"/>
              <a:gd name="adj2" fmla="val -172106"/>
            </a:avLst>
          </a:prstGeom>
          <a:solidFill>
            <a:srgbClr val="CCCC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</a:rPr>
              <a:t>Champ des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statuts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Rectangular Callout 1"/>
          <p:cNvSpPr/>
          <p:nvPr/>
        </p:nvSpPr>
        <p:spPr bwMode="auto">
          <a:xfrm>
            <a:off x="5867400" y="1217613"/>
            <a:ext cx="2819400" cy="915987"/>
          </a:xfrm>
          <a:prstGeom prst="wedgeRectCallout">
            <a:avLst>
              <a:gd name="adj1" fmla="val -69277"/>
              <a:gd name="adj2" fmla="val 14155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  <a:latin typeface="+mj-lt"/>
              </a:rPr>
              <a:t>Glisser &amp; déposer ou clic droit sur l’en-tête des colonnes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2316163"/>
            <a:ext cx="73818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itle 1"/>
          <p:cNvSpPr txBox="1">
            <a:spLocks/>
          </p:cNvSpPr>
          <p:nvPr/>
        </p:nvSpPr>
        <p:spPr bwMode="auto">
          <a:xfrm>
            <a:off x="1219200" y="203993"/>
            <a:ext cx="75660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>
              <a:buClrTx/>
              <a:buSzTx/>
              <a:buFontTx/>
              <a:buNone/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Voicemail</a:t>
            </a:r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87375" y="1143000"/>
            <a:ext cx="2319338" cy="889000"/>
          </a:xfrm>
          <a:prstGeom prst="wedgeRectCallout">
            <a:avLst>
              <a:gd name="adj1" fmla="val 39114"/>
              <a:gd name="adj2" fmla="val 107658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err="1">
                <a:solidFill>
                  <a:srgbClr val="000000"/>
                </a:solidFill>
                <a:latin typeface="+mj-lt"/>
              </a:rPr>
              <a:t>Montrer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les messages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vocaux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toutes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vos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 extensions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295400" y="4267200"/>
            <a:ext cx="2319337" cy="760412"/>
          </a:xfrm>
          <a:prstGeom prst="wedgeRectCallout">
            <a:avLst>
              <a:gd name="adj1" fmla="val -59669"/>
              <a:gd name="adj2" fmla="val 128802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Montrer</a:t>
            </a:r>
            <a:r>
              <a:rPr lang="nl-BE" sz="1600" kern="0" dirty="0">
                <a:solidFill>
                  <a:sysClr val="windowText" lastClr="000000"/>
                </a:solidFill>
                <a:latin typeface="+mj-lt"/>
                <a:ea typeface="+mn-ea"/>
              </a:rPr>
              <a:t> les nouveaux ou anciens messages</a:t>
            </a:r>
            <a:endParaRPr lang="en-US" sz="1600" kern="0" dirty="0">
              <a:solidFill>
                <a:sysClr val="windowText" lastClr="000000"/>
              </a:solidFill>
              <a:latin typeface="+mj-lt"/>
              <a:ea typeface="+mn-ea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359400" y="1143000"/>
            <a:ext cx="2320925" cy="889000"/>
          </a:xfrm>
          <a:prstGeom prst="wedgeRectCallout">
            <a:avLst>
              <a:gd name="adj1" fmla="val -69861"/>
              <a:gd name="adj2" fmla="val 144131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Glisser &amp; déposer ou clic droit sur l’en-tête des colonnes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681831"/>
            <a:ext cx="7886700" cy="2852737"/>
          </a:xfrm>
        </p:spPr>
        <p:txBody>
          <a:bodyPr/>
          <a:lstStyle/>
          <a:p>
            <a:pPr algn="ctr"/>
            <a:r>
              <a:rPr lang="fr-BE" dirty="0" smtClean="0"/>
              <a:t>Pas à pas</a:t>
            </a:r>
            <a:endParaRPr lang="fr-B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76534" y="228601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Votre poste travail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5105400"/>
            <a:ext cx="95250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17925" y="1954213"/>
            <a:ext cx="18732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000" dirty="0">
                <a:solidFill>
                  <a:schemeClr val="tx1"/>
                </a:solidFill>
                <a:latin typeface="+mj-lt"/>
              </a:rPr>
              <a:t>La net.Console</a:t>
            </a:r>
            <a:r>
              <a:rPr lang="ar-SA" sz="2000" dirty="0">
                <a:solidFill>
                  <a:schemeClr val="tx1"/>
                </a:solidFill>
                <a:latin typeface="+mj-lt"/>
                <a:cs typeface="Arial" charset="0"/>
              </a:rPr>
              <a:t>‏</a:t>
            </a:r>
            <a:endParaRPr lang="en-US" sz="20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597275" y="5537200"/>
            <a:ext cx="233203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000" dirty="0">
                <a:solidFill>
                  <a:schemeClr val="tx1"/>
                </a:solidFill>
                <a:latin typeface="+mj-lt"/>
              </a:rPr>
              <a:t>Casque (optionnel)</a:t>
            </a:r>
            <a:r>
              <a:rPr lang="ar-SA" sz="2000" dirty="0">
                <a:solidFill>
                  <a:schemeClr val="tx1"/>
                </a:solidFill>
                <a:latin typeface="+mj-lt"/>
                <a:cs typeface="Arial" charset="0"/>
              </a:rPr>
              <a:t>‏</a:t>
            </a:r>
            <a:endParaRPr lang="en-US" sz="20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557338"/>
            <a:ext cx="2736850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0488" name="Group 9"/>
          <p:cNvGrpSpPr>
            <a:grpSpLocks/>
          </p:cNvGrpSpPr>
          <p:nvPr/>
        </p:nvGrpSpPr>
        <p:grpSpPr bwMode="auto">
          <a:xfrm>
            <a:off x="741363" y="1662113"/>
            <a:ext cx="2097087" cy="1703387"/>
            <a:chOff x="467" y="1047"/>
            <a:chExt cx="1321" cy="1073"/>
          </a:xfrm>
        </p:grpSpPr>
        <p:pic>
          <p:nvPicPr>
            <p:cNvPr id="2049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" y="1047"/>
              <a:ext cx="1321" cy="10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495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6" y="1200"/>
              <a:ext cx="655" cy="5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20489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5413" y="3863975"/>
            <a:ext cx="165576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6"/>
          <p:cNvSpPr txBox="1">
            <a:spLocks noChangeArrowheads="1"/>
          </p:cNvSpPr>
          <p:nvPr/>
        </p:nvSpPr>
        <p:spPr bwMode="auto">
          <a:xfrm>
            <a:off x="4111625" y="3371850"/>
            <a:ext cx="130333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4" tIns="46798" rIns="90004" bIns="46798" anchorCtr="1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000" dirty="0">
                <a:solidFill>
                  <a:schemeClr val="tx1"/>
                </a:solidFill>
                <a:latin typeface="+mj-lt"/>
              </a:rPr>
              <a:t>SNOM 320</a:t>
            </a:r>
          </a:p>
        </p:txBody>
      </p:sp>
      <p:sp>
        <p:nvSpPr>
          <p:cNvPr id="17" name="Text Box 6"/>
          <p:cNvSpPr txBox="1"/>
          <p:nvPr/>
        </p:nvSpPr>
        <p:spPr>
          <a:xfrm>
            <a:off x="6886575" y="3352800"/>
            <a:ext cx="1978025" cy="403225"/>
          </a:xfrm>
          <a:prstGeom prst="rect">
            <a:avLst/>
          </a:prstGeom>
          <a:noFill/>
          <a:ln>
            <a:noFill/>
          </a:ln>
        </p:spPr>
        <p:txBody>
          <a:bodyPr lIns="90004" tIns="46798" rIns="90004" bIns="46798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000" kern="0" dirty="0">
                <a:solidFill>
                  <a:schemeClr val="tx1"/>
                </a:solidFill>
                <a:latin typeface="+mj-lt"/>
                <a:ea typeface="Microsoft YaHei"/>
              </a:rPr>
              <a:t>Polycom IP 650</a:t>
            </a:r>
          </a:p>
        </p:txBody>
      </p:sp>
      <p:pic>
        <p:nvPicPr>
          <p:cNvPr id="20492" name="Picture 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50050" y="3863975"/>
            <a:ext cx="18161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Box 18"/>
          <p:cNvSpPr txBox="1">
            <a:spLocks noChangeArrowheads="1"/>
          </p:cNvSpPr>
          <p:nvPr/>
        </p:nvSpPr>
        <p:spPr bwMode="auto">
          <a:xfrm>
            <a:off x="6318250" y="3403600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solidFill>
                  <a:schemeClr val="tx1"/>
                </a:solidFill>
                <a:latin typeface="+mj-lt"/>
              </a:rPr>
              <a:t>ou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>
                <a:latin typeface="+mj-lt"/>
              </a:rPr>
              <a:t>www.escaux.com</a:t>
            </a:r>
            <a:endParaRPr lang="nl-BE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41" y="5579618"/>
            <a:ext cx="4723809" cy="619048"/>
          </a:xfrm>
          <a:prstGeom prst="rect">
            <a:avLst/>
          </a:prstGeom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09600" y="22197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Répondre à un appel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12738" y="1219200"/>
            <a:ext cx="8291512" cy="476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L’appel entre dans la file générale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Le compteur de la file d’attente incrémente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Le téléphone sonne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Ligne 1 affiche un appel entrant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La touche “Accepter” </a:t>
            </a: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s’allume</a:t>
            </a:r>
            <a:endParaRPr lang="nl-BE" sz="2000" dirty="0">
              <a:solidFill>
                <a:srgbClr val="000000"/>
              </a:solidFill>
              <a:latin typeface="+mj-lt"/>
            </a:endParaRP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Accepter un appel</a:t>
            </a:r>
          </a:p>
          <a:p>
            <a:pPr marL="355600" lvl="1" indent="-34766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	Par un clic de souris sur la touche  “Accepter”</a:t>
            </a:r>
          </a:p>
          <a:p>
            <a:pPr marL="355600" lvl="1" indent="-34766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	</a:t>
            </a:r>
            <a:r>
              <a:rPr lang="nl-BE" sz="2000" u="sng" dirty="0">
                <a:solidFill>
                  <a:srgbClr val="000000"/>
                </a:solidFill>
                <a:latin typeface="+mj-lt"/>
              </a:rPr>
              <a:t>OU</a:t>
            </a:r>
            <a:r>
              <a:rPr lang="nl-BE" sz="2000" dirty="0">
                <a:solidFill>
                  <a:srgbClr val="000000"/>
                </a:solidFill>
                <a:latin typeface="+mj-lt"/>
              </a:rPr>
              <a:t>  par la touche  “Enter” 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L’icône de statut de la ligne 1 change en “conversation ”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Les touches de contrôle montrent le statut “conversation”</a:t>
            </a:r>
          </a:p>
        </p:txBody>
      </p:sp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4363" y="2871787"/>
            <a:ext cx="51435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4293790" y="5601092"/>
            <a:ext cx="556419" cy="576262"/>
          </a:xfrm>
          <a:prstGeom prst="rect">
            <a:avLst/>
          </a:prstGeom>
          <a:noFill/>
          <a:ln w="38160">
            <a:solidFill>
              <a:srgbClr val="FC74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9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4363" y="1306513"/>
            <a:ext cx="12858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4363" y="2262188"/>
            <a:ext cx="533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7763" y="4263617"/>
            <a:ext cx="533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40575" y="133351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Terminer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un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appel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57200" y="1295399"/>
            <a:ext cx="8382000" cy="49196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nl-BE" dirty="0" smtClean="0"/>
              <a:t>La touche  “terminer” s’allume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BE" dirty="0" smtClean="0"/>
              <a:t>Terminer l’appel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nl-BE" dirty="0" smtClean="0"/>
              <a:t>Par un clic de souris sur la touche “terminer”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nl-BE" dirty="0" smtClean="0"/>
              <a:t>OU par la touche “F2”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BE" dirty="0" smtClean="0"/>
              <a:t>L’icône de statut de la ligne 1 change en ‘stationnaire’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BE" dirty="0" smtClean="0"/>
              <a:t>La touche de contrôle montre le statut stationnaire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nl-BE" dirty="0" smtClean="0"/>
          </a:p>
          <a:p>
            <a:pPr marL="0" indent="0">
              <a:defRPr/>
            </a:pPr>
            <a:endParaRPr lang="nl-BE" dirty="0"/>
          </a:p>
          <a:p>
            <a:pPr marL="0" indent="0">
              <a:defRPr/>
            </a:pPr>
            <a:endParaRPr lang="nl-BE" dirty="0" smtClean="0"/>
          </a:p>
          <a:p>
            <a:pPr marL="514350" indent="-514350">
              <a:defRPr/>
            </a:pPr>
            <a:r>
              <a:rPr lang="nl-BE" b="1" dirty="0" smtClean="0"/>
              <a:t>      Notez</a:t>
            </a:r>
            <a:r>
              <a:rPr lang="nl-BE" dirty="0" smtClean="0"/>
              <a:t> que dans le statut stationnaire, la touche “terminer” est toujours allumée. Ceci vous permet de terminer les appels qui pour une raison ou une autre, sont restés sur le téléphone.</a:t>
            </a: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892" y="1295399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709863"/>
            <a:ext cx="5238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5200" y="3887788"/>
            <a:ext cx="4248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95288" y="274638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Initier un appel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Plusieurs possibilités pour initier un appel:</a:t>
            </a:r>
          </a:p>
          <a:p>
            <a:pPr marL="744537" lvl="1" indent="-342900">
              <a:lnSpc>
                <a:spcPct val="95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200" dirty="0">
                <a:solidFill>
                  <a:srgbClr val="000000"/>
                </a:solidFill>
                <a:latin typeface="+mj-lt"/>
              </a:rPr>
              <a:t>Composer le numéro sur le téléphone</a:t>
            </a:r>
          </a:p>
          <a:p>
            <a:pPr marL="744537" lvl="1" indent="-342900">
              <a:lnSpc>
                <a:spcPct val="95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200" dirty="0">
                <a:solidFill>
                  <a:srgbClr val="000000"/>
                </a:solidFill>
                <a:latin typeface="+mj-lt"/>
              </a:rPr>
              <a:t>Double-cliquer sur la touche du répertoire </a:t>
            </a:r>
          </a:p>
          <a:p>
            <a:pPr marL="744537" lvl="1" indent="-342900">
              <a:lnSpc>
                <a:spcPct val="95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200" dirty="0">
                <a:solidFill>
                  <a:srgbClr val="000000"/>
                </a:solidFill>
                <a:latin typeface="+mj-lt"/>
              </a:rPr>
              <a:t>Sélectionner par un clic de souris la touche du répertoire et appuyer “Enter”</a:t>
            </a:r>
          </a:p>
          <a:p>
            <a:pPr marL="744537" lvl="1" indent="-342900">
              <a:lnSpc>
                <a:spcPct val="95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200" dirty="0">
                <a:solidFill>
                  <a:srgbClr val="000000"/>
                </a:solidFill>
                <a:latin typeface="+mj-lt"/>
              </a:rPr>
              <a:t>Cliquer 1 x sur l’icône “composer</a:t>
            </a:r>
            <a:r>
              <a:rPr lang="nl-BE" sz="2200" dirty="0" smtClean="0">
                <a:solidFill>
                  <a:srgbClr val="000000"/>
                </a:solidFill>
                <a:latin typeface="+mj-lt"/>
              </a:rPr>
              <a:t>”, “téléphone” </a:t>
            </a:r>
            <a:r>
              <a:rPr lang="nl-BE" sz="2200" dirty="0">
                <a:solidFill>
                  <a:srgbClr val="000000"/>
                </a:solidFill>
                <a:latin typeface="+mj-lt"/>
              </a:rPr>
              <a:t>ou </a:t>
            </a:r>
            <a:r>
              <a:rPr lang="nl-BE" sz="2200" dirty="0" smtClean="0">
                <a:solidFill>
                  <a:srgbClr val="000000"/>
                </a:solidFill>
                <a:latin typeface="+mj-lt"/>
              </a:rPr>
              <a:t>“mobile” qui s’affichent sur l’entrée du </a:t>
            </a:r>
            <a:r>
              <a:rPr lang="nl-BE" sz="2200" dirty="0">
                <a:solidFill>
                  <a:srgbClr val="000000"/>
                </a:solidFill>
                <a:latin typeface="+mj-lt"/>
              </a:rPr>
              <a:t>répertoire</a:t>
            </a:r>
          </a:p>
          <a:p>
            <a:pPr marL="744537" lvl="1" indent="-342900">
              <a:lnSpc>
                <a:spcPct val="95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200" dirty="0">
                <a:solidFill>
                  <a:srgbClr val="000000"/>
                </a:solidFill>
                <a:latin typeface="+mj-lt"/>
              </a:rPr>
              <a:t>Composer le numéro dans le champ du numéro et appuyer sur “Enter”</a:t>
            </a:r>
          </a:p>
          <a:p>
            <a:pPr marL="744537" lvl="1" indent="-342900">
              <a:lnSpc>
                <a:spcPct val="95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200" dirty="0" smtClean="0">
                <a:solidFill>
                  <a:srgbClr val="000000"/>
                </a:solidFill>
                <a:latin typeface="+mj-lt"/>
              </a:rPr>
              <a:t>Sélectionner un bouton de numérotation abrégée</a:t>
            </a:r>
            <a:endParaRPr lang="nl-BE" sz="22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z="20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81000" y="274638"/>
            <a:ext cx="8305800" cy="84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Mettre un appel en attente et le reprendre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7200" y="1214438"/>
            <a:ext cx="663575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</a:rPr>
              <a:t>L’appel a le statut ‘conversation’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</a:rPr>
              <a:t>La touche “Hold” s’allume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</a:rPr>
              <a:t>Appel en attente</a:t>
            </a:r>
          </a:p>
          <a:p>
            <a:pPr marL="355600" lvl="1" indent="-347663">
              <a:lnSpc>
                <a:spcPct val="95000"/>
              </a:lnSpc>
              <a:spcBef>
                <a:spcPts val="563"/>
              </a:spcBef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</a:rPr>
              <a:t>	Par un clic de souris sur la touche “Hold” </a:t>
            </a:r>
          </a:p>
          <a:p>
            <a:pPr marL="355600" lvl="1" indent="-347663">
              <a:lnSpc>
                <a:spcPct val="95000"/>
              </a:lnSpc>
              <a:spcBef>
                <a:spcPts val="563"/>
              </a:spcBef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</a:rPr>
              <a:t>	</a:t>
            </a:r>
            <a:r>
              <a:rPr lang="nl-BE" sz="2000" u="sng" dirty="0">
                <a:solidFill>
                  <a:srgbClr val="000000"/>
                </a:solidFill>
              </a:rPr>
              <a:t>OU</a:t>
            </a:r>
            <a:r>
              <a:rPr lang="nl-BE" sz="2000" dirty="0">
                <a:solidFill>
                  <a:srgbClr val="000000"/>
                </a:solidFill>
              </a:rPr>
              <a:t> par la touche “Enter” 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</a:rPr>
              <a:t>L’icône de statut de la ligne 1 change en hold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</a:rPr>
              <a:t>La touche “Hold” est enfoncée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</a:rPr>
              <a:t>Unhold l’appel</a:t>
            </a:r>
          </a:p>
          <a:p>
            <a:pPr marL="355600" lvl="1" indent="-347663">
              <a:lnSpc>
                <a:spcPct val="95000"/>
              </a:lnSpc>
              <a:spcBef>
                <a:spcPts val="563"/>
              </a:spcBef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</a:rPr>
              <a:t>	Par un clic de souris sur la touche “Hold” </a:t>
            </a:r>
          </a:p>
          <a:p>
            <a:pPr marL="355600" lvl="1" indent="-347663">
              <a:lnSpc>
                <a:spcPct val="95000"/>
              </a:lnSpc>
              <a:spcBef>
                <a:spcPts val="563"/>
              </a:spcBef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</a:rPr>
              <a:t>	</a:t>
            </a:r>
            <a:r>
              <a:rPr lang="nl-BE" sz="2000" u="sng" dirty="0">
                <a:solidFill>
                  <a:srgbClr val="000000"/>
                </a:solidFill>
              </a:rPr>
              <a:t>OU</a:t>
            </a:r>
            <a:r>
              <a:rPr lang="nl-BE" sz="2000" dirty="0">
                <a:solidFill>
                  <a:srgbClr val="000000"/>
                </a:solidFill>
              </a:rPr>
              <a:t> par la touche  “Enter” 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</a:rPr>
              <a:t>L’icône de statut de la ligne 1 change à nouveau  en ‘conversation’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endParaRPr lang="nl-BE" sz="2400" dirty="0">
              <a:solidFill>
                <a:srgbClr val="000000"/>
              </a:solidFill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525" y="1117600"/>
            <a:ext cx="5334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1525" y="1658938"/>
            <a:ext cx="60007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1525" y="3725863"/>
            <a:ext cx="61912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1525" y="3106738"/>
            <a:ext cx="514350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525" y="5373688"/>
            <a:ext cx="5334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2296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Transférer un appel avec consultation* (1)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457200" y="1214439"/>
            <a:ext cx="8210550" cy="3738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0120" rIns="90000" bIns="45000"/>
          <a:lstStyle>
            <a:lvl1pPr marL="349250" indent="-349250"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marL="717550" indent="-320675"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L’appel a le statut conversation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Placer l’appelant en “Hold”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Chercher le contact dans le répertoire</a:t>
            </a:r>
          </a:p>
          <a:p>
            <a:pPr lvl="1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Si la recherche résulte en une suite unique, le transfert de l’appel avec consultation commence directement (conduite optionnelle)</a:t>
            </a:r>
          </a:p>
          <a:p>
            <a:pPr lvl="1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Si la recherche donne des données multiples, le transfert de l’appel  avec consultation est exécuté après avoir appelé l’entrée manuellement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L’appelant se manifeste sur la 2ème ligne en statut “sonnant”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3850" y="5857875"/>
            <a:ext cx="8351838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 dirty="0">
                <a:solidFill>
                  <a:srgbClr val="000000"/>
                </a:solidFill>
              </a:rPr>
              <a:t>* Un </a:t>
            </a:r>
            <a:r>
              <a:rPr lang="en-US" sz="1400" b="1" i="1" dirty="0" err="1">
                <a:solidFill>
                  <a:srgbClr val="000000"/>
                </a:solidFill>
              </a:rPr>
              <a:t>transfert</a:t>
            </a:r>
            <a:r>
              <a:rPr lang="en-US" sz="1400" b="1" i="1" dirty="0">
                <a:solidFill>
                  <a:srgbClr val="000000"/>
                </a:solidFill>
              </a:rPr>
              <a:t> avec consultation </a:t>
            </a:r>
            <a:r>
              <a:rPr lang="en-US" sz="1400" i="1" dirty="0" err="1">
                <a:solidFill>
                  <a:srgbClr val="000000"/>
                </a:solidFill>
              </a:rPr>
              <a:t>signifie</a:t>
            </a:r>
            <a:r>
              <a:rPr lang="en-US" sz="1400" i="1" dirty="0">
                <a:solidFill>
                  <a:srgbClr val="000000"/>
                </a:solidFill>
              </a:rPr>
              <a:t> que </a:t>
            </a:r>
            <a:r>
              <a:rPr lang="en-US" sz="1400" i="1" dirty="0" err="1">
                <a:solidFill>
                  <a:srgbClr val="000000"/>
                </a:solidFill>
              </a:rPr>
              <a:t>l’on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parle</a:t>
            </a:r>
            <a:r>
              <a:rPr lang="en-US" sz="1400" i="1" dirty="0">
                <a:solidFill>
                  <a:srgbClr val="000000"/>
                </a:solidFill>
              </a:rPr>
              <a:t> avec le </a:t>
            </a:r>
            <a:r>
              <a:rPr lang="en-US" sz="1400" i="1" dirty="0" err="1">
                <a:solidFill>
                  <a:srgbClr val="000000"/>
                </a:solidFill>
              </a:rPr>
              <a:t>destinataire</a:t>
            </a:r>
            <a:r>
              <a:rPr lang="en-US" sz="1400" i="1" dirty="0">
                <a:solidFill>
                  <a:srgbClr val="000000"/>
                </a:solidFill>
              </a:rPr>
              <a:t> final </a:t>
            </a:r>
            <a:r>
              <a:rPr lang="en-US" sz="1400" i="1" dirty="0" err="1">
                <a:solidFill>
                  <a:srgbClr val="000000"/>
                </a:solidFill>
              </a:rPr>
              <a:t>avant</a:t>
            </a:r>
            <a:r>
              <a:rPr lang="en-US" sz="1400" i="1" dirty="0">
                <a:solidFill>
                  <a:srgbClr val="000000"/>
                </a:solidFill>
              </a:rPr>
              <a:t> de </a:t>
            </a:r>
            <a:r>
              <a:rPr lang="en-US" sz="1400" i="1" dirty="0" err="1">
                <a:solidFill>
                  <a:srgbClr val="000000"/>
                </a:solidFill>
              </a:rPr>
              <a:t>transférer</a:t>
            </a:r>
            <a:r>
              <a:rPr lang="en-US" sz="1400" i="1" dirty="0">
                <a:solidFill>
                  <a:srgbClr val="000000"/>
                </a:solidFill>
              </a:rPr>
              <a:t> un </a:t>
            </a:r>
            <a:r>
              <a:rPr lang="en-US" sz="1400" i="1" dirty="0" err="1">
                <a:solidFill>
                  <a:srgbClr val="000000"/>
                </a:solidFill>
              </a:rPr>
              <a:t>appel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62435"/>
            <a:ext cx="6692905" cy="863601"/>
          </a:xfrm>
          <a:prstGeom prst="rect">
            <a:avLst/>
          </a:prstGeom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274638"/>
            <a:ext cx="81534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Transférer un appel avec consultation(2)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2360" rIns="90000" bIns="45000"/>
          <a:lstStyle/>
          <a:p>
            <a:pPr>
              <a:lnSpc>
                <a:spcPct val="8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457200" y="1214438"/>
            <a:ext cx="8210550" cy="500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0120" rIns="90000" bIns="45000"/>
          <a:lstStyle>
            <a:lvl1pPr marL="508000" indent="-508000"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5"/>
              <a:defRPr/>
            </a:pPr>
            <a:r>
              <a:rPr lang="nl-BE" sz="2400" cap="all" dirty="0">
                <a:solidFill>
                  <a:srgbClr val="000000"/>
                </a:solidFill>
                <a:latin typeface="+mj-lt"/>
              </a:rPr>
              <a:t>à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 ce moment la touche de contrôle montre les options suivantes :</a:t>
            </a:r>
          </a:p>
          <a:p>
            <a:pPr marL="0" indent="0" eaLnBrk="1" hangingPunct="1">
              <a:lnSpc>
                <a:spcPct val="95000"/>
              </a:lnSpc>
              <a:spcBef>
                <a:spcPts val="638"/>
              </a:spcBef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marL="0" indent="0" eaLnBrk="1" hangingPunct="1">
              <a:lnSpc>
                <a:spcPct val="95000"/>
              </a:lnSpc>
              <a:spcBef>
                <a:spcPts val="638"/>
              </a:spcBef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Aft>
                <a:spcPts val="1425"/>
              </a:spcAft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802482" y="4648200"/>
            <a:ext cx="1785937" cy="485775"/>
          </a:xfrm>
          <a:prstGeom prst="wedgeRectCallout">
            <a:avLst>
              <a:gd name="adj1" fmla="val 34408"/>
              <a:gd name="adj2" fmla="val -138785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Terminer Ligne 2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553369" y="5360988"/>
            <a:ext cx="1936750" cy="731837"/>
          </a:xfrm>
          <a:prstGeom prst="wedgeRectCallout">
            <a:avLst>
              <a:gd name="adj1" fmla="val 33901"/>
              <a:gd name="adj2" fmla="val -190065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Terminer Ligne 2 et unhold Ligne 1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550319" y="2439988"/>
            <a:ext cx="2189163" cy="431800"/>
          </a:xfrm>
          <a:prstGeom prst="wedgeRectCallout">
            <a:avLst>
              <a:gd name="adj1" fmla="val 12995"/>
              <a:gd name="adj2" fmla="val 26401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Transférer l’appel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3693319" y="5145088"/>
            <a:ext cx="1746250" cy="430213"/>
          </a:xfrm>
          <a:prstGeom prst="wedgeRectCallout">
            <a:avLst>
              <a:gd name="adj1" fmla="val 2453"/>
              <a:gd name="adj2" fmla="val -26178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Parquer Ligne 1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5201444" y="2209800"/>
            <a:ext cx="2417763" cy="877888"/>
          </a:xfrm>
          <a:prstGeom prst="wedgeRectCallout">
            <a:avLst>
              <a:gd name="adj1" fmla="val -40579"/>
              <a:gd name="adj2" fmla="val 128644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Parquer l’appel dirigé ligne 1 sur l’extension de ligne 2</a:t>
            </a: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6573109" y="5249070"/>
            <a:ext cx="2455862" cy="652462"/>
          </a:xfrm>
          <a:prstGeom prst="wedgeRectCallout">
            <a:avLst>
              <a:gd name="adj1" fmla="val -13340"/>
              <a:gd name="adj2" fmla="val -205057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Camper  Ligne 1 sur l’extension de Ligne 2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02" y="2819400"/>
            <a:ext cx="5673122" cy="732016"/>
          </a:xfrm>
          <a:prstGeom prst="rect">
            <a:avLst/>
          </a:prstGeom>
        </p:spPr>
      </p:pic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395288" y="1268413"/>
            <a:ext cx="8210550" cy="500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0120" rIns="90000" bIns="45000"/>
          <a:lstStyle>
            <a:lvl1pPr marL="349250" indent="-349250"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Si l’appelé accepte l’appel, les touches de contrôle  montrent les options suivantes :</a:t>
            </a:r>
          </a:p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Après la confirmation du transfert avec consultation, l’appel disparaît de la </a:t>
            </a:r>
            <a:r>
              <a:rPr lang="fr-FR" sz="2400" dirty="0" err="1" smtClean="0">
                <a:solidFill>
                  <a:srgbClr val="000000"/>
                </a:solidFill>
                <a:latin typeface="+mj-lt"/>
              </a:rPr>
              <a:t>net.Console</a:t>
            </a: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. Vous pouvez aussi revenir à l’appelant en terminant la Ligne et en sélectionnant </a:t>
            </a:r>
            <a:r>
              <a:rPr lang="fr-FR" sz="2400" dirty="0" err="1" smtClean="0">
                <a:solidFill>
                  <a:srgbClr val="000000"/>
                </a:solidFill>
                <a:latin typeface="+mj-lt"/>
              </a:rPr>
              <a:t>Unhold</a:t>
            </a:r>
            <a:r>
              <a:rPr lang="fr-FR" sz="2400" dirty="0">
                <a:solidFill>
                  <a:srgbClr val="000000"/>
                </a:solidFill>
                <a:latin typeface="+mj-lt"/>
              </a:rPr>
              <a:t>.</a:t>
            </a:r>
            <a:endParaRPr lang="fr-FR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95288" y="274638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Transférer un appel avec consultation(3)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914400" y="4014786"/>
            <a:ext cx="2028825" cy="457200"/>
          </a:xfrm>
          <a:prstGeom prst="wedgeRectCallout">
            <a:avLst>
              <a:gd name="adj1" fmla="val 31471"/>
              <a:gd name="adj2" fmla="val -179778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Terminer Ligne 2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2362200" y="2133600"/>
            <a:ext cx="4038600" cy="457200"/>
          </a:xfrm>
          <a:prstGeom prst="wedgeRectCallout">
            <a:avLst>
              <a:gd name="adj1" fmla="val -11502"/>
              <a:gd name="adj2" fmla="val 133183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Confirmer le transfert avec consultation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5105400" y="4014786"/>
            <a:ext cx="3200400" cy="457200"/>
          </a:xfrm>
          <a:prstGeom prst="wedgeRectCallout">
            <a:avLst>
              <a:gd name="adj1" fmla="val -29163"/>
              <a:gd name="adj2" fmla="val -184254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Appels en chaîne (voir après)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z="1200">
              <a:solidFill>
                <a:srgbClr val="898989"/>
              </a:solidFill>
            </a:endParaRP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914400" y="274638"/>
            <a:ext cx="77724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Transférer un appel avec consultation (4)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5160" rIns="90000" bIns="45000"/>
          <a:lstStyle>
            <a:lvl1pPr indent="1588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marL="457200" indent="-2841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nl-BE" sz="2200" b="1" dirty="0">
                <a:solidFill>
                  <a:srgbClr val="A43400"/>
                </a:solidFill>
                <a:latin typeface="+mj-lt"/>
              </a:rPr>
              <a:t>Notez que l’emploi des raccourcis du clavier améliorera votre efficacité !</a:t>
            </a:r>
          </a:p>
          <a:p>
            <a:pPr indent="0"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defRPr/>
            </a:pPr>
            <a:endParaRPr lang="nl-BE" sz="9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nl-BE" sz="2400" u="sng" dirty="0" smtClean="0">
                <a:solidFill>
                  <a:srgbClr val="000000"/>
                </a:solidFill>
                <a:latin typeface="+mj-lt"/>
              </a:rPr>
              <a:t>Exemple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: le transfert d’un appel avec consultation</a:t>
            </a:r>
          </a:p>
          <a:p>
            <a:pPr marL="515937" lvl="1" indent="-342900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“Enter” pour accepter un appel entrant</a:t>
            </a:r>
          </a:p>
          <a:p>
            <a:pPr marL="515937" lvl="1" indent="-342900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“Enter” pour placer l’appelant  on hold</a:t>
            </a:r>
          </a:p>
          <a:p>
            <a:pPr marL="515937" lvl="1" indent="-342900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Commencer à taper pour chercher dans le répertoire afin de trouver un résultat unique</a:t>
            </a:r>
          </a:p>
          <a:p>
            <a:pPr marL="515937" lvl="1" indent="-342900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“Enter” pour confirmer le transfert (quand le contact a accepté l’appel)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En résumé: </a:t>
            </a:r>
            <a:r>
              <a:rPr lang="nl-BE" sz="2200" b="1" i="1" dirty="0">
                <a:solidFill>
                  <a:srgbClr val="A43400"/>
                </a:solidFill>
                <a:latin typeface="+mj-lt"/>
              </a:rPr>
              <a:t>Enter, Enter, Chercher, Enter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5288" y="274638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Transférer un appel sans consultation (1)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95288" y="1381125"/>
            <a:ext cx="8686800" cy="500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0120" rIns="90000" bIns="45000"/>
          <a:lstStyle>
            <a:lvl1pPr marL="349250" indent="-349250"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marL="914400" indent="-512763"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Vous recevez un appel à transférer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Chercher le contact dans le répertoire</a:t>
            </a:r>
          </a:p>
          <a:p>
            <a:pPr marL="858837" lvl="1" indent="-457200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chemeClr val="tx1"/>
                </a:solidFill>
                <a:latin typeface="+mj-lt"/>
              </a:rPr>
              <a:t>Si la recherche donne un seul résultat, le transfert de l’appel sans consultation est initié directement (conduite facultatif)</a:t>
            </a:r>
          </a:p>
          <a:p>
            <a:pPr lvl="1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chemeClr val="tx1"/>
                </a:solidFill>
                <a:latin typeface="+mj-lt"/>
              </a:rPr>
              <a:t>Si la recherche donne des entrées multiples, le transfert de l’appel sans consultation est executé  après avoir choisi le contact manuellement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defRPr/>
            </a:pPr>
            <a:endParaRPr lang="nl-BE" sz="20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defRPr/>
            </a:pPr>
            <a:endParaRPr lang="nl-BE" sz="20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defRPr/>
            </a:pPr>
            <a:endParaRPr lang="nl-BE" sz="2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988" y="4191000"/>
            <a:ext cx="6667500" cy="89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z="1200">
              <a:solidFill>
                <a:srgbClr val="898989"/>
              </a:solidFill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762000" y="274638"/>
            <a:ext cx="79248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Transférer un appel sans consultation (2)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395288" y="1236663"/>
            <a:ext cx="86868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 marL="457200" indent="-4572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 startAt="3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Un appel “ transféré ” figure dans la zone de supervision</a:t>
            </a:r>
          </a:p>
          <a:p>
            <a:pPr marL="457200" indent="-4572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 startAt="3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Quand le destinataire </a:t>
            </a:r>
            <a:r>
              <a:rPr lang="nl-BE" sz="2400" u="sng" dirty="0">
                <a:solidFill>
                  <a:srgbClr val="000000"/>
                </a:solidFill>
                <a:latin typeface="+mj-lt"/>
              </a:rPr>
              <a:t>accepte l’appel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: la ligne disparaît de la zone de supervision</a:t>
            </a:r>
          </a:p>
          <a:p>
            <a:pPr marL="457200" indent="-4572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 startAt="3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Si le destinataire </a:t>
            </a:r>
            <a:r>
              <a:rPr lang="nl-BE" sz="2400" u="sng" dirty="0">
                <a:solidFill>
                  <a:srgbClr val="000000"/>
                </a:solidFill>
                <a:latin typeface="+mj-lt"/>
              </a:rPr>
              <a:t>ne répond pas 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marL="457200" indent="-4572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	1.  Reprendre manuellement pour terminer le transfert (voir après)</a:t>
            </a:r>
          </a:p>
          <a:p>
            <a:pPr marL="914400" lvl="1" indent="-50641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	2.  Un retour automatique se produira après un timeout. (l’appel entre dans la file d’attente personnelle)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8650" y="2514600"/>
            <a:ext cx="7886700" cy="1185861"/>
          </a:xfrm>
        </p:spPr>
        <p:txBody>
          <a:bodyPr>
            <a:normAutofit/>
          </a:bodyPr>
          <a:lstStyle/>
          <a:p>
            <a:pPr algn="ctr"/>
            <a:r>
              <a:rPr lang="fr-BE" sz="3200" dirty="0"/>
              <a:t>Démarrer, se </a:t>
            </a:r>
            <a:r>
              <a:rPr lang="fr-BE" sz="3200" dirty="0" smtClean="0"/>
              <a:t>connecter, </a:t>
            </a:r>
            <a:r>
              <a:rPr lang="fr-BE" sz="3200" dirty="0"/>
              <a:t>se </a:t>
            </a:r>
            <a:r>
              <a:rPr lang="fr-BE" sz="3200" dirty="0" smtClean="0"/>
              <a:t>déconnecter</a:t>
            </a:r>
            <a:endParaRPr lang="fr-BE" sz="3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" y="198438"/>
            <a:ext cx="8991600" cy="94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b="1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Transférer un appel sans consultation à un numéro occupé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57200" y="1214438"/>
            <a:ext cx="821055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Dans la plupart des applications sur le marché, le transfert d’un appel sans consultation vers un numéro occupé résulte en un appel perdu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endParaRPr lang="nl-BE" sz="1000" dirty="0">
              <a:solidFill>
                <a:srgbClr val="000000"/>
              </a:solidFill>
              <a:latin typeface="+mj-lt"/>
            </a:endParaRP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Avec la net.Console, quand l’appelé est occupé: </a:t>
            </a:r>
          </a:p>
          <a:p>
            <a:pPr marL="914400" lvl="1" indent="-45720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L’appel d’origine est placé en “Attente”</a:t>
            </a:r>
          </a:p>
          <a:p>
            <a:pPr marL="914400" lvl="1" indent="-45720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L’appel d’origine reste visible par l’agent dans la zone de statut</a:t>
            </a:r>
          </a:p>
          <a:p>
            <a:pPr marL="914400" lvl="1" indent="-45720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Le transfert n’a pas lieu</a:t>
            </a:r>
          </a:p>
          <a:p>
            <a:pPr marL="914400" lvl="1" indent="-45720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L’agent doit reprendre l’appel d’origine 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endParaRPr lang="nl-BE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Reprendre un appel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marL="457200" indent="-4572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Il est possible de reprendre un appel qui se trouve dans la zone de supervision ou qui se trouve dans la file d’attente personnelle quand vous n’êtes pas en conversation</a:t>
            </a:r>
          </a:p>
          <a:p>
            <a:pPr marL="457200" indent="-457200">
              <a:lnSpc>
                <a:spcPct val="95000"/>
              </a:lnSpc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nl-BE" sz="10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Quand vous reprenez un appel,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tout nouvel appel 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entrant sera repoussé dans la file d’attente</a:t>
            </a:r>
          </a:p>
          <a:p>
            <a:pPr marL="457200" indent="-457200">
              <a:lnSpc>
                <a:spcPct val="95000"/>
              </a:lnSpc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nl-BE" sz="10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Pour reprendre un appel, </a:t>
            </a:r>
            <a:r>
              <a:rPr lang="nl-BE" sz="2200" b="1" dirty="0">
                <a:solidFill>
                  <a:srgbClr val="A43400"/>
                </a:solidFill>
                <a:latin typeface="+mj-lt"/>
              </a:rPr>
              <a:t>sélectionner la ligne et appuyer sur le bouton de reprise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216323"/>
            <a:ext cx="6753225" cy="1000125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7010400" y="4429817"/>
            <a:ext cx="1798637" cy="681038"/>
          </a:xfrm>
          <a:prstGeom prst="wedgeRectCallout">
            <a:avLst>
              <a:gd name="adj1" fmla="val -37056"/>
              <a:gd name="adj2" fmla="val 93685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 smtClean="0">
                <a:solidFill>
                  <a:srgbClr val="000000"/>
                </a:solidFill>
                <a:latin typeface="+mj-lt"/>
              </a:rPr>
              <a:t>Touche pour reprendre l’appel</a:t>
            </a:r>
            <a:endParaRPr lang="nl-BE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71125" y="1034234"/>
            <a:ext cx="8278812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marL="342900" indent="-3429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Un </a:t>
            </a:r>
            <a:r>
              <a:rPr lang="nl-BE" sz="2400" dirty="0">
                <a:solidFill>
                  <a:schemeClr val="tx1"/>
                </a:solidFill>
                <a:latin typeface="+mj-lt"/>
              </a:rPr>
              <a:t>appel dans la zone de supervision sera automatiquement retourné à l’opérateur après un time-out 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configurable (demandez à votre administrateur système)</a:t>
            </a: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L’appel reviendra dans la file d’attente personnelle de l’opérateur</a:t>
            </a:r>
            <a:endParaRPr lang="nl-BE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84188" y="228600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Time-out</a:t>
            </a:r>
          </a:p>
        </p:txBody>
      </p: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434975" y="3398837"/>
            <a:ext cx="8099425" cy="2468563"/>
            <a:chOff x="204" y="2234"/>
            <a:chExt cx="5102" cy="1555"/>
          </a:xfrm>
        </p:grpSpPr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499" y="2417"/>
              <a:ext cx="528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6520" rIns="90000" bIns="45000"/>
            <a:lstStyle/>
            <a:p>
              <a:pPr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nl-BE" dirty="0">
                  <a:solidFill>
                    <a:schemeClr val="tx1"/>
                  </a:solidFill>
                </a:rPr>
                <a:t>&lt; 60%</a:t>
              </a:r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204" y="2931"/>
              <a:ext cx="823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6520" rIns="90000" bIns="45000"/>
            <a:lstStyle/>
            <a:p>
              <a:pPr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nl-BE" dirty="0">
                  <a:solidFill>
                    <a:schemeClr val="tx1"/>
                  </a:solidFill>
                </a:rPr>
                <a:t>60% - 80%</a:t>
              </a:r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499" y="3436"/>
              <a:ext cx="528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6520" rIns="90000" bIns="45000"/>
            <a:lstStyle/>
            <a:p>
              <a:pPr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nl-BE" dirty="0">
                  <a:solidFill>
                    <a:schemeClr val="tx1"/>
                  </a:solidFill>
                </a:rPr>
                <a:t>&gt; 80%</a:t>
              </a:r>
            </a:p>
          </p:txBody>
        </p:sp>
        <p:pic>
          <p:nvPicPr>
            <p:cNvPr id="5428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0" y="2234"/>
              <a:ext cx="4250" cy="4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428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0" y="2778"/>
              <a:ext cx="4256" cy="4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4284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0" y="3325"/>
              <a:ext cx="4250" cy="4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247650" y="1214438"/>
            <a:ext cx="8140700" cy="500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5160" rIns="90000" bIns="45000"/>
          <a:lstStyle>
            <a:lvl1pPr marL="342900" indent="-334963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marL="798513" indent="-341313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Pour parquer un appel, procéder comme suit :</a:t>
            </a:r>
          </a:p>
          <a:p>
            <a:pPr lvl="1" eaLnBrk="1" hangingPunct="1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Appuyer sur la touche “Park” </a:t>
            </a:r>
            <a:r>
              <a:rPr lang="nl-BE" sz="2000" u="sng" dirty="0" smtClean="0">
                <a:solidFill>
                  <a:srgbClr val="000000"/>
                </a:solidFill>
                <a:latin typeface="+mj-lt"/>
              </a:rPr>
              <a:t>OU</a:t>
            </a: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 “F7”</a:t>
            </a:r>
          </a:p>
          <a:p>
            <a:pPr lvl="1" eaLnBrk="1" hangingPunct="1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Une fenêtre apparaît vous permettant ainsi d’entrer une note</a:t>
            </a:r>
          </a:p>
          <a:p>
            <a:pPr marL="457200" lvl="1" indent="0" eaLnBrk="1" hangingPunct="1">
              <a:lnSpc>
                <a:spcPct val="95000"/>
              </a:lnSpc>
              <a:spcBef>
                <a:spcPts val="563"/>
              </a:spcBef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  <a:p>
            <a:pPr marL="457200" lvl="1" indent="0" eaLnBrk="1" hangingPunct="1">
              <a:lnSpc>
                <a:spcPct val="95000"/>
              </a:lnSpc>
              <a:spcBef>
                <a:spcPts val="563"/>
              </a:spcBef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  <a:p>
            <a:pPr marL="457200" lvl="1" indent="0" eaLnBrk="1" hangingPunct="1">
              <a:lnSpc>
                <a:spcPct val="95000"/>
              </a:lnSpc>
              <a:spcBef>
                <a:spcPts val="563"/>
              </a:spcBef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  <a:p>
            <a:pPr lvl="1" eaLnBrk="1" hangingPunct="1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  <a:p>
            <a:pPr marL="914400" lvl="1" indent="-457200" eaLnBrk="1" hangingPunct="1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 startAt="3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L’appel apparaît dans la zone de supervision y compris la note</a:t>
            </a:r>
          </a:p>
          <a:p>
            <a:pPr marL="457200" lvl="1" indent="0" eaLnBrk="1" hangingPunct="1">
              <a:lnSpc>
                <a:spcPct val="95000"/>
              </a:lnSpc>
              <a:spcBef>
                <a:spcPts val="563"/>
              </a:spcBef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  <a:p>
            <a:pPr lvl="1" eaLnBrk="1" hangingPunct="1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  <a:p>
            <a:pPr marL="457200" lvl="1" indent="0" eaLnBrk="1" hangingPunct="1">
              <a:lnSpc>
                <a:spcPct val="95000"/>
              </a:lnSpc>
              <a:spcBef>
                <a:spcPts val="563"/>
              </a:spcBef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Aft>
                <a:spcPts val="1425"/>
              </a:spcAft>
              <a:buClrTx/>
              <a:buFontTx/>
              <a:buNone/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447800"/>
            <a:ext cx="504825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3688" y="4679950"/>
            <a:ext cx="675322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303" name="AutoShape 8"/>
          <p:cNvSpPr>
            <a:spLocks noChangeArrowheads="1"/>
          </p:cNvSpPr>
          <p:nvPr/>
        </p:nvSpPr>
        <p:spPr bwMode="auto">
          <a:xfrm>
            <a:off x="247650" y="4652963"/>
            <a:ext cx="931863" cy="636587"/>
          </a:xfrm>
          <a:prstGeom prst="wedgeRectCallout">
            <a:avLst>
              <a:gd name="adj1" fmla="val 101560"/>
              <a:gd name="adj2" fmla="val 686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</a:rPr>
              <a:t>Icône </a:t>
            </a:r>
            <a:r>
              <a:rPr lang="nl-BE" dirty="0" smtClean="0">
                <a:solidFill>
                  <a:srgbClr val="000000"/>
                </a:solidFill>
              </a:rPr>
              <a:t>Parquer</a:t>
            </a:r>
            <a:endParaRPr lang="nl-BE" dirty="0">
              <a:solidFill>
                <a:srgbClr val="000000"/>
              </a:solidFill>
            </a:endParaRPr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err="1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Parquer</a:t>
            </a:r>
            <a:r>
              <a:rPr lang="en-US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 un </a:t>
            </a:r>
            <a:r>
              <a:rPr lang="en-US" sz="3200" dirty="0" err="1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appel</a:t>
            </a:r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5530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6263" y="2544763"/>
            <a:ext cx="254793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95288" y="274638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Coupler un appel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indent="1588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Pour coupler un appel entrant avec un appel parqué, procéder comme suit : </a:t>
            </a: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Accepter l’appel entrant </a:t>
            </a: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Selectionner l’appel parqué </a:t>
            </a: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Appuyer sur la touche“coupler”</a:t>
            </a:r>
            <a:r>
              <a:rPr lang="nl-BE" sz="20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437063"/>
            <a:ext cx="6753225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6145213" y="3573463"/>
            <a:ext cx="1784350" cy="538162"/>
          </a:xfrm>
          <a:prstGeom prst="wedgeRectCallout">
            <a:avLst>
              <a:gd name="adj1" fmla="val 47951"/>
              <a:gd name="adj2" fmla="val 123942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Touche </a:t>
            </a:r>
            <a:r>
              <a:rPr lang="nl-BE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Coupler</a:t>
            </a:r>
            <a:endParaRPr lang="nl-BE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Noter des informations sur l’appel</a:t>
            </a:r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1640"/>
            <a:ext cx="4648200" cy="4812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1429" y="1828800"/>
            <a:ext cx="4276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dirty="0" smtClean="0">
                <a:solidFill>
                  <a:schemeClr val="tx1"/>
                </a:solidFill>
              </a:rPr>
              <a:t>Appuyez sur le bouton </a:t>
            </a:r>
            <a:r>
              <a:rPr lang="nl-BE" dirty="0" smtClean="0">
                <a:solidFill>
                  <a:srgbClr val="000000"/>
                </a:solidFill>
              </a:rPr>
              <a:t>“Notes d’appel”</a:t>
            </a:r>
            <a:endParaRPr lang="fr-BE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BE" dirty="0" smtClean="0">
                <a:solidFill>
                  <a:schemeClr val="tx1"/>
                </a:solidFill>
              </a:rPr>
              <a:t>Complétez au moins un des deux champs proposés ou appuyez sur le bouton </a:t>
            </a:r>
            <a:r>
              <a:rPr lang="nl-BE" dirty="0" smtClean="0">
                <a:solidFill>
                  <a:srgbClr val="000000"/>
                </a:solidFill>
              </a:rPr>
              <a:t>“Annuler” si vous ne désirez plus ajouter de notes</a:t>
            </a:r>
            <a:endParaRPr lang="fr-BE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BE" dirty="0" smtClean="0">
                <a:solidFill>
                  <a:schemeClr val="tx1"/>
                </a:solidFill>
              </a:rPr>
              <a:t>Validez en cliquant sur le bouton </a:t>
            </a:r>
            <a:r>
              <a:rPr lang="nl-BE" dirty="0" smtClean="0">
                <a:solidFill>
                  <a:srgbClr val="000000"/>
                </a:solidFill>
              </a:rPr>
              <a:t>“Sauvegarder”</a:t>
            </a:r>
            <a:endParaRPr lang="fr-BE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BE" dirty="0" smtClean="0">
                <a:solidFill>
                  <a:schemeClr val="tx1"/>
                </a:solidFill>
              </a:rPr>
              <a:t>Les informations relatives à l’appel sont désormais affichées dans la zone de statut et sont modifiables </a:t>
            </a:r>
            <a:r>
              <a:rPr lang="fr-BE" u="sng" dirty="0" smtClean="0">
                <a:solidFill>
                  <a:schemeClr val="tx1"/>
                </a:solidFill>
              </a:rPr>
              <a:t>à tout moment</a:t>
            </a:r>
            <a:r>
              <a:rPr lang="fr-BE" b="1" baseline="30000" dirty="0" smtClean="0">
                <a:solidFill>
                  <a:schemeClr val="tx1"/>
                </a:solidFill>
              </a:rPr>
              <a:t>*</a:t>
            </a:r>
            <a:r>
              <a:rPr lang="fr-BE" dirty="0" smtClean="0">
                <a:solidFill>
                  <a:schemeClr val="tx1"/>
                </a:solidFill>
              </a:rPr>
              <a:t> par un nouvel appui sur le bouton </a:t>
            </a:r>
            <a:r>
              <a:rPr lang="nl-BE" dirty="0" smtClean="0">
                <a:solidFill>
                  <a:srgbClr val="000000"/>
                </a:solidFill>
              </a:rPr>
              <a:t>“Notes d’appel”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511447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chemeClr val="tx1"/>
                </a:solidFill>
              </a:rPr>
              <a:t>*uniquement valable pour les appels en cours ou en attente</a:t>
            </a:r>
            <a:endParaRPr lang="fr-B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40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3888" y="1981200"/>
            <a:ext cx="7886700" cy="1209676"/>
          </a:xfrm>
        </p:spPr>
        <p:txBody>
          <a:bodyPr/>
          <a:lstStyle/>
          <a:p>
            <a:pPr algn="ctr"/>
            <a:r>
              <a:rPr lang="fr-BE" dirty="0" smtClean="0"/>
              <a:t>Fonctions avancées (X900)</a:t>
            </a:r>
            <a:endParaRPr lang="fr-B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Parquer un appel de façon dirigée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95288" y="1214438"/>
            <a:ext cx="8220075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indent="1588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Pour parquer un appel de façon dirigé sur l’extension d’un utilisateur particulier, procéder comme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suit: </a:t>
            </a:r>
            <a:endParaRPr lang="nl-BE" sz="2400" dirty="0">
              <a:solidFill>
                <a:srgbClr val="000000"/>
              </a:solidFill>
              <a:latin typeface="+mj-lt"/>
            </a:endParaRP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Appuyer sur la touche“Direct Park” </a:t>
            </a:r>
            <a:r>
              <a:rPr lang="nl-BE" sz="2400" u="sng" dirty="0">
                <a:solidFill>
                  <a:srgbClr val="000000"/>
                </a:solidFill>
                <a:latin typeface="+mj-lt"/>
              </a:rPr>
              <a:t>OU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 “F8”</a:t>
            </a: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Composer le numéro de l’extension de l’utilisateur en utilisant la méthode de votre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choix </a:t>
            </a:r>
            <a:endParaRPr lang="nl-BE" sz="2400" dirty="0">
              <a:solidFill>
                <a:srgbClr val="000000"/>
              </a:solidFill>
              <a:latin typeface="+mj-lt"/>
            </a:endParaRP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L’appel apparaît dans la zone de supervision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2060575"/>
            <a:ext cx="48577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437063"/>
            <a:ext cx="6762750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228600" y="5204415"/>
            <a:ext cx="1219200" cy="538162"/>
          </a:xfrm>
          <a:prstGeom prst="wedgeRectCallout">
            <a:avLst>
              <a:gd name="adj1" fmla="val 68587"/>
              <a:gd name="adj2" fmla="val -134969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</a:rPr>
              <a:t>Icône “Parquer”</a:t>
            </a:r>
            <a:endParaRPr lang="nl-BE" dirty="0">
              <a:solidFill>
                <a:srgbClr val="00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62346" y="228600"/>
            <a:ext cx="8977746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Récupération d’un appel parqué de façon dirigée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83573" y="1600200"/>
            <a:ext cx="8218488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marL="342900" indent="-3429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Pour récupérer un appel parqué de façon dirigée, l’utilisateur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compose simplement </a:t>
            </a:r>
            <a:r>
              <a:rPr lang="nl-BE" sz="2200" b="1" dirty="0">
                <a:solidFill>
                  <a:srgbClr val="A43400"/>
                </a:solidFill>
                <a:latin typeface="+mj-lt"/>
              </a:rPr>
              <a:t>*55&lt;ext&gt; 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à partir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de 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n’importe quel téléphone, et  &lt;ext&gt; de son extension personnelle</a:t>
            </a:r>
          </a:p>
          <a:p>
            <a:pPr marL="336550" indent="-3365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nl-BE" sz="100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L’appel parqué de façon dirigée disparaît de la zone de supervision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" y="157163"/>
            <a:ext cx="8839200" cy="103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Transformer un appel avec consultation vers un appel campé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" y="1381125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indent="1588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Dans le cas où le destinataire est occupé pendant le transfert d’un appel avec consultation, l’appel avec consultation peut être campé sur l’extension de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l’appelé: </a:t>
            </a:r>
            <a:endParaRPr lang="nl-BE" sz="2400" dirty="0">
              <a:solidFill>
                <a:srgbClr val="000000"/>
              </a:solidFill>
              <a:latin typeface="+mj-lt"/>
            </a:endParaRP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Appuyer sur la touche “Camper” </a:t>
            </a:r>
            <a:r>
              <a:rPr lang="nl-BE" sz="2400" u="sng" dirty="0">
                <a:solidFill>
                  <a:srgbClr val="000000"/>
                </a:solidFill>
                <a:latin typeface="+mj-lt"/>
              </a:rPr>
              <a:t>OU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 “F10”</a:t>
            </a: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L’appel apparaît dans la zone de supervision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2636838"/>
            <a:ext cx="51435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8294" y="417513"/>
            <a:ext cx="85074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S’authentifier et se </a:t>
            </a:r>
            <a:r>
              <a:rPr lang="nl-BE" sz="3200" dirty="0" smtClean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connecter</a:t>
            </a:r>
            <a:endParaRPr lang="nl-BE" sz="32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indent="1588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chemeClr val="tx1"/>
                </a:solidFill>
                <a:latin typeface="Trebuchet MS" panose="020B0603020202020204" pitchFamily="34" charset="0"/>
              </a:rPr>
              <a:t>Avant de répondre à un appel , il faut:</a:t>
            </a:r>
          </a:p>
          <a:p>
            <a:pPr indent="1588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chemeClr val="tx1"/>
                </a:solidFill>
                <a:latin typeface="Trebuchet MS" panose="020B0603020202020204" pitchFamily="34" charset="0"/>
              </a:rPr>
              <a:t>	1. s’authentifier </a:t>
            </a:r>
          </a:p>
          <a:p>
            <a:pPr indent="1588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chemeClr val="tx1"/>
                </a:solidFill>
                <a:latin typeface="Trebuchet MS" panose="020B0603020202020204" pitchFamily="34" charset="0"/>
              </a:rPr>
              <a:t>	2. se </a:t>
            </a:r>
            <a:r>
              <a:rPr lang="nl-BE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connecter</a:t>
            </a:r>
            <a:endParaRPr lang="nl-BE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200" y="2708275"/>
            <a:ext cx="3200400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357563" y="4786313"/>
            <a:ext cx="2840037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i="1" dirty="0">
                <a:solidFill>
                  <a:srgbClr val="000000"/>
                </a:solidFill>
                <a:latin typeface="Trebuchet MS" panose="020B0603020202020204" pitchFamily="34" charset="0"/>
              </a:rPr>
              <a:t>Fenêtre d'authentification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4470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 Mettre un appel en chaîne(1)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marL="336550" indent="-3365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Mettre un appel en chaîne est </a:t>
            </a:r>
            <a:r>
              <a:rPr lang="nl-BE" sz="2200" b="1" dirty="0">
                <a:solidFill>
                  <a:srgbClr val="A43400"/>
                </a:solidFill>
                <a:latin typeface="+mj-lt"/>
              </a:rPr>
              <a:t>similaire à transférer un appel avec consultation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. La seule différence est que à la fin de la conversation entre l’appelant et l’appelé, l’appelant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est redirigé vers l’opérateur</a:t>
            </a:r>
            <a:endParaRPr lang="nl-BE" sz="2400" dirty="0">
              <a:solidFill>
                <a:srgbClr val="000000"/>
              </a:solidFill>
              <a:latin typeface="+mj-lt"/>
            </a:endParaRPr>
          </a:p>
          <a:p>
            <a:pPr marL="336550" indent="-3365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nl-BE" sz="1000" dirty="0">
              <a:solidFill>
                <a:srgbClr val="000000"/>
              </a:solidFill>
              <a:latin typeface="+mj-lt"/>
            </a:endParaRPr>
          </a:p>
          <a:p>
            <a:pPr marL="336550" indent="-3365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Des appels en chaîne donnent la possibilité à l’opérateur de mettre en contact l’appelé avec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divers personnes 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sans obliger l’appelant à initier plusieurs appels au numéro général </a:t>
            </a:r>
          </a:p>
          <a:p>
            <a:pPr marL="336550" indent="-3365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nl-BE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 cstate="print"/>
          <a:srcRect l="74490" r="13338"/>
          <a:stretch>
            <a:fillRect/>
          </a:stretch>
        </p:blipFill>
        <p:spPr bwMode="auto">
          <a:xfrm>
            <a:off x="7019925" y="4437063"/>
            <a:ext cx="720725" cy="846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4" y="2931795"/>
            <a:ext cx="6439457" cy="830898"/>
          </a:xfrm>
          <a:prstGeom prst="rect">
            <a:avLst/>
          </a:prstGeom>
        </p:spPr>
      </p:pic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z="1200">
              <a:solidFill>
                <a:srgbClr val="898989"/>
              </a:solidFill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228600" y="1210252"/>
            <a:ext cx="8362950" cy="5518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0120" rIns="90000" bIns="45000"/>
          <a:lstStyle>
            <a:lvl1pPr marL="508000" indent="-508000"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Pour mettre un appel en chaîne</a:t>
            </a:r>
            <a:r>
              <a:rPr lang="nl-BE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</a:t>
            </a:r>
            <a:r>
              <a:rPr lang="nl-BE" sz="2000" b="1" dirty="0" smtClean="0">
                <a:solidFill>
                  <a:srgbClr val="A43400"/>
                </a:solidFill>
                <a:latin typeface="Trebuchet MS" panose="020B0603020202020204" pitchFamily="34" charset="0"/>
              </a:rPr>
              <a:t> suivez exactement la même procédure que le transfert d’un appel avec consultation</a:t>
            </a:r>
            <a:r>
              <a:rPr lang="nl-BE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</a:t>
            </a: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excepté que quand la personne appelée accepte l’appel, vous devez confirmer le  transfert en appuyant sur la </a:t>
            </a:r>
            <a:r>
              <a:rPr lang="nl-BE" sz="2000" b="1" dirty="0">
                <a:solidFill>
                  <a:srgbClr val="A43400"/>
                </a:solidFill>
                <a:latin typeface="Trebuchet MS" panose="020B0603020202020204" pitchFamily="34" charset="0"/>
              </a:rPr>
              <a:t>touche “chaîne” </a:t>
            </a: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au lieu de la touche “transfert”.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defRPr/>
            </a:pPr>
            <a:endParaRPr lang="nl-BE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defRPr/>
            </a:pPr>
            <a:endParaRPr lang="nl-BE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defRPr/>
            </a:pPr>
            <a:endParaRPr lang="nl-BE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defRPr/>
            </a:pPr>
            <a:r>
              <a:rPr lang="fr-F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Après le chaînage de l’appel, l’appel apparaît dans la zone de supervision.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defRPr/>
            </a:pPr>
            <a:r>
              <a:rPr lang="fr-F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Quand l’appel est terminé, l’appelant est présenté de retour dans la file d’attente personnelle de l’opérateur.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defRPr/>
            </a:pPr>
            <a:r>
              <a:rPr lang="fr-F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Ceci donne la possibilité de transférer ou chaîner l’appel a un autre contact. </a:t>
            </a:r>
            <a:endParaRPr lang="nl-BE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2471" name="AutoShape 6"/>
          <p:cNvSpPr>
            <a:spLocks noChangeArrowheads="1"/>
          </p:cNvSpPr>
          <p:nvPr/>
        </p:nvSpPr>
        <p:spPr bwMode="auto">
          <a:xfrm>
            <a:off x="7239000" y="2525612"/>
            <a:ext cx="1554162" cy="363538"/>
          </a:xfrm>
          <a:prstGeom prst="wedgeRectCallout">
            <a:avLst>
              <a:gd name="adj1" fmla="val -145502"/>
              <a:gd name="adj2" fmla="val 14820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Touche chaîne</a:t>
            </a:r>
          </a:p>
        </p:txBody>
      </p:sp>
      <p:sp>
        <p:nvSpPr>
          <p:cNvPr id="62472" name="Text Box 7"/>
          <p:cNvSpPr txBox="1">
            <a:spLocks noChangeArrowheads="1"/>
          </p:cNvSpPr>
          <p:nvPr/>
        </p:nvSpPr>
        <p:spPr bwMode="auto">
          <a:xfrm>
            <a:off x="468313" y="188913"/>
            <a:ext cx="8599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b="1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Mettre un appel en chaîne(2</a:t>
            </a:r>
            <a:r>
              <a:rPr lang="nl-BE" sz="3200" b="1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58722" y="1066800"/>
            <a:ext cx="7886700" cy="2852737"/>
          </a:xfrm>
        </p:spPr>
        <p:txBody>
          <a:bodyPr/>
          <a:lstStyle/>
          <a:p>
            <a:pPr algn="ctr"/>
            <a:r>
              <a:rPr lang="fr-BE" dirty="0" smtClean="0"/>
              <a:t>Personnaliser l’application</a:t>
            </a:r>
            <a:endParaRPr lang="fr-B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Fenêtre de préférences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521200" y="1236663"/>
            <a:ext cx="4164013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Général</a:t>
            </a: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Raccourcis</a:t>
            </a: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Numéros abrégés</a:t>
            </a: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Polices</a:t>
            </a: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Répertoire</a:t>
            </a: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Voicemail</a:t>
            </a:r>
            <a:endParaRPr lang="nl-BE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3" y="1343025"/>
            <a:ext cx="38481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 Préférences générales</a:t>
            </a:r>
          </a:p>
        </p:txBody>
      </p:sp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3" cstate="print"/>
          <a:srcRect b="70807"/>
          <a:stretch>
            <a:fillRect/>
          </a:stretch>
        </p:blipFill>
        <p:spPr bwMode="auto">
          <a:xfrm>
            <a:off x="542925" y="2067969"/>
            <a:ext cx="420052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itle 1"/>
          <p:cNvSpPr txBox="1">
            <a:spLocks/>
          </p:cNvSpPr>
          <p:nvPr/>
        </p:nvSpPr>
        <p:spPr bwMode="auto">
          <a:xfrm>
            <a:off x="6732919" y="-87561"/>
            <a:ext cx="59007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3200" b="1">
              <a:solidFill>
                <a:srgbClr val="5F267F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752600" y="1144089"/>
            <a:ext cx="2319337" cy="668337"/>
          </a:xfrm>
          <a:prstGeom prst="wedgeRectCallout">
            <a:avLst>
              <a:gd name="adj1" fmla="val 34340"/>
              <a:gd name="adj2" fmla="val 17637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Choisir la langue de l’interface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889500" y="1071563"/>
            <a:ext cx="2320925" cy="833437"/>
          </a:xfrm>
          <a:prstGeom prst="wedgeRectCallout">
            <a:avLst>
              <a:gd name="adj1" fmla="val -73884"/>
              <a:gd name="adj2" fmla="val 16613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Le format du temps dans l’historique de la ligne 1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824538" y="3649663"/>
            <a:ext cx="2325687" cy="671512"/>
          </a:xfrm>
          <a:prstGeom prst="wedgeRectCallout">
            <a:avLst>
              <a:gd name="adj1" fmla="val -115664"/>
              <a:gd name="adj2" fmla="val -104178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Comportement lors d’un appel entrant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657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1113" y="4243388"/>
            <a:ext cx="1962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ular Callout 16"/>
          <p:cNvSpPr/>
          <p:nvPr/>
        </p:nvSpPr>
        <p:spPr>
          <a:xfrm>
            <a:off x="152400" y="4764703"/>
            <a:ext cx="3608388" cy="1102698"/>
          </a:xfrm>
          <a:prstGeom prst="wedgeRectCallout">
            <a:avLst>
              <a:gd name="adj1" fmla="val 37318"/>
              <a:gd name="adj2" fmla="val -16709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Montrer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les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appels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de la file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d’attente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générale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dans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la zone de supervision, au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même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endroit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que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la file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d’attente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personnelle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5736431" y="2519589"/>
            <a:ext cx="1943100" cy="915987"/>
          </a:xfrm>
          <a:prstGeom prst="wedgeRectCallout">
            <a:avLst>
              <a:gd name="adj1" fmla="val -130715"/>
              <a:gd name="adj2" fmla="val 10239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Beep quand un appel entre la file d’attente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6574" name="Picture 3"/>
          <p:cNvPicPr>
            <a:picLocks noChangeAspect="1" noChangeArrowheads="1"/>
          </p:cNvPicPr>
          <p:nvPr/>
        </p:nvPicPr>
        <p:blipFill>
          <a:blip r:embed="rId5" cstate="print"/>
          <a:srcRect l="3729" t="14671" r="3323" b="20383"/>
          <a:stretch>
            <a:fillRect/>
          </a:stretch>
        </p:blipFill>
        <p:spPr bwMode="auto">
          <a:xfrm>
            <a:off x="6211888" y="1656081"/>
            <a:ext cx="19383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74663" y="227071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Les raccourcis clavier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308475" y="1214438"/>
            <a:ext cx="4378325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Raccourcis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dépendant de l’état</a:t>
            </a:r>
            <a:endParaRPr lang="nl-BE" sz="2400" dirty="0">
              <a:solidFill>
                <a:srgbClr val="000000"/>
              </a:solidFill>
              <a:latin typeface="+mj-lt"/>
            </a:endParaRPr>
          </a:p>
          <a:p>
            <a:pPr marL="349250" lvl="1" indent="-177800">
              <a:lnSpc>
                <a:spcPct val="95000"/>
              </a:lnSpc>
              <a:spcBef>
                <a:spcPts val="563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Définition de raccourcis clavier dépendant de l’état et du contexte de l’application</a:t>
            </a:r>
            <a:endParaRPr lang="nl-BE" sz="2000" dirty="0">
              <a:solidFill>
                <a:srgbClr val="000000"/>
              </a:solidFill>
              <a:latin typeface="+mj-lt"/>
            </a:endParaRPr>
          </a:p>
          <a:p>
            <a:pPr marL="349250" lvl="1" indent="-177800">
              <a:lnSpc>
                <a:spcPct val="95000"/>
              </a:lnSpc>
              <a:spcBef>
                <a:spcPts val="563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Il existe un set de raccourcis </a:t>
            </a: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clavier prédéfinis</a:t>
            </a:r>
            <a:endParaRPr lang="nl-BE" sz="200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Raccourcis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globaux</a:t>
            </a:r>
            <a:endParaRPr lang="nl-BE" sz="2400" dirty="0">
              <a:solidFill>
                <a:srgbClr val="000000"/>
              </a:solidFill>
              <a:latin typeface="+mj-lt"/>
            </a:endParaRPr>
          </a:p>
          <a:p>
            <a:pPr marL="349250" lvl="1" indent="-177800">
              <a:lnSpc>
                <a:spcPct val="95000"/>
              </a:lnSpc>
              <a:spcBef>
                <a:spcPts val="563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Les raccourcis globaux ne dépendent pas de l’état et écrasent les raccourcis dépendant de l’état</a:t>
            </a:r>
            <a:endParaRPr lang="nl-BE" sz="2000" dirty="0">
              <a:solidFill>
                <a:srgbClr val="000000"/>
              </a:solidFill>
              <a:latin typeface="+mj-lt"/>
            </a:endParaRPr>
          </a:p>
          <a:p>
            <a:pPr marL="349250" lvl="1" indent="-177800">
              <a:lnSpc>
                <a:spcPct val="95000"/>
              </a:lnSpc>
              <a:spcBef>
                <a:spcPts val="563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Vide par défaut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2360" rIns="90000" bIns="45000"/>
          <a:lstStyle/>
          <a:p>
            <a:pPr>
              <a:lnSpc>
                <a:spcPct val="8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1341438"/>
            <a:ext cx="3540125" cy="4719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900113" y="1601788"/>
            <a:ext cx="503237" cy="144462"/>
          </a:xfrm>
          <a:prstGeom prst="rect">
            <a:avLst/>
          </a:prstGeom>
          <a:noFill/>
          <a:ln w="28440">
            <a:solidFill>
              <a:srgbClr val="FC74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2362200" y="365126"/>
            <a:ext cx="6153150" cy="757237"/>
          </a:xfrm>
        </p:spPr>
        <p:txBody>
          <a:bodyPr/>
          <a:lstStyle/>
          <a:p>
            <a:r>
              <a:rPr lang="nl-BE" sz="3200" dirty="0" smtClean="0"/>
              <a:t>Numérotation abrégée</a:t>
            </a:r>
            <a:endParaRPr lang="en-US" sz="3200" dirty="0"/>
          </a:p>
        </p:txBody>
      </p:sp>
      <p:sp>
        <p:nvSpPr>
          <p:cNvPr id="68611" name="Content Placeholder 9"/>
          <p:cNvSpPr>
            <a:spLocks noGrp="1"/>
          </p:cNvSpPr>
          <p:nvPr>
            <p:ph idx="1"/>
          </p:nvPr>
        </p:nvSpPr>
        <p:spPr>
          <a:xfrm>
            <a:off x="457200" y="3732213"/>
            <a:ext cx="8229600" cy="248285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638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Label 1: habituellement le prénom</a:t>
            </a:r>
          </a:p>
          <a:p>
            <a:pPr>
              <a:lnSpc>
                <a:spcPct val="95000"/>
              </a:lnSpc>
              <a:spcBef>
                <a:spcPts val="638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Label 2: habituellement le nom</a:t>
            </a:r>
          </a:p>
          <a:p>
            <a:pPr>
              <a:lnSpc>
                <a:spcPct val="95000"/>
              </a:lnSpc>
              <a:spcBef>
                <a:spcPts val="638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Nr: le numéro de téléphone</a:t>
            </a:r>
          </a:p>
          <a:p>
            <a:pPr>
              <a:lnSpc>
                <a:spcPct val="95000"/>
              </a:lnSpc>
              <a:spcBef>
                <a:spcPts val="638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Color: couleur du bouton</a:t>
            </a:r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2" cstate="print"/>
          <a:srcRect b="75809"/>
          <a:stretch>
            <a:fillRect/>
          </a:stretch>
        </p:blipFill>
        <p:spPr bwMode="auto">
          <a:xfrm>
            <a:off x="1627188" y="1573213"/>
            <a:ext cx="572293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 b="67699"/>
          <a:stretch>
            <a:fillRect/>
          </a:stretch>
        </p:blipFill>
        <p:spPr bwMode="auto">
          <a:xfrm>
            <a:off x="1393825" y="1573213"/>
            <a:ext cx="61912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0" y="4989513"/>
            <a:ext cx="28670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3" descr="C:\Users\mde\Desktop\nconsole screenshots\SpeedDialPrefWinDisabled.png"/>
          <p:cNvPicPr>
            <a:picLocks noChangeAspect="1" noChangeArrowheads="1"/>
          </p:cNvPicPr>
          <p:nvPr/>
        </p:nvPicPr>
        <p:blipFill>
          <a:blip r:embed="rId5" cstate="print"/>
          <a:srcRect l="443" r="465"/>
          <a:stretch>
            <a:fillRect/>
          </a:stretch>
        </p:blipFill>
        <p:spPr bwMode="auto">
          <a:xfrm>
            <a:off x="1143000" y="1291129"/>
            <a:ext cx="65532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642427" y="223520"/>
            <a:ext cx="7030085" cy="1020763"/>
          </a:xfrm>
        </p:spPr>
        <p:txBody>
          <a:bodyPr>
            <a:normAutofit/>
          </a:bodyPr>
          <a:lstStyle/>
          <a:p>
            <a:r>
              <a:rPr lang="nl-BE" sz="3200" dirty="0"/>
              <a:t>Statut du téléphone sur les </a:t>
            </a:r>
            <a:r>
              <a:rPr lang="nl-BE" sz="3200" dirty="0" smtClean="0"/>
              <a:t>numéros de numérotation abrégée</a:t>
            </a:r>
            <a:endParaRPr lang="en-US" sz="3200" dirty="0"/>
          </a:p>
        </p:txBody>
      </p:sp>
      <p:sp>
        <p:nvSpPr>
          <p:cNvPr id="69635" name="Content Placeholder 9"/>
          <p:cNvSpPr>
            <a:spLocks noGrp="1"/>
          </p:cNvSpPr>
          <p:nvPr>
            <p:ph idx="1"/>
          </p:nvPr>
        </p:nvSpPr>
        <p:spPr>
          <a:xfrm>
            <a:off x="330200" y="3716338"/>
            <a:ext cx="5164138" cy="2311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l-BE" sz="2000" dirty="0" smtClean="0">
                <a:solidFill>
                  <a:schemeClr val="tx1"/>
                </a:solidFill>
              </a:rPr>
              <a:t>Vous pouvez activer l’icône de statut du téléphone sur les </a:t>
            </a:r>
            <a:r>
              <a:rPr lang="nl-BE" sz="2000" dirty="0" smtClean="0"/>
              <a:t>boutons de numérotation abrégée</a:t>
            </a:r>
            <a:endParaRPr lang="nl-BE" sz="200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nl-BE" sz="2000" dirty="0" smtClean="0">
                <a:solidFill>
                  <a:schemeClr val="tx1"/>
                </a:solidFill>
              </a:rPr>
              <a:t>Le statut sera mis à jour pour les contacts internes (comme pour le répertoire)</a:t>
            </a:r>
          </a:p>
          <a:p>
            <a:pPr>
              <a:buFont typeface="Arial" charset="0"/>
              <a:buChar char="•"/>
            </a:pPr>
            <a:r>
              <a:rPr lang="nl-BE" sz="2000" dirty="0" smtClean="0">
                <a:solidFill>
                  <a:schemeClr val="tx1"/>
                </a:solidFill>
              </a:rPr>
              <a:t>Cette option nécessite un redémarrage de net.Console</a:t>
            </a:r>
          </a:p>
        </p:txBody>
      </p:sp>
      <p:pic>
        <p:nvPicPr>
          <p:cNvPr id="69637" name="Picture 4"/>
          <p:cNvPicPr>
            <a:picLocks noChangeAspect="1" noChangeArrowheads="1"/>
          </p:cNvPicPr>
          <p:nvPr/>
        </p:nvPicPr>
        <p:blipFill>
          <a:blip r:embed="rId2" cstate="print"/>
          <a:srcRect b="75809"/>
          <a:stretch>
            <a:fillRect/>
          </a:stretch>
        </p:blipFill>
        <p:spPr bwMode="auto">
          <a:xfrm>
            <a:off x="1627188" y="1573213"/>
            <a:ext cx="572293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 cstate="print"/>
          <a:srcRect b="67699"/>
          <a:stretch>
            <a:fillRect/>
          </a:stretch>
        </p:blipFill>
        <p:spPr bwMode="auto">
          <a:xfrm>
            <a:off x="1393825" y="1573213"/>
            <a:ext cx="61912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2" descr="C:\Users\mde\Desktop\nconsole screenshots\SpeedDialPrefW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1333500"/>
            <a:ext cx="794861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533400" y="1744663"/>
            <a:ext cx="3309938" cy="600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69641" name="Picture 3" descr="C:\Users\mde\Desktop\nconsole screenshots\SpeedDialWinId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7850" y="4608513"/>
            <a:ext cx="32400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95288" y="274638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Définir les tailles de police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341438"/>
            <a:ext cx="3313113" cy="441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995738" y="1557338"/>
            <a:ext cx="504825" cy="142875"/>
          </a:xfrm>
          <a:prstGeom prst="rect">
            <a:avLst/>
          </a:prstGeom>
          <a:noFill/>
          <a:ln w="28440">
            <a:solidFill>
              <a:srgbClr val="FC74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26244" y="242773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colonnes du répertoire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716463" y="1214438"/>
            <a:ext cx="3838575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200" dirty="0">
                <a:solidFill>
                  <a:srgbClr val="000000"/>
                </a:solidFill>
                <a:latin typeface="Trebuchet MS" panose="020B0603020202020204" pitchFamily="34" charset="0"/>
              </a:rPr>
              <a:t>Montrer ou cacher les colonnes du répertoire</a:t>
            </a: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200" dirty="0">
                <a:solidFill>
                  <a:srgbClr val="000000"/>
                </a:solidFill>
                <a:latin typeface="Trebuchet MS" panose="020B0603020202020204" pitchFamily="34" charset="0"/>
              </a:rPr>
              <a:t>Rajouter l’étiquette du client au champ de l’utilisateur</a:t>
            </a:r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3" cstate="print"/>
          <a:srcRect t="2" b="56297"/>
          <a:stretch>
            <a:fillRect/>
          </a:stretch>
        </p:blipFill>
        <p:spPr bwMode="auto">
          <a:xfrm>
            <a:off x="178753" y="1376249"/>
            <a:ext cx="43529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3"/>
          <p:cNvPicPr>
            <a:picLocks noChangeAspect="1" noChangeArrowheads="1"/>
          </p:cNvPicPr>
          <p:nvPr/>
        </p:nvPicPr>
        <p:blipFill>
          <a:blip r:embed="rId4" cstate="print"/>
          <a:srcRect b="47319"/>
          <a:stretch>
            <a:fillRect/>
          </a:stretch>
        </p:blipFill>
        <p:spPr bwMode="auto">
          <a:xfrm>
            <a:off x="4114800" y="3124200"/>
            <a:ext cx="46402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993" y="99789"/>
            <a:ext cx="5205807" cy="1325563"/>
          </a:xfrm>
        </p:spPr>
        <p:txBody>
          <a:bodyPr>
            <a:normAutofit/>
          </a:bodyPr>
          <a:lstStyle/>
          <a:p>
            <a:pPr algn="r"/>
            <a:r>
              <a:rPr lang="fr-BE" sz="3200" dirty="0"/>
              <a:t>Se </a:t>
            </a:r>
            <a:r>
              <a:rPr lang="fr-BE" sz="3200" dirty="0" smtClean="0"/>
              <a:t>connecter</a:t>
            </a:r>
            <a:endParaRPr lang="fr-B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07378"/>
            <a:ext cx="24860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58804" y="5314075"/>
            <a:ext cx="2562221" cy="60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7923" y="3415501"/>
            <a:ext cx="2533646" cy="6381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8"/>
          <p:cNvCxnSpPr/>
          <p:nvPr/>
        </p:nvCxnSpPr>
        <p:spPr>
          <a:xfrm>
            <a:off x="1603986" y="2119357"/>
            <a:ext cx="504054" cy="1080117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9" name="Text Box 22"/>
          <p:cNvSpPr txBox="1"/>
          <p:nvPr/>
        </p:nvSpPr>
        <p:spPr>
          <a:xfrm>
            <a:off x="3593968" y="1362881"/>
            <a:ext cx="5739807" cy="2033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ETAPE 1 – Se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mettre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 sur Pause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Cliquer sur le bouton rouge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situé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à gauche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Vous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êtes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maintenant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connecté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dans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votre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file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d’attente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personnelle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et en pause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dans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la file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d’attente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générale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0" name="Text Box 22"/>
          <p:cNvSpPr txBox="1"/>
          <p:nvPr/>
        </p:nvSpPr>
        <p:spPr>
          <a:xfrm>
            <a:off x="3880481" y="3437234"/>
            <a:ext cx="5486400" cy="23105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ETAPE 2 – </a:t>
            </a:r>
            <a:r>
              <a:rPr lang="en-US" sz="2400" b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Aller</a:t>
            </a:r>
            <a:r>
              <a:rPr lang="en-US" sz="2400" b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en mode </a:t>
            </a:r>
            <a:r>
              <a:rPr lang="en-US" sz="2400" b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connecté</a:t>
            </a:r>
            <a:endParaRPr lang="en-US" sz="2400" b="1" kern="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Cliquer sur le bouton rouge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situé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à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droite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Vous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êtes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maintenant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connecté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dans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votre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file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d’attente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personnelle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et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dans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la file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d’attente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générale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Vous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êtes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prêt à accepter les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appels</a:t>
            </a:r>
            <a:endParaRPr lang="en-US" i="1" kern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1" name="Straight Arrow Connector 15"/>
          <p:cNvCxnSpPr/>
          <p:nvPr/>
        </p:nvCxnSpPr>
        <p:spPr>
          <a:xfrm>
            <a:off x="1846315" y="4095651"/>
            <a:ext cx="504054" cy="1080117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1"/>
          <p:cNvSpPr txBox="1">
            <a:spLocks/>
          </p:cNvSpPr>
          <p:nvPr/>
        </p:nvSpPr>
        <p:spPr bwMode="auto">
          <a:xfrm>
            <a:off x="2786063" y="274638"/>
            <a:ext cx="59007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options de la messagerie</a:t>
            </a:r>
          </a:p>
        </p:txBody>
      </p:sp>
      <p:sp>
        <p:nvSpPr>
          <p:cNvPr id="73733" name="Content Placeholder 5"/>
          <p:cNvSpPr txBox="1">
            <a:spLocks/>
          </p:cNvSpPr>
          <p:nvPr/>
        </p:nvSpPr>
        <p:spPr bwMode="auto">
          <a:xfrm>
            <a:off x="4402138" y="1381125"/>
            <a:ext cx="4445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nl-BE" sz="2200" dirty="0">
                <a:solidFill>
                  <a:schemeClr val="tx1"/>
                </a:solidFill>
                <a:latin typeface="+mj-lt"/>
              </a:rPr>
              <a:t>Choisir les extensions pour </a:t>
            </a:r>
            <a:r>
              <a:rPr lang="nl-BE" sz="2200" dirty="0" smtClean="0">
                <a:solidFill>
                  <a:schemeClr val="tx1"/>
                </a:solidFill>
                <a:latin typeface="+mj-lt"/>
              </a:rPr>
              <a:t>lesquelles </a:t>
            </a:r>
            <a:r>
              <a:rPr lang="nl-BE" sz="2200" dirty="0">
                <a:solidFill>
                  <a:schemeClr val="tx1"/>
                </a:solidFill>
                <a:latin typeface="+mj-lt"/>
              </a:rPr>
              <a:t>la messagerie sera monitorée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nl-BE" sz="2200" dirty="0">
                <a:solidFill>
                  <a:schemeClr val="tx1"/>
                </a:solidFill>
                <a:latin typeface="+mj-lt"/>
              </a:rPr>
              <a:t>Appliquer le mot de passe de la messagerie pour chaque extension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nl-BE" sz="2200" dirty="0">
                <a:solidFill>
                  <a:schemeClr val="tx1"/>
                </a:solidFill>
                <a:latin typeface="+mj-lt"/>
              </a:rPr>
              <a:t>Rouge s’il s’agit d’un mot de passe incorrect, vert si le mot de passe est correct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381125"/>
            <a:ext cx="3581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3888" y="1709739"/>
            <a:ext cx="7886700" cy="1643061"/>
          </a:xfrm>
        </p:spPr>
        <p:txBody>
          <a:bodyPr/>
          <a:lstStyle/>
          <a:p>
            <a:r>
              <a:rPr lang="fr-BE" dirty="0" smtClean="0"/>
              <a:t>Aide aux problèmes</a:t>
            </a:r>
            <a:endParaRPr lang="fr-B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82" y="295672"/>
            <a:ext cx="7255318" cy="932657"/>
          </a:xfrm>
        </p:spPr>
        <p:txBody>
          <a:bodyPr>
            <a:noAutofit/>
          </a:bodyPr>
          <a:lstStyle/>
          <a:p>
            <a:r>
              <a:rPr lang="fr-BE" sz="3200" dirty="0"/>
              <a:t>Impossible de se connecter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458" y="2066925"/>
            <a:ext cx="3981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0"/>
          <p:cNvSpPr txBox="1">
            <a:spLocks/>
          </p:cNvSpPr>
          <p:nvPr/>
        </p:nvSpPr>
        <p:spPr>
          <a:xfrm>
            <a:off x="457200" y="1176498"/>
            <a:ext cx="8223337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</a:rPr>
              <a:t>Si</a:t>
            </a:r>
            <a:r>
              <a:rPr kumimoji="0" lang="nl-BE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</a:rPr>
              <a:t> vous voyez ce message à l’ouverture de net.Console:</a:t>
            </a:r>
            <a:endParaRPr kumimoji="0" lang="nl-B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BE" sz="22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BE" sz="2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BE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BE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BE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</a:rPr>
              <a:t>Ou celui-ci quand net.Console est déjà démarré et vous essayer de vous connecter aux files d’attente: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BE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BE" sz="2200" b="1" dirty="0" smtClean="0">
              <a:solidFill>
                <a:schemeClr val="tx1"/>
              </a:solidFill>
              <a:latin typeface="Trebuchet MS" panose="020B0603020202020204" pitchFamily="34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BE" sz="2200" b="1" dirty="0" smtClean="0">
              <a:solidFill>
                <a:schemeClr val="tx1"/>
              </a:solidFill>
              <a:latin typeface="Trebuchet MS" panose="020B0603020202020204" pitchFamily="34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22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Wingdings" pitchFamily="2" charset="2"/>
              </a:rPr>
              <a:t> Vérifiez si votre téléphone est connecté et essayez de le redémarrer</a:t>
            </a:r>
            <a:endParaRPr lang="nl-BE" sz="2200" b="1" baseline="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0079" t="-1429" r="47811" b="90490"/>
          <a:stretch>
            <a:fillRect/>
          </a:stretch>
        </p:blipFill>
        <p:spPr bwMode="auto">
          <a:xfrm>
            <a:off x="2895600" y="4648200"/>
            <a:ext cx="3951514" cy="72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8689"/>
            <a:ext cx="7886700" cy="1325563"/>
          </a:xfrm>
        </p:spPr>
        <p:txBody>
          <a:bodyPr>
            <a:normAutofit/>
          </a:bodyPr>
          <a:lstStyle/>
          <a:p>
            <a:r>
              <a:rPr lang="fr-BE" sz="3200" dirty="0"/>
              <a:t>Aucun bouton de contrôle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28483"/>
            <a:ext cx="5957206" cy="333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0"/>
          <p:cNvSpPr txBox="1">
            <a:spLocks/>
          </p:cNvSpPr>
          <p:nvPr/>
        </p:nvSpPr>
        <p:spPr>
          <a:xfrm>
            <a:off x="463463" y="1404252"/>
            <a:ext cx="8223337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 votre net.Console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 vide et qu’il n’y a aucun bouton de contrôle, il s’agit probablement d’un problème de configuration réseau sur votre PC:</a:t>
            </a:r>
            <a:endParaRPr lang="nl-BE" sz="2400" b="1" baseline="0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Signaler un problème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12875"/>
            <a:ext cx="35718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4857576" y="1228667"/>
            <a:ext cx="2676526" cy="708025"/>
          </a:xfrm>
          <a:prstGeom prst="wedgeRectCallout">
            <a:avLst>
              <a:gd name="adj1" fmla="val -93504"/>
              <a:gd name="adj2" fmla="val 28387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Cliquer pour ouvrir  la fenêtre de rapport de bug</a:t>
            </a:r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700" y="3213100"/>
            <a:ext cx="3057525" cy="273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2875" y="3213100"/>
            <a:ext cx="3057525" cy="273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900113" y="2473325"/>
            <a:ext cx="3106737" cy="595313"/>
          </a:xfrm>
          <a:prstGeom prst="wedgeRectCallout">
            <a:avLst>
              <a:gd name="adj1" fmla="val 42838"/>
              <a:gd name="adj2" fmla="val 167278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Selectionner l’appel  impacté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5247467" y="2473325"/>
            <a:ext cx="2301875" cy="523875"/>
          </a:xfrm>
          <a:prstGeom prst="wedgeRectCallout">
            <a:avLst>
              <a:gd name="adj1" fmla="val 19241"/>
              <a:gd name="adj2" fmla="val 296463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Décrire le problème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734219" y="304800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Opération redondante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463" y="5310188"/>
            <a:ext cx="3168650" cy="39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63550" y="1196975"/>
            <a:ext cx="8223250" cy="320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/>
          <a:lstStyle/>
          <a:p>
            <a:pPr marL="342900" indent="-342900"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2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La net.Console ESCAUX  </a:t>
            </a:r>
            <a:r>
              <a:rPr lang="nl-BE" sz="2200" dirty="0">
                <a:solidFill>
                  <a:srgbClr val="000000"/>
                </a:solidFill>
                <a:latin typeface="Trebuchet MS" panose="020B0603020202020204" pitchFamily="34" charset="0"/>
              </a:rPr>
              <a:t>peut être </a:t>
            </a:r>
            <a:r>
              <a:rPr lang="nl-BE" sz="22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installée </a:t>
            </a:r>
            <a:r>
              <a:rPr lang="nl-BE" sz="2200" dirty="0">
                <a:solidFill>
                  <a:srgbClr val="000000"/>
                </a:solidFill>
                <a:latin typeface="Trebuchet MS" panose="020B0603020202020204" pitchFamily="34" charset="0"/>
              </a:rPr>
              <a:t>comme un service redondant fonctionnant sur un premier et un deuxième </a:t>
            </a:r>
            <a:r>
              <a:rPr lang="nl-BE" sz="22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serveur</a:t>
            </a:r>
            <a:endParaRPr lang="nl-BE" sz="2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36550" indent="-336550"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nl-BE" sz="2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200" dirty="0">
                <a:solidFill>
                  <a:srgbClr val="000000"/>
                </a:solidFill>
                <a:latin typeface="Trebuchet MS" panose="020B0603020202020204" pitchFamily="34" charset="0"/>
              </a:rPr>
              <a:t>Chaque client de la net.Console est connecté à la fois au premier et au deuxième serveur, mais la console dépend soit du premier serveur (mode de fonctionnement normal) soit du deuxième (mode de fonctionnement en cas de problèmes)</a:t>
            </a:r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225" y="4505325"/>
            <a:ext cx="31575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1058863" y="4437063"/>
            <a:ext cx="3697287" cy="60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Mode de fonctionnement 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normal, connecté </a:t>
            </a: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au premier serveur </a:t>
            </a: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1058863" y="5241925"/>
            <a:ext cx="3800475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Mode de fonctionnement 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fail-over, connecté </a:t>
            </a: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au deuxième serveur 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50825" y="1196975"/>
            <a:ext cx="6607175" cy="491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/>
          <a:lstStyle/>
          <a:p>
            <a:pPr indent="1588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1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Dans </a:t>
            </a:r>
            <a:r>
              <a:rPr lang="nl-BE" sz="2100" b="1" dirty="0">
                <a:solidFill>
                  <a:srgbClr val="000000"/>
                </a:solidFill>
                <a:latin typeface="Trebuchet MS" panose="020B0603020202020204" pitchFamily="34" charset="0"/>
              </a:rPr>
              <a:t>le cas </a:t>
            </a:r>
            <a:r>
              <a:rPr lang="nl-BE" sz="21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où un problème survient avec </a:t>
            </a:r>
            <a:r>
              <a:rPr lang="nl-BE" sz="2100" b="1" dirty="0">
                <a:solidFill>
                  <a:srgbClr val="000000"/>
                </a:solidFill>
                <a:latin typeface="Trebuchet MS" panose="020B0603020202020204" pitchFamily="34" charset="0"/>
              </a:rPr>
              <a:t>le premier serveur, les actions suivantes auront lieu:</a:t>
            </a:r>
          </a:p>
          <a:p>
            <a:pPr marL="444500" lvl="1" indent="-269875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Tous les appels des gateway seront envoyés au deuxième 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serveur.</a:t>
            </a:r>
            <a:endParaRPr lang="nl-BE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44500" lvl="1" indent="-269875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Chaque application 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net.Console </a:t>
            </a: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reçoit un avertissement pour passer au deuxième serveur. Cliquer “OK” ne suffit pas pour passer le client de la net.Console directement au deuxième serveur . Ceci donne la possibilité de traiter les appels (si c’est toujours possible) qui sont restés sur le premier 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serveur.</a:t>
            </a:r>
            <a:endParaRPr lang="nl-BE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44500" lvl="1" indent="-269875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Dans la mini barre d’outils, une icône supplémentaire  apparaît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nl-BE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44500" lvl="1" indent="-269875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Cliquer sur cette icône de basculement 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effectue </a:t>
            </a: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le véritable passage au deuxième 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serveur.</a:t>
            </a:r>
            <a:endParaRPr lang="nl-BE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059113" y="61658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2360" rIns="90000" bIns="45000"/>
          <a:lstStyle/>
          <a:p>
            <a:pPr>
              <a:lnSpc>
                <a:spcPct val="8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590800"/>
            <a:ext cx="2160587" cy="982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19600"/>
            <a:ext cx="2047875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68313" y="274638"/>
            <a:ext cx="843756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spcBef>
                <a:spcPts val="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Opération redondante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6781800" y="5410200"/>
            <a:ext cx="2057400" cy="609600"/>
          </a:xfrm>
          <a:prstGeom prst="wedgeRectCallout">
            <a:avLst>
              <a:gd name="adj1" fmla="val -27621"/>
              <a:gd name="adj2" fmla="val -160948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Cliquer pour passer deuxième serveur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81268"/>
            <a:ext cx="6229350" cy="1325563"/>
          </a:xfrm>
        </p:spPr>
        <p:txBody>
          <a:bodyPr>
            <a:normAutofit/>
          </a:bodyPr>
          <a:lstStyle/>
          <a:p>
            <a:pPr algn="r"/>
            <a:r>
              <a:rPr lang="fr-BE" sz="3200" dirty="0">
                <a:latin typeface="+mj-lt"/>
              </a:rPr>
              <a:t>Se </a:t>
            </a:r>
            <a:r>
              <a:rPr lang="fr-BE" sz="3200" dirty="0" smtClean="0">
                <a:latin typeface="+mj-lt"/>
              </a:rPr>
              <a:t>déconnecter</a:t>
            </a:r>
            <a:endParaRPr lang="fr-BE" sz="32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7888" y="1255258"/>
            <a:ext cx="24860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12732" y="5412178"/>
            <a:ext cx="2562221" cy="60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7923" y="3415501"/>
            <a:ext cx="2533646" cy="6381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8"/>
          <p:cNvCxnSpPr/>
          <p:nvPr/>
        </p:nvCxnSpPr>
        <p:spPr>
          <a:xfrm>
            <a:off x="1603986" y="2119357"/>
            <a:ext cx="504054" cy="1080117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headEnd type="arrow" w="med" len="med"/>
            <a:tailEnd type="none" w="med" len="me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9" name="Text Box 22"/>
          <p:cNvSpPr txBox="1"/>
          <p:nvPr/>
        </p:nvSpPr>
        <p:spPr>
          <a:xfrm>
            <a:off x="3414749" y="1181652"/>
            <a:ext cx="5400601" cy="1571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ETAPE 2 –</a:t>
            </a:r>
            <a:r>
              <a:rPr lang="en-US" sz="2400" b="1" i="0" u="none" strike="noStrike" kern="1200" cap="none" spc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 Se </a:t>
            </a:r>
            <a:r>
              <a:rPr lang="en-US" sz="2400" b="1" i="0" u="none" strike="noStrike" kern="1200" cap="none" spc="0" dirty="0" err="1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déconnecter</a:t>
            </a:r>
            <a:endParaRPr lang="en-US" sz="2400" b="1" i="0" u="none" strike="noStrike" kern="1200" cap="none" spc="0" baseline="0" dirty="0">
              <a:solidFill>
                <a:schemeClr val="tx1"/>
              </a:solidFill>
              <a:uFillTx/>
              <a:latin typeface="+mn-lt"/>
              <a:ea typeface="Microsoft YaHe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Cliquer sur le bouton vert</a:t>
            </a:r>
            <a:r>
              <a:rPr lang="en-US" b="0" i="0" u="none" strike="noStrike" kern="1200" cap="none" spc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 </a:t>
            </a:r>
            <a:r>
              <a:rPr lang="en-US" b="0" i="0" u="none" strike="noStrike" kern="1200" cap="none" spc="0" dirty="0" err="1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situé</a:t>
            </a:r>
            <a:r>
              <a:rPr lang="en-US" b="0" i="0" u="none" strike="noStrike" kern="1200" cap="none" spc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 à gauche</a:t>
            </a:r>
            <a:endParaRPr lang="en-US" b="0" i="0" u="none" strike="noStrike" kern="1200" cap="none" spc="0" baseline="0" dirty="0">
              <a:solidFill>
                <a:schemeClr val="tx1"/>
              </a:solidFill>
              <a:uFillTx/>
              <a:latin typeface="+mn-lt"/>
              <a:ea typeface="Microsoft YaHei"/>
            </a:endParaRPr>
          </a:p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1" u="none" strike="noStrike" kern="1200" cap="none" spc="0" baseline="0" dirty="0" err="1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Vous</a:t>
            </a:r>
            <a:r>
              <a:rPr lang="en-US" b="0" i="1" u="none" strike="noStrike" kern="1200" cap="none" spc="0" baseline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 </a:t>
            </a:r>
            <a:r>
              <a:rPr lang="en-US" b="0" i="1" u="none" strike="noStrike" kern="1200" cap="none" spc="0" baseline="0" dirty="0" err="1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êtes</a:t>
            </a:r>
            <a:r>
              <a:rPr lang="en-US" b="0" i="1" u="none" strike="noStrike" kern="1200" cap="none" spc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 </a:t>
            </a:r>
            <a:r>
              <a:rPr lang="en-US" b="0" i="1" u="none" strike="noStrike" kern="1200" cap="none" spc="0" dirty="0" err="1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maintenant</a:t>
            </a:r>
            <a:r>
              <a:rPr lang="en-US" b="0" i="1" u="none" strike="noStrike" kern="1200" cap="none" spc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 </a:t>
            </a:r>
            <a:r>
              <a:rPr lang="en-US" b="0" i="1" u="none" strike="noStrike" kern="1200" cap="none" spc="0" dirty="0" err="1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déconnecté</a:t>
            </a:r>
            <a:r>
              <a:rPr lang="en-US" b="0" i="1" u="none" strike="noStrike" kern="1200" cap="none" spc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 des 2 files </a:t>
            </a:r>
            <a:r>
              <a:rPr lang="en-US" b="0" i="1" u="none" strike="noStrike" kern="1200" cap="none" spc="0" dirty="0" err="1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d’attente</a:t>
            </a:r>
            <a:r>
              <a:rPr lang="en-US" b="0" i="1" u="none" strike="noStrike" kern="1200" cap="none" spc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.</a:t>
            </a:r>
          </a:p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1" baseline="0" dirty="0" err="1" smtClean="0">
                <a:solidFill>
                  <a:schemeClr val="tx1"/>
                </a:solidFill>
                <a:latin typeface="+mn-lt"/>
                <a:ea typeface="Microsoft YaHei"/>
              </a:rPr>
              <a:t>Vous</a:t>
            </a:r>
            <a:r>
              <a:rPr lang="en-US" b="1" i="1" dirty="0" smtClean="0">
                <a:solidFill>
                  <a:schemeClr val="tx1"/>
                </a:solidFill>
                <a:latin typeface="+mn-lt"/>
                <a:ea typeface="Microsoft YaHei"/>
              </a:rPr>
              <a:t> ne </a:t>
            </a:r>
            <a:r>
              <a:rPr lang="en-US" b="1" i="1" dirty="0" err="1" smtClean="0">
                <a:solidFill>
                  <a:schemeClr val="tx1"/>
                </a:solidFill>
                <a:latin typeface="+mn-lt"/>
                <a:ea typeface="Microsoft YaHei"/>
              </a:rPr>
              <a:t>recevez</a:t>
            </a:r>
            <a:r>
              <a:rPr lang="en-US" b="1" i="1" dirty="0" smtClean="0">
                <a:solidFill>
                  <a:schemeClr val="tx1"/>
                </a:solidFill>
                <a:latin typeface="+mn-lt"/>
                <a:ea typeface="Microsoft YaHei"/>
              </a:rPr>
              <a:t> plus </a:t>
            </a:r>
            <a:r>
              <a:rPr lang="en-US" b="1" i="1" dirty="0" err="1" smtClean="0">
                <a:solidFill>
                  <a:schemeClr val="tx1"/>
                </a:solidFill>
                <a:latin typeface="+mn-lt"/>
                <a:ea typeface="Microsoft YaHei"/>
              </a:rPr>
              <a:t>d’appels</a:t>
            </a:r>
            <a:r>
              <a:rPr lang="en-US" b="1" i="1" dirty="0" smtClean="0">
                <a:solidFill>
                  <a:schemeClr val="tx1"/>
                </a:solidFill>
                <a:latin typeface="+mn-lt"/>
                <a:ea typeface="Microsoft YaHei"/>
              </a:rPr>
              <a:t> entrants.</a:t>
            </a:r>
            <a:endParaRPr lang="en-US" b="1" i="1" u="none" strike="noStrike" kern="1200" cap="none" spc="0" baseline="0" dirty="0">
              <a:solidFill>
                <a:schemeClr val="tx1"/>
              </a:solidFill>
              <a:uFillTx/>
              <a:latin typeface="+mn-lt"/>
              <a:ea typeface="Microsoft YaHei"/>
            </a:endParaRPr>
          </a:p>
        </p:txBody>
      </p:sp>
      <p:sp>
        <p:nvSpPr>
          <p:cNvPr id="10" name="Text Box 22"/>
          <p:cNvSpPr txBox="1"/>
          <p:nvPr/>
        </p:nvSpPr>
        <p:spPr>
          <a:xfrm>
            <a:off x="3657600" y="3276600"/>
            <a:ext cx="5486400" cy="240283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ETAPE 1 – Se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mettre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sur Pause</a:t>
            </a:r>
            <a:endParaRPr lang="en-US" sz="2400" b="1" dirty="0">
              <a:solidFill>
                <a:schemeClr val="tx1"/>
              </a:solidFill>
              <a:latin typeface="Trebuchet MS" panose="020B0603020202020204" pitchFamily="34" charset="0"/>
              <a:ea typeface="Microsoft YaHe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Cliquer sur le </a:t>
            </a:r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bouton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vert </a:t>
            </a:r>
            <a:r>
              <a:rPr lang="en-US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situé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à </a:t>
            </a:r>
            <a:r>
              <a:rPr lang="en-US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droite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  <a:ea typeface="Microsoft YaHe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Vous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êtes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maintenant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en pause pour la file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d’attente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générale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mais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toujours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connecté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dans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votre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file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d’attente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personnelle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Vous</a:t>
            </a:r>
            <a:r>
              <a:rPr lang="en-US" b="1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pouvez</a:t>
            </a:r>
            <a:r>
              <a:rPr lang="en-US" b="1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finir</a:t>
            </a:r>
            <a:r>
              <a:rPr lang="en-US" b="1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les </a:t>
            </a:r>
            <a:r>
              <a:rPr lang="en-US" b="1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appels</a:t>
            </a:r>
            <a:r>
              <a:rPr lang="en-US" b="1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en </a:t>
            </a:r>
            <a:r>
              <a:rPr lang="en-US" b="1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cours</a:t>
            </a:r>
            <a:r>
              <a:rPr lang="en-US" b="1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et continuer à accepter les </a:t>
            </a:r>
            <a:r>
              <a:rPr lang="en-US" b="1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appels</a:t>
            </a:r>
            <a:r>
              <a:rPr lang="en-US" b="1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personnels</a:t>
            </a:r>
            <a:r>
              <a:rPr lang="en-US" b="1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.</a:t>
            </a:r>
            <a:endParaRPr lang="en-US" b="1" i="1" dirty="0">
              <a:solidFill>
                <a:schemeClr val="tx1"/>
              </a:solidFill>
              <a:latin typeface="Trebuchet MS" panose="020B0603020202020204" pitchFamily="34" charset="0"/>
              <a:ea typeface="Microsoft YaHe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i="0" u="none" strike="noStrike" kern="1200" cap="none" spc="0" baseline="0" dirty="0">
              <a:solidFill>
                <a:schemeClr val="tx1"/>
              </a:solidFill>
              <a:uFillTx/>
              <a:latin typeface="Trebuchet MS" panose="020B0603020202020204" pitchFamily="34" charset="0"/>
              <a:ea typeface="Microsoft YaHei"/>
            </a:endParaRPr>
          </a:p>
        </p:txBody>
      </p:sp>
      <p:cxnSp>
        <p:nvCxnSpPr>
          <p:cNvPr id="11" name="Straight Arrow Connector 15"/>
          <p:cNvCxnSpPr/>
          <p:nvPr/>
        </p:nvCxnSpPr>
        <p:spPr>
          <a:xfrm>
            <a:off x="1856013" y="4128027"/>
            <a:ext cx="504054" cy="1080117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headEnd type="arrow" w="med" len="med"/>
            <a:tailEnd type="none" w="med" len="me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33647" y="228600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Fermer l’application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325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marL="342900" indent="-342900"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Il est conseillé de se délogguer </a:t>
            </a: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avant de fermer l’application. Si vous êtes en statut “Pause” ou “Connecté” et que vous vous  déconnectez, un message d’avertissement apparaît.</a:t>
            </a:r>
            <a:endParaRPr lang="nl-BE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nl-BE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Si </a:t>
            </a:r>
            <a:r>
              <a:rPr lang="nl-B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vous </a:t>
            </a: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fermez l’application sans vous déconnecter, l’application va enlever votre téléphone des queues et un </a:t>
            </a:r>
            <a:r>
              <a:rPr lang="nl-B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message </a:t>
            </a: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d’avertissement apparaîtra:</a:t>
            </a:r>
            <a:endParaRPr lang="nl-BE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36550" indent="-336550">
              <a:spcBef>
                <a:spcPts val="638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nl-BE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508500"/>
            <a:ext cx="1295400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8688" y="4149725"/>
            <a:ext cx="3983037" cy="157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66800" y="2286000"/>
            <a:ext cx="7886700" cy="947737"/>
          </a:xfrm>
        </p:spPr>
        <p:txBody>
          <a:bodyPr/>
          <a:lstStyle/>
          <a:p>
            <a:pPr algn="ctr"/>
            <a:r>
              <a:rPr lang="fr-BE" dirty="0" smtClean="0"/>
              <a:t>Description de l’application</a:t>
            </a:r>
            <a:endParaRPr lang="fr-B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od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3054</Words>
  <Application>Microsoft Office PowerPoint</Application>
  <PresentationFormat>On-screen Show (4:3)</PresentationFormat>
  <Paragraphs>696</Paragraphs>
  <Slides>66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 Unicode MS</vt:lpstr>
      <vt:lpstr>Microsoft YaHei</vt:lpstr>
      <vt:lpstr>Arial</vt:lpstr>
      <vt:lpstr>Calibri</vt:lpstr>
      <vt:lpstr>Times New Roman</vt:lpstr>
      <vt:lpstr>Trebuchet MS</vt:lpstr>
      <vt:lpstr>Wingdings</vt:lpstr>
      <vt:lpstr>Office Theme</vt:lpstr>
      <vt:lpstr>net.Console 3.8 </vt:lpstr>
      <vt:lpstr>PowerPoint Presentation</vt:lpstr>
      <vt:lpstr>PowerPoint Presentation</vt:lpstr>
      <vt:lpstr>Démarrer, se connecter, se déconnecter</vt:lpstr>
      <vt:lpstr>PowerPoint Presentation</vt:lpstr>
      <vt:lpstr>Se connecter</vt:lpstr>
      <vt:lpstr>Se déconnecter</vt:lpstr>
      <vt:lpstr>PowerPoint Presentation</vt:lpstr>
      <vt:lpstr>Description de l’application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 à pas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Noter des informations sur l’appel</vt:lpstr>
      <vt:lpstr>Fonctions avancées (X900)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Personnaliser l’application</vt:lpstr>
      <vt:lpstr>PowerPoint Presentation</vt:lpstr>
      <vt:lpstr>PowerPoint Presentation</vt:lpstr>
      <vt:lpstr>PowerPoint Presentation</vt:lpstr>
      <vt:lpstr>Numérotation abrégée</vt:lpstr>
      <vt:lpstr>Statut du téléphone sur les numéros de numérotation abrégée</vt:lpstr>
      <vt:lpstr>PowerPoint Presentation</vt:lpstr>
      <vt:lpstr>PowerPoint Presentation</vt:lpstr>
      <vt:lpstr>PowerPoint Presentation</vt:lpstr>
      <vt:lpstr>Aide aux problèmes</vt:lpstr>
      <vt:lpstr>Impossible de se connecter</vt:lpstr>
      <vt:lpstr>Aucun bouton de contrôle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KRO</dc:creator>
  <cp:lastModifiedBy>Escaux ICT</cp:lastModifiedBy>
  <cp:revision>217</cp:revision>
  <cp:lastPrinted>2015-11-06T08:59:08Z</cp:lastPrinted>
  <dcterms:created xsi:type="dcterms:W3CDTF">2011-06-23T18:08:12Z</dcterms:created>
  <dcterms:modified xsi:type="dcterms:W3CDTF">2016-03-30T08:08:57Z</dcterms:modified>
</cp:coreProperties>
</file>