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67"/>
  </p:notesMasterIdLst>
  <p:handoutMasterIdLst>
    <p:handoutMasterId r:id="rId68"/>
  </p:handoutMasterIdLst>
  <p:sldIdLst>
    <p:sldId id="256" r:id="rId2"/>
    <p:sldId id="257" r:id="rId3"/>
    <p:sldId id="259" r:id="rId4"/>
    <p:sldId id="344" r:id="rId5"/>
    <p:sldId id="341" r:id="rId6"/>
    <p:sldId id="342" r:id="rId7"/>
    <p:sldId id="353" r:id="rId8"/>
    <p:sldId id="354" r:id="rId9"/>
    <p:sldId id="343" r:id="rId10"/>
    <p:sldId id="258" r:id="rId11"/>
    <p:sldId id="260" r:id="rId12"/>
    <p:sldId id="348" r:id="rId13"/>
    <p:sldId id="261" r:id="rId14"/>
    <p:sldId id="287" r:id="rId15"/>
    <p:sldId id="351" r:id="rId16"/>
    <p:sldId id="339" r:id="rId17"/>
    <p:sldId id="324" r:id="rId18"/>
    <p:sldId id="263" r:id="rId19"/>
    <p:sldId id="340" r:id="rId20"/>
    <p:sldId id="288" r:id="rId21"/>
    <p:sldId id="290" r:id="rId22"/>
    <p:sldId id="266" r:id="rId23"/>
    <p:sldId id="267" r:id="rId24"/>
    <p:sldId id="293" r:id="rId25"/>
    <p:sldId id="321" r:id="rId26"/>
    <p:sldId id="322" r:id="rId27"/>
    <p:sldId id="323" r:id="rId28"/>
    <p:sldId id="349" r:id="rId29"/>
    <p:sldId id="357" r:id="rId30"/>
    <p:sldId id="297" r:id="rId31"/>
    <p:sldId id="298" r:id="rId32"/>
    <p:sldId id="273" r:id="rId33"/>
    <p:sldId id="300" r:id="rId34"/>
    <p:sldId id="301" r:id="rId35"/>
    <p:sldId id="329" r:id="rId36"/>
    <p:sldId id="302" r:id="rId37"/>
    <p:sldId id="330" r:id="rId38"/>
    <p:sldId id="331" r:id="rId39"/>
    <p:sldId id="333" r:id="rId40"/>
    <p:sldId id="303" r:id="rId41"/>
    <p:sldId id="304" r:id="rId42"/>
    <p:sldId id="305" r:id="rId43"/>
    <p:sldId id="307" r:id="rId44"/>
    <p:sldId id="361" r:id="rId45"/>
    <p:sldId id="358" r:id="rId46"/>
    <p:sldId id="306" r:id="rId47"/>
    <p:sldId id="335" r:id="rId48"/>
    <p:sldId id="309" r:id="rId49"/>
    <p:sldId id="310" r:id="rId50"/>
    <p:sldId id="338" r:id="rId51"/>
    <p:sldId id="359" r:id="rId52"/>
    <p:sldId id="313" r:id="rId53"/>
    <p:sldId id="316" r:id="rId54"/>
    <p:sldId id="315" r:id="rId55"/>
    <p:sldId id="317" r:id="rId56"/>
    <p:sldId id="352" r:id="rId57"/>
    <p:sldId id="319" r:id="rId58"/>
    <p:sldId id="346" r:id="rId59"/>
    <p:sldId id="350" r:id="rId60"/>
    <p:sldId id="360" r:id="rId61"/>
    <p:sldId id="355" r:id="rId62"/>
    <p:sldId id="356" r:id="rId63"/>
    <p:sldId id="327" r:id="rId64"/>
    <p:sldId id="326" r:id="rId65"/>
    <p:sldId id="345" r:id="rId66"/>
  </p:sldIdLst>
  <p:sldSz cx="9144000" cy="6858000" type="screen4x3"/>
  <p:notesSz cx="7099300" cy="10234613"/>
  <p:defaultTextStyle>
    <a:defPPr>
      <a:defRPr lang="en-GB"/>
    </a:defPPr>
    <a:lvl1pPr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7">
          <p15:clr>
            <a:srgbClr val="A4A3A4"/>
          </p15:clr>
        </p15:guide>
        <p15:guide id="2" pos="228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562"/>
    <a:srgbClr val="FFFFFF"/>
    <a:srgbClr val="CBF151"/>
    <a:srgbClr val="99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116" d="100"/>
          <a:sy n="116" d="100"/>
        </p:scale>
        <p:origin x="1482"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6" d="100"/>
          <a:sy n="56" d="100"/>
        </p:scale>
        <p:origin x="-1234" y="-82"/>
      </p:cViewPr>
      <p:guideLst>
        <p:guide orient="horz" pos="2987"/>
        <p:guide pos="228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0AB3843-8919-449A-A076-30D35742BE34}" type="datetimeFigureOut">
              <a:rPr lang="fr-BE" smtClean="0"/>
              <a:pPr/>
              <a:t>30/03/2016</a:t>
            </a:fld>
            <a:endParaRPr lang="fr-BE"/>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91476C2-4814-47FE-8A3E-67686570A5BA}" type="slidenum">
              <a:rPr lang="fr-BE" smtClean="0"/>
              <a:pPr/>
              <a:t>‹#›</a:t>
            </a:fld>
            <a:endParaRPr lang="fr-BE"/>
          </a:p>
        </p:txBody>
      </p:sp>
    </p:spTree>
    <p:extLst>
      <p:ext uri="{BB962C8B-B14F-4D97-AF65-F5344CB8AC3E}">
        <p14:creationId xmlns:p14="http://schemas.microsoft.com/office/powerpoint/2010/main" val="1251711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5555" tIns="47777" rIns="95555" bIns="47777" anchor="ctr"/>
          <a:lstStyle/>
          <a:p>
            <a:pPr>
              <a:defRPr/>
            </a:pPr>
            <a:endParaRPr lang="fr-BE"/>
          </a:p>
        </p:txBody>
      </p:sp>
      <p:sp>
        <p:nvSpPr>
          <p:cNvPr id="3074"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5"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6"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7" name="Rectangle 5"/>
          <p:cNvSpPr>
            <a:spLocks noGrp="1" noChangeArrowheads="1"/>
          </p:cNvSpPr>
          <p:nvPr>
            <p:ph type="hdr"/>
          </p:nvPr>
        </p:nvSpPr>
        <p:spPr bwMode="auto">
          <a:xfrm>
            <a:off x="0"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78" name="Rectangle 6"/>
          <p:cNvSpPr>
            <a:spLocks noGrp="1" noChangeArrowheads="1"/>
          </p:cNvSpPr>
          <p:nvPr>
            <p:ph type="dt"/>
          </p:nvPr>
        </p:nvSpPr>
        <p:spPr bwMode="auto">
          <a:xfrm>
            <a:off x="4021138"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4824" name="Rectangle 7"/>
          <p:cNvSpPr>
            <a:spLocks noGrp="1" noRot="1" noChangeAspect="1" noChangeArrowheads="1"/>
          </p:cNvSpPr>
          <p:nvPr>
            <p:ph type="sldImg"/>
          </p:nvPr>
        </p:nvSpPr>
        <p:spPr bwMode="auto">
          <a:xfrm>
            <a:off x="992188" y="768350"/>
            <a:ext cx="5108575" cy="3832225"/>
          </a:xfrm>
          <a:prstGeom prst="rect">
            <a:avLst/>
          </a:prstGeom>
          <a:noFill/>
          <a:ln w="9525">
            <a:noFill/>
            <a:round/>
            <a:headEnd/>
            <a:tailEnd/>
          </a:ln>
        </p:spPr>
      </p:sp>
      <p:sp>
        <p:nvSpPr>
          <p:cNvPr id="3080" name="Rectangle 8"/>
          <p:cNvSpPr>
            <a:spLocks noGrp="1" noChangeArrowheads="1"/>
          </p:cNvSpPr>
          <p:nvPr>
            <p:ph type="body"/>
          </p:nvPr>
        </p:nvSpPr>
        <p:spPr bwMode="auto">
          <a:xfrm>
            <a:off x="709613" y="4862513"/>
            <a:ext cx="5673725" cy="45958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3081" name="Rectangle 9"/>
          <p:cNvSpPr>
            <a:spLocks noGrp="1" noChangeArrowheads="1"/>
          </p:cNvSpPr>
          <p:nvPr>
            <p:ph type="ftr"/>
          </p:nvPr>
        </p:nvSpPr>
        <p:spPr bwMode="auto">
          <a:xfrm>
            <a:off x="0"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82" name="Rectangle 10"/>
          <p:cNvSpPr>
            <a:spLocks noGrp="1" noChangeArrowheads="1"/>
          </p:cNvSpPr>
          <p:nvPr>
            <p:ph type="sldNum"/>
          </p:nvPr>
        </p:nvSpPr>
        <p:spPr bwMode="auto">
          <a:xfrm>
            <a:off x="4021138"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fld id="{D6B2D46C-41EF-48DA-B802-B75B0A845266}" type="slidenum">
              <a:rPr lang="en-GB"/>
              <a:pPr>
                <a:defRPr/>
              </a:pPr>
              <a:t>‹#›</a:t>
            </a:fld>
            <a:endParaRPr lang="en-GB"/>
          </a:p>
        </p:txBody>
      </p:sp>
    </p:spTree>
    <p:extLst>
      <p:ext uri="{BB962C8B-B14F-4D97-AF65-F5344CB8AC3E}">
        <p14:creationId xmlns:p14="http://schemas.microsoft.com/office/powerpoint/2010/main" val="124986149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78E49C9-554F-44DE-B614-7452F0115A43}" type="slidenum">
              <a:rPr lang="en-GB" smtClean="0"/>
              <a:pPr>
                <a:tabLst>
                  <a:tab pos="755650" algn="l"/>
                  <a:tab pos="1512888" algn="l"/>
                  <a:tab pos="2268538" algn="l"/>
                  <a:tab pos="3025775" algn="l"/>
                </a:tabLst>
              </a:pPr>
              <a:t>1</a:t>
            </a:fld>
            <a:endParaRPr lang="en-GB" smtClean="0"/>
          </a:p>
        </p:txBody>
      </p:sp>
      <p:sp>
        <p:nvSpPr>
          <p:cNvPr id="35843"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584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39006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14</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12602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15</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4286819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16</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802741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18</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377029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19</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35457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20</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370083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21</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626014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22</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979977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23</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315853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24</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7979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8F29098-6F88-43B0-908D-0C4038610987}" type="slidenum">
              <a:rPr lang="en-GB" smtClean="0"/>
              <a:pPr>
                <a:tabLst>
                  <a:tab pos="755650" algn="l"/>
                  <a:tab pos="1512888" algn="l"/>
                  <a:tab pos="2268538" algn="l"/>
                  <a:tab pos="3025775" algn="l"/>
                </a:tabLst>
              </a:pPr>
              <a:t>2</a:t>
            </a:fld>
            <a:endParaRPr lang="en-GB" smtClean="0"/>
          </a:p>
        </p:txBody>
      </p:sp>
      <p:sp>
        <p:nvSpPr>
          <p:cNvPr id="36867"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686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401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25</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4245316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29</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178182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0D4B015-A395-49E1-8FEF-3CA916AB6FE0}" type="slidenum">
              <a:rPr lang="en-GB" smtClean="0"/>
              <a:pPr>
                <a:tabLst>
                  <a:tab pos="755650" algn="l"/>
                  <a:tab pos="1512888" algn="l"/>
                  <a:tab pos="2268538" algn="l"/>
                  <a:tab pos="3025775" algn="l"/>
                </a:tabLst>
              </a:pPr>
              <a:t>32</a:t>
            </a:fld>
            <a:endParaRPr lang="en-GB" smtClean="0"/>
          </a:p>
        </p:txBody>
      </p:sp>
      <p:sp>
        <p:nvSpPr>
          <p:cNvPr id="5325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325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73680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45</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450071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51</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352898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60</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47857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FBFB09-963F-47C2-B12A-D82074E4D779}" type="slidenum">
              <a:rPr lang="en-GB" smtClean="0"/>
              <a:pPr>
                <a:tabLst>
                  <a:tab pos="755650" algn="l"/>
                  <a:tab pos="1512888" algn="l"/>
                  <a:tab pos="2268538" algn="l"/>
                  <a:tab pos="3025775" algn="l"/>
                </a:tabLst>
              </a:pPr>
              <a:t>3</a:t>
            </a:fld>
            <a:endParaRPr lang="en-GB" smtClean="0"/>
          </a:p>
        </p:txBody>
      </p:sp>
      <p:sp>
        <p:nvSpPr>
          <p:cNvPr id="3891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891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78829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4</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65627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6</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16789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9</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405598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10</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35135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03A122-E99F-4BD1-9C5A-255E29D1F5A8}" type="slidenum">
              <a:rPr lang="en-GB" smtClean="0"/>
              <a:pPr>
                <a:tabLst>
                  <a:tab pos="755650" algn="l"/>
                  <a:tab pos="1512888" algn="l"/>
                  <a:tab pos="2268538" algn="l"/>
                  <a:tab pos="3025775" algn="l"/>
                </a:tabLst>
              </a:pPr>
              <a:t>11</a:t>
            </a:fld>
            <a:endParaRPr lang="en-GB" smtClean="0"/>
          </a:p>
        </p:txBody>
      </p:sp>
      <p:sp>
        <p:nvSpPr>
          <p:cNvPr id="3993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994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79734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13</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78065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hape 8"/>
          <p:cNvSpPr/>
          <p:nvPr userDrawn="1"/>
        </p:nvSpPr>
        <p:spPr>
          <a:xfrm>
            <a:off x="0" y="-16799"/>
            <a:ext cx="9144000" cy="3576899"/>
          </a:xfrm>
          <a:prstGeom prst="rect">
            <a:avLst/>
          </a:prstGeom>
          <a:solidFill>
            <a:srgbClr val="0C3560"/>
          </a:solidFill>
          <a:ln w="19050" cap="flat" cmpd="sng">
            <a:solidFill>
              <a:srgbClr val="003E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800">
                <a:solidFill>
                  <a:schemeClr val="tx1"/>
                </a:solidFill>
                <a:latin typeface="Trebuchet MS" panose="020B0603020202020204" pitchFamily="34" charset="0"/>
              </a:defRPr>
            </a:lvl1pPr>
          </a:lstStyle>
          <a:p>
            <a:pPr>
              <a:defRPr/>
            </a:pPr>
            <a:r>
              <a:rPr lang="fr-BE" dirty="0" smtClean="0"/>
              <a:t>www.escaux.com</a:t>
            </a:r>
            <a:endParaRPr lang="fr-BE"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8" name="Title 1"/>
          <p:cNvSpPr>
            <a:spLocks noGrp="1"/>
          </p:cNvSpPr>
          <p:nvPr>
            <p:ph type="title"/>
          </p:nvPr>
        </p:nvSpPr>
        <p:spPr>
          <a:xfrm>
            <a:off x="1976804" y="1571478"/>
            <a:ext cx="5311042" cy="854074"/>
          </a:xfrm>
        </p:spPr>
        <p:txBody>
          <a:bodyPr/>
          <a:lstStyle>
            <a:lvl1pPr algn="ctr">
              <a:defRPr baseline="0">
                <a:solidFill>
                  <a:schemeClr val="bg1"/>
                </a:solidFill>
                <a:latin typeface="Trebuchet MS" panose="020B0603020202020204" pitchFamily="34" charset="0"/>
              </a:defRPr>
            </a:lvl1pPr>
          </a:lstStyle>
          <a:p>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39825"/>
          </a:xfrm>
        </p:spPr>
        <p:txBody>
          <a:bodyPr/>
          <a:lstStyle/>
          <a:p>
            <a:r>
              <a:rPr lang="en-US" smtClean="0"/>
              <a:t>Click to edit Master title style</a:t>
            </a:r>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Shape 17"/>
          <p:cNvSpPr/>
          <p:nvPr userDrawn="1"/>
        </p:nvSpPr>
        <p:spPr>
          <a:xfrm>
            <a:off x="0" y="24955"/>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 name="Date Placeholder 1"/>
          <p:cNvSpPr>
            <a:spLocks noGrp="1"/>
          </p:cNvSpPr>
          <p:nvPr>
            <p:ph type="dt" sz="half" idx="10"/>
          </p:nvPr>
        </p:nvSpPr>
        <p:spPr>
          <a:xfrm>
            <a:off x="628650" y="6356351"/>
            <a:ext cx="2057400" cy="365125"/>
          </a:xfrm>
          <a:prstGeom prst="rect">
            <a:avLst/>
          </a:prstGeom>
        </p:spPr>
        <p:txBody>
          <a:bodyPr/>
          <a:lstStyle/>
          <a:p>
            <a:fld id="{994F7781-2DE5-436A-88F2-316CBFFD85FB}" type="datetimeFigureOut">
              <a:rPr lang="fr-BE" smtClean="0"/>
              <a:t>30/03/2016</a:t>
            </a:fld>
            <a:endParaRPr lang="fr-BE"/>
          </a:p>
        </p:txBody>
      </p:sp>
      <p:sp>
        <p:nvSpPr>
          <p:cNvPr id="3" name="Footer Placeholder 2"/>
          <p:cNvSpPr>
            <a:spLocks noGrp="1"/>
          </p:cNvSpPr>
          <p:nvPr>
            <p:ph type="ftr" sz="quarter" idx="11"/>
          </p:nvPr>
        </p:nvSpPr>
        <p:spPr/>
        <p:txBody>
          <a:bodyPr/>
          <a:lstStyle/>
          <a:p>
            <a:pPr>
              <a:defRPr/>
            </a:pPr>
            <a:r>
              <a:rPr lang="nl-BE" smtClean="0"/>
              <a:t>www.escaux.com</a:t>
            </a:r>
            <a:endParaRPr lang="nl-BE"/>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a:defRPr/>
            </a:pPr>
            <a:fld id="{8C402888-1E2E-4F34-8215-AAD2465C5F0A}" type="slidenum">
              <a:rPr lang="nl-BE" smtClean="0"/>
              <a:pPr>
                <a:defRPr/>
              </a:pPr>
              <a:t>‹#›</a:t>
            </a:fld>
            <a:endParaRPr lang="nl-BE"/>
          </a:p>
        </p:txBody>
      </p:sp>
      <p:sp>
        <p:nvSpPr>
          <p:cNvPr id="6" name="Title 9"/>
          <p:cNvSpPr>
            <a:spLocks noGrp="1"/>
          </p:cNvSpPr>
          <p:nvPr>
            <p:ph type="title"/>
          </p:nvPr>
        </p:nvSpPr>
        <p:spPr>
          <a:xfrm>
            <a:off x="457200" y="188640"/>
            <a:ext cx="8229600" cy="1143000"/>
          </a:xfrm>
        </p:spPr>
        <p:txBody>
          <a:bodyPr/>
          <a:lstStyle>
            <a:lvl1pPr>
              <a:defRPr baseline="0">
                <a:solidFill>
                  <a:srgbClr val="FFFFFF"/>
                </a:solidFill>
              </a:defRPr>
            </a:lvl1pPr>
          </a:lstStyle>
          <a:p>
            <a:endParaRPr lang="en-US" dirty="0"/>
          </a:p>
        </p:txBody>
      </p:sp>
    </p:spTree>
    <p:extLst>
      <p:ext uri="{BB962C8B-B14F-4D97-AF65-F5344CB8AC3E}">
        <p14:creationId xmlns:p14="http://schemas.microsoft.com/office/powerpoint/2010/main" val="101380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hape 17"/>
          <p:cNvSpPr/>
          <p:nvPr userDrawn="1"/>
        </p:nvSpPr>
        <p:spPr>
          <a:xfrm>
            <a:off x="0" y="1824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chemeClr val="bg1"/>
              </a:solidFill>
            </a:endParaRPr>
          </a:p>
        </p:txBody>
      </p:sp>
      <p:sp>
        <p:nvSpPr>
          <p:cNvPr id="3" name="Content Placeholder 2"/>
          <p:cNvSpPr>
            <a:spLocks noGrp="1"/>
          </p:cNvSpPr>
          <p:nvPr>
            <p:ph idx="1"/>
          </p:nvPr>
        </p:nvSpPr>
        <p:spPr/>
        <p:txBody>
          <a:bodyPr/>
          <a:lstStyle>
            <a:lvl1pPr marL="342900" indent="-342900">
              <a:buClr>
                <a:schemeClr val="tx1"/>
              </a:buClr>
              <a:buFont typeface="Arial" panose="020B0604020202020204" pitchFamily="34" charset="0"/>
              <a:buChar char="•"/>
              <a:defRPr baseline="0">
                <a:solidFill>
                  <a:schemeClr val="tx1"/>
                </a:solidFill>
                <a:latin typeface="Trebuchet MS" panose="020B0603020202020204" pitchFamily="34" charset="0"/>
              </a:defRPr>
            </a:lvl1pPr>
            <a:lvl2pPr marL="742950" indent="-285750">
              <a:buClr>
                <a:schemeClr val="tx1"/>
              </a:buClr>
              <a:buFont typeface="Arial" panose="020B0604020202020204" pitchFamily="34" charset="0"/>
              <a:buChar char="•"/>
              <a:defRPr baseline="0">
                <a:solidFill>
                  <a:schemeClr val="tx1"/>
                </a:solidFill>
                <a:latin typeface="Trebuchet MS" panose="020B0603020202020204" pitchFamily="34" charset="0"/>
              </a:defRPr>
            </a:lvl2pPr>
            <a:lvl3pPr marL="1143000" indent="-228600">
              <a:buClr>
                <a:schemeClr val="tx1"/>
              </a:buClr>
              <a:buFont typeface="Arial" panose="020B0604020202020204" pitchFamily="34" charset="0"/>
              <a:buChar char="•"/>
              <a:defRPr baseline="0">
                <a:solidFill>
                  <a:schemeClr val="tx1"/>
                </a:solidFill>
                <a:latin typeface="Trebuchet MS" panose="020B0603020202020204" pitchFamily="34" charset="0"/>
              </a:defRPr>
            </a:lvl3pPr>
            <a:lvl4pPr marL="1600200" indent="-228600">
              <a:buClr>
                <a:schemeClr val="tx1"/>
              </a:buClr>
              <a:buFont typeface="Arial" panose="020B0604020202020204" pitchFamily="34" charset="0"/>
              <a:buChar char="•"/>
              <a:defRPr baseline="0">
                <a:solidFill>
                  <a:schemeClr val="tx1"/>
                </a:solidFill>
                <a:latin typeface="Trebuchet MS" panose="020B0603020202020204" pitchFamily="34" charset="0"/>
              </a:defRPr>
            </a:lvl4pPr>
            <a:lvl5pPr marL="2057400" indent="-228600">
              <a:buClr>
                <a:schemeClr val="tx1"/>
              </a:buClr>
              <a:buFont typeface="Arial" panose="020B0604020202020204" pitchFamily="34" charset="0"/>
              <a:buChar char="•"/>
              <a:defRPr baseline="0">
                <a:solidFill>
                  <a:schemeClr val="tx1"/>
                </a:solidFill>
                <a:latin typeface="Trebuchet MS" panose="020B0603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9" name="Title 1"/>
          <p:cNvSpPr>
            <a:spLocks noGrp="1"/>
          </p:cNvSpPr>
          <p:nvPr>
            <p:ph type="title"/>
          </p:nvPr>
        </p:nvSpPr>
        <p:spPr>
          <a:xfrm>
            <a:off x="3364279" y="86555"/>
            <a:ext cx="5311042" cy="854074"/>
          </a:xfrm>
        </p:spPr>
        <p:txBody>
          <a:bodyPr/>
          <a:lstStyle>
            <a:lvl1pPr algn="r">
              <a:defRPr baseline="0">
                <a:solidFill>
                  <a:schemeClr val="bg1"/>
                </a:solidFill>
              </a:defRPr>
            </a:lvl1pPr>
          </a:lstStyle>
          <a:p>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17"/>
          <p:cNvSpPr/>
          <p:nvPr userDrawn="1"/>
        </p:nvSpPr>
        <p:spPr>
          <a:xfrm>
            <a:off x="0" y="24955"/>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chemeClr val="bg1"/>
              </a:solidFill>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10" name="Title 1"/>
          <p:cNvSpPr>
            <a:spLocks noGrp="1"/>
          </p:cNvSpPr>
          <p:nvPr>
            <p:ph type="title"/>
          </p:nvPr>
        </p:nvSpPr>
        <p:spPr>
          <a:xfrm>
            <a:off x="3578958" y="203996"/>
            <a:ext cx="5311042" cy="854074"/>
          </a:xfrm>
        </p:spPr>
        <p:txBody>
          <a:bodyPr/>
          <a:lstStyle>
            <a:lvl1pPr algn="r">
              <a:defRPr baseline="0">
                <a:solidFill>
                  <a:schemeClr val="bg1"/>
                </a:solidFill>
              </a:defRPr>
            </a:lvl1pPr>
          </a:lstStyle>
          <a:p>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6050" y="274638"/>
            <a:ext cx="5900750" cy="79690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4422"/>
            <a:ext cx="8229600" cy="50006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44843" y="1062681"/>
            <a:ext cx="8229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Shape 20"/>
          <p:cNvPicPr preferRelativeResize="0"/>
          <p:nvPr userDrawn="1"/>
        </p:nvPicPr>
        <p:blipFill>
          <a:blip r:embed="rId15">
            <a:alphaModFix/>
          </a:blip>
          <a:stretch>
            <a:fillRect/>
          </a:stretch>
        </p:blipFill>
        <p:spPr>
          <a:xfrm>
            <a:off x="7543800" y="6483851"/>
            <a:ext cx="1104899" cy="237625"/>
          </a:xfrm>
          <a:prstGeom prst="rect">
            <a:avLst/>
          </a:prstGeom>
          <a:noFill/>
          <a:ln>
            <a:noFill/>
          </a:ln>
        </p:spPr>
      </p:pic>
      <p:sp>
        <p:nvSpPr>
          <p:cNvPr id="12"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dirty="0" smtClean="0"/>
              <a:t>www.escaux.com</a:t>
            </a:r>
            <a:endParaRPr lang="nl-BE" dirty="0"/>
          </a:p>
        </p:txBody>
      </p:sp>
      <p:cxnSp>
        <p:nvCxnSpPr>
          <p:cNvPr id="13" name="Straight Connector 12"/>
          <p:cNvCxnSpPr/>
          <p:nvPr userDrawn="1"/>
        </p:nvCxnSpPr>
        <p:spPr>
          <a:xfrm>
            <a:off x="251520" y="6237312"/>
            <a:ext cx="8424936"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dt="0"/>
  <p:txStyles>
    <p:titleStyle>
      <a:lvl1pPr algn="r" defTabSz="914400" rtl="0" eaLnBrk="1" latinLnBrk="0" hangingPunct="1">
        <a:spcBef>
          <a:spcPct val="0"/>
        </a:spcBef>
        <a:buNone/>
        <a:defRPr sz="3200" kern="1200" baseline="0">
          <a:solidFill>
            <a:schemeClr val="bg1">
              <a:lumMod val="50000"/>
            </a:schemeClr>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979613" y="3573463"/>
            <a:ext cx="5221287" cy="660400"/>
          </a:xfrm>
          <a:prstGeom prst="rect">
            <a:avLst/>
          </a:prstGeom>
          <a:noFill/>
          <a:ln w="9360">
            <a:solidFill>
              <a:srgbClr val="FFFFFF"/>
            </a:solidFill>
            <a:miter lim="800000"/>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The net.Console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User Manual</a:t>
            </a:r>
          </a:p>
        </p:txBody>
      </p:sp>
      <p:sp>
        <p:nvSpPr>
          <p:cNvPr id="3" name="Title 2"/>
          <p:cNvSpPr>
            <a:spLocks noGrp="1"/>
          </p:cNvSpPr>
          <p:nvPr>
            <p:ph type="ctrTitle"/>
          </p:nvPr>
        </p:nvSpPr>
        <p:spPr>
          <a:xfrm>
            <a:off x="685800" y="2130425"/>
            <a:ext cx="7772400" cy="1470025"/>
          </a:xfrm>
        </p:spPr>
        <p:txBody>
          <a:bodyPr/>
          <a:lstStyle/>
          <a:p>
            <a:r>
              <a:rPr lang="nl-BE" dirty="0"/>
              <a:t>n</a:t>
            </a:r>
            <a:r>
              <a:rPr lang="nl-BE" dirty="0" smtClean="0"/>
              <a:t>et.Console 3.8</a:t>
            </a:r>
            <a:endParaRPr lang="en-US" dirty="0"/>
          </a:p>
        </p:txBody>
      </p:sp>
      <p:sp>
        <p:nvSpPr>
          <p:cNvPr id="4" name="Subtitle 3"/>
          <p:cNvSpPr>
            <a:spLocks noGrp="1"/>
          </p:cNvSpPr>
          <p:nvPr>
            <p:ph type="subTitle" idx="1"/>
          </p:nvPr>
        </p:nvSpPr>
        <p:spPr/>
        <p:txBody>
          <a:bodyPr>
            <a:normAutofit/>
          </a:bodyPr>
          <a:lstStyle/>
          <a:p>
            <a:r>
              <a:rPr lang="nl-BE" sz="2600" dirty="0" smtClean="0">
                <a:latin typeface="Trebuchet MS" panose="020B0603020202020204" pitchFamily="34" charset="0"/>
              </a:rPr>
              <a:t>Gebruiksaanwijzing</a:t>
            </a:r>
            <a:endParaRPr lang="en-US" sz="2600" dirty="0">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6315" y="3307760"/>
            <a:ext cx="4318617" cy="1143925"/>
          </a:xfrm>
        </p:spPr>
        <p:txBody>
          <a:bodyPr>
            <a:normAutofit/>
          </a:bodyPr>
          <a:lstStyle/>
          <a:p>
            <a:pPr marL="0" indent="0" algn="ctr">
              <a:buNone/>
            </a:pPr>
            <a:r>
              <a:rPr lang="fr-BE" dirty="0" err="1">
                <a:ea typeface="+mj-ea"/>
                <a:cs typeface="+mj-cs"/>
              </a:rPr>
              <a:t>Werking</a:t>
            </a:r>
            <a:endParaRPr lang="fr-BE" dirty="0">
              <a:ea typeface="+mj-ea"/>
              <a:cs typeface="+mj-cs"/>
            </a:endParaRPr>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4" name="Title 3"/>
          <p:cNvSpPr>
            <a:spLocks noGrp="1"/>
          </p:cNvSpPr>
          <p:nvPr>
            <p:ph type="title"/>
          </p:nvPr>
        </p:nvSpPr>
        <p:spPr/>
        <p:txBody>
          <a:bodyPr/>
          <a:lstStyle/>
          <a:p>
            <a:endParaRPr lang="fr-B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Indeling van het scherm – X900</a:t>
            </a:r>
          </a:p>
        </p:txBody>
      </p:sp>
      <p:sp>
        <p:nvSpPr>
          <p:cNvPr id="31" name="Footer Placeholder 2"/>
          <p:cNvSpPr>
            <a:spLocks noGrp="1"/>
          </p:cNvSpPr>
          <p:nvPr>
            <p:ph type="ftr" sz="quarter" idx="11"/>
          </p:nvPr>
        </p:nvSpPr>
        <p:spPr/>
        <p:txBody>
          <a:bodyPr/>
          <a:lstStyle/>
          <a:p>
            <a:pPr>
              <a:defRPr/>
            </a:pPr>
            <a:endParaRPr lang="fr-BE" dirty="0" smtClean="0"/>
          </a:p>
          <a:p>
            <a:pPr>
              <a:defRPr/>
            </a:pPr>
            <a:r>
              <a:rPr lang="fr-BE" dirty="0" smtClean="0"/>
              <a:t>www.escaux.com</a:t>
            </a:r>
            <a:endParaRPr lang="fr-BE" dirty="0"/>
          </a:p>
        </p:txBody>
      </p:sp>
      <p:cxnSp>
        <p:nvCxnSpPr>
          <p:cNvPr id="21" name="Straight Arrow Connector 20"/>
          <p:cNvCxnSpPr/>
          <p:nvPr/>
        </p:nvCxnSpPr>
        <p:spPr>
          <a:xfrm>
            <a:off x="4679094" y="5947151"/>
            <a:ext cx="390061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14767" y="5947151"/>
            <a:ext cx="1576072" cy="321306"/>
          </a:xfrm>
          <a:prstGeom prst="rect">
            <a:avLst/>
          </a:prstGeom>
          <a:noFill/>
        </p:spPr>
        <p:txBody>
          <a:bodyPr wrap="none" rtlCol="0">
            <a:spAutoFit/>
          </a:bodyPr>
          <a:lstStyle/>
          <a:p>
            <a:r>
              <a:rPr lang="nl-BE" sz="1600" dirty="0" smtClean="0">
                <a:solidFill>
                  <a:schemeClr val="tx1"/>
                </a:solidFill>
              </a:rPr>
              <a:t>Rechtervenster</a:t>
            </a:r>
            <a:endParaRPr lang="en-US" sz="1600" dirty="0">
              <a:solidFill>
                <a:schemeClr val="tx1"/>
              </a:solidFill>
            </a:endParaRPr>
          </a:p>
        </p:txBody>
      </p:sp>
      <p:cxnSp>
        <p:nvCxnSpPr>
          <p:cNvPr id="23" name="Straight Arrow Connector 22"/>
          <p:cNvCxnSpPr/>
          <p:nvPr/>
        </p:nvCxnSpPr>
        <p:spPr>
          <a:xfrm>
            <a:off x="633046" y="5947151"/>
            <a:ext cx="4048369"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30264" y="5929632"/>
            <a:ext cx="1415772" cy="321306"/>
          </a:xfrm>
          <a:prstGeom prst="rect">
            <a:avLst/>
          </a:prstGeom>
          <a:noFill/>
        </p:spPr>
        <p:txBody>
          <a:bodyPr wrap="none" rtlCol="0">
            <a:spAutoFit/>
          </a:bodyPr>
          <a:lstStyle/>
          <a:p>
            <a:r>
              <a:rPr lang="nl-BE" sz="1600" dirty="0" smtClean="0">
                <a:solidFill>
                  <a:schemeClr val="tx1"/>
                </a:solidFill>
              </a:rPr>
              <a:t>Linkervenster</a:t>
            </a:r>
            <a:endParaRPr lang="en-US" sz="1600" dirty="0">
              <a:solidFill>
                <a:schemeClr val="tx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97" y="1188378"/>
            <a:ext cx="8537393" cy="462442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218" y="244402"/>
            <a:ext cx="5900750" cy="796908"/>
          </a:xfrm>
        </p:spPr>
        <p:txBody>
          <a:bodyPr vert="horz" lIns="91440" tIns="45720" rIns="91440" bIns="45720" rtlCol="0" anchor="ctr">
            <a:noAutofit/>
          </a:bodyPr>
          <a:lstStyle/>
          <a:p>
            <a:r>
              <a:rPr lang="nl-BE" dirty="0">
                <a:solidFill>
                  <a:schemeClr val="bg1"/>
                </a:solidFill>
                <a:latin typeface="Trebuchet MS" panose="020B0603020202020204" pitchFamily="34" charset="0"/>
              </a:rPr>
              <a:t>Indeling van het scherm – X700</a:t>
            </a:r>
            <a:endParaRPr lang="fr-BE" dirty="0">
              <a:solidFill>
                <a:schemeClr val="bg1"/>
              </a:solidFill>
              <a:latin typeface="Trebuchet MS" panose="020B0603020202020204" pitchFamily="34" charset="0"/>
            </a:endParaRPr>
          </a:p>
        </p:txBody>
      </p:sp>
      <p:sp>
        <p:nvSpPr>
          <p:cNvPr id="5" name="Footer Placeholder 4"/>
          <p:cNvSpPr>
            <a:spLocks noGrp="1"/>
          </p:cNvSpPr>
          <p:nvPr>
            <p:ph type="ftr" sz="quarter" idx="11"/>
          </p:nvPr>
        </p:nvSpPr>
        <p:spPr/>
        <p:txBody>
          <a:bodyPr/>
          <a:lstStyle/>
          <a:p>
            <a:pPr>
              <a:defRPr/>
            </a:pPr>
            <a:endParaRPr lang="fr-BE" smtClean="0"/>
          </a:p>
          <a:p>
            <a:pPr>
              <a:defRPr/>
            </a:pPr>
            <a:r>
              <a:rPr lang="fr-BE" smtClean="0"/>
              <a:t>www.escaux.com</a:t>
            </a:r>
            <a:endParaRPr lang="fr-BE"/>
          </a:p>
        </p:txBody>
      </p:sp>
      <p:cxnSp>
        <p:nvCxnSpPr>
          <p:cNvPr id="9" name="Straight Arrow Connector 8"/>
          <p:cNvCxnSpPr/>
          <p:nvPr/>
        </p:nvCxnSpPr>
        <p:spPr>
          <a:xfrm>
            <a:off x="4660695" y="5949326"/>
            <a:ext cx="400770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79670" y="5913901"/>
            <a:ext cx="1576072" cy="321306"/>
          </a:xfrm>
          <a:prstGeom prst="rect">
            <a:avLst/>
          </a:prstGeom>
          <a:noFill/>
        </p:spPr>
        <p:txBody>
          <a:bodyPr wrap="none" rtlCol="0">
            <a:spAutoFit/>
          </a:bodyPr>
          <a:lstStyle/>
          <a:p>
            <a:r>
              <a:rPr lang="nl-BE" sz="1600" dirty="0" smtClean="0">
                <a:solidFill>
                  <a:schemeClr val="tx1"/>
                </a:solidFill>
              </a:rPr>
              <a:t>Rechtervenster</a:t>
            </a:r>
            <a:endParaRPr lang="en-US" sz="1600" dirty="0">
              <a:solidFill>
                <a:schemeClr val="tx1"/>
              </a:solidFill>
            </a:endParaRPr>
          </a:p>
        </p:txBody>
      </p:sp>
      <p:cxnSp>
        <p:nvCxnSpPr>
          <p:cNvPr id="12" name="Straight Arrow Connector 11"/>
          <p:cNvCxnSpPr/>
          <p:nvPr/>
        </p:nvCxnSpPr>
        <p:spPr>
          <a:xfrm>
            <a:off x="453415" y="5943221"/>
            <a:ext cx="420728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48660" y="5913901"/>
            <a:ext cx="1415772" cy="321306"/>
          </a:xfrm>
          <a:prstGeom prst="rect">
            <a:avLst/>
          </a:prstGeom>
          <a:noFill/>
        </p:spPr>
        <p:txBody>
          <a:bodyPr wrap="none" rtlCol="0">
            <a:spAutoFit/>
          </a:bodyPr>
          <a:lstStyle/>
          <a:p>
            <a:r>
              <a:rPr lang="nl-BE" sz="1600" dirty="0" smtClean="0">
                <a:solidFill>
                  <a:schemeClr val="tx1"/>
                </a:solidFill>
              </a:rPr>
              <a:t>Linkervenster</a:t>
            </a:r>
            <a:endParaRPr lang="en-US" sz="1600" dirty="0">
              <a:solidFill>
                <a:schemeClr val="tx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57" y="1117991"/>
            <a:ext cx="8543675" cy="4627824"/>
          </a:xfrm>
          <a:prstGeom prst="rect">
            <a:avLst/>
          </a:prstGeom>
        </p:spPr>
      </p:pic>
    </p:spTree>
    <p:extLst>
      <p:ext uri="{BB962C8B-B14F-4D97-AF65-F5344CB8AC3E}">
        <p14:creationId xmlns:p14="http://schemas.microsoft.com/office/powerpoint/2010/main" val="333761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Linkervenster</a:t>
            </a:r>
          </a:p>
        </p:txBody>
      </p:sp>
      <p:sp>
        <p:nvSpPr>
          <p:cNvPr id="8"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13" name="Rectangle 12"/>
          <p:cNvSpPr/>
          <p:nvPr/>
        </p:nvSpPr>
        <p:spPr>
          <a:xfrm>
            <a:off x="6507272" y="1305809"/>
            <a:ext cx="1891662"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err="1" smtClean="0">
                <a:solidFill>
                  <a:schemeClr val="tx1"/>
                </a:solidFill>
                <a:latin typeface="Trebuchet MS" panose="020B0603020202020204" pitchFamily="34" charset="0"/>
              </a:rPr>
              <a:t>Controlegebied</a:t>
            </a:r>
            <a:endParaRPr lang="en-US" dirty="0" smtClean="0">
              <a:solidFill>
                <a:schemeClr val="tx1"/>
              </a:solidFill>
              <a:latin typeface="Trebuchet MS" panose="020B0603020202020204" pitchFamily="34" charset="0"/>
            </a:endParaRPr>
          </a:p>
        </p:txBody>
      </p:sp>
      <p:sp>
        <p:nvSpPr>
          <p:cNvPr id="15" name="Rectangle 14"/>
          <p:cNvSpPr/>
          <p:nvPr/>
        </p:nvSpPr>
        <p:spPr>
          <a:xfrm>
            <a:off x="6515621" y="1853870"/>
            <a:ext cx="2411260"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err="1" smtClean="0">
                <a:solidFill>
                  <a:schemeClr val="tx1"/>
                </a:solidFill>
                <a:latin typeface="Trebuchet MS" panose="020B0603020202020204" pitchFamily="34" charset="0"/>
              </a:rPr>
              <a:t>Lijn</a:t>
            </a:r>
            <a:r>
              <a:rPr lang="en-US" dirty="0" smtClean="0">
                <a:solidFill>
                  <a:schemeClr val="tx1"/>
                </a:solidFill>
                <a:latin typeface="Trebuchet MS" panose="020B0603020202020204" pitchFamily="34" charset="0"/>
              </a:rPr>
              <a:t> status </a:t>
            </a:r>
            <a:r>
              <a:rPr lang="en-US" dirty="0" err="1" smtClean="0">
                <a:solidFill>
                  <a:schemeClr val="tx1"/>
                </a:solidFill>
                <a:latin typeface="Trebuchet MS" panose="020B0603020202020204" pitchFamily="34" charset="0"/>
              </a:rPr>
              <a:t>gebied</a:t>
            </a:r>
            <a:endParaRPr lang="en-US" dirty="0" smtClean="0">
              <a:solidFill>
                <a:schemeClr val="tx1"/>
              </a:solidFill>
              <a:latin typeface="Trebuchet MS" panose="020B0603020202020204" pitchFamily="34" charset="0"/>
            </a:endParaRPr>
          </a:p>
        </p:txBody>
      </p:sp>
      <p:sp>
        <p:nvSpPr>
          <p:cNvPr id="16" name="Rectangle 15"/>
          <p:cNvSpPr/>
          <p:nvPr/>
        </p:nvSpPr>
        <p:spPr>
          <a:xfrm>
            <a:off x="6507272" y="2934191"/>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tx1"/>
                </a:solidFill>
                <a:latin typeface="Trebuchet MS" panose="020B0603020202020204" pitchFamily="34" charset="0"/>
              </a:rPr>
              <a:t>Supervisie gebied</a:t>
            </a:r>
          </a:p>
        </p:txBody>
      </p:sp>
      <p:sp>
        <p:nvSpPr>
          <p:cNvPr id="17" name="Rectangle 16"/>
          <p:cNvSpPr/>
          <p:nvPr/>
        </p:nvSpPr>
        <p:spPr>
          <a:xfrm>
            <a:off x="6507272" y="4512471"/>
            <a:ext cx="2001729"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tx1"/>
                </a:solidFill>
                <a:latin typeface="Trebuchet MS" panose="020B0603020202020204" pitchFamily="34" charset="0"/>
              </a:rPr>
              <a:t>Contacten gebied</a:t>
            </a:r>
            <a:endParaRPr lang="en-US" dirty="0" smtClean="0">
              <a:solidFill>
                <a:schemeClr val="tx1"/>
              </a:solidFill>
              <a:latin typeface="Trebuchet MS" panose="020B0603020202020204" pitchFamily="34" charset="0"/>
            </a:endParaRPr>
          </a:p>
        </p:txBody>
      </p:sp>
      <p:cxnSp>
        <p:nvCxnSpPr>
          <p:cNvPr id="19" name="Straight Arrow Connector 18"/>
          <p:cNvCxnSpPr/>
          <p:nvPr/>
        </p:nvCxnSpPr>
        <p:spPr>
          <a:xfrm rot="5400000">
            <a:off x="6300593" y="1467686"/>
            <a:ext cx="40083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96834" y="1657070"/>
            <a:ext cx="10438" cy="80011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488485" y="2457184"/>
            <a:ext cx="8349" cy="164905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513202" y="5110300"/>
            <a:ext cx="1984581" cy="546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701" y="1194274"/>
            <a:ext cx="4614263" cy="499358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Rechtervenster</a:t>
            </a:r>
          </a:p>
        </p:txBody>
      </p:sp>
      <p:sp>
        <p:nvSpPr>
          <p:cNvPr id="8"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14" name="Rectangle 13"/>
          <p:cNvSpPr/>
          <p:nvPr/>
        </p:nvSpPr>
        <p:spPr>
          <a:xfrm>
            <a:off x="5642047" y="2665175"/>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tx1"/>
                </a:solidFill>
                <a:latin typeface="Trebuchet MS" panose="020B0603020202020204" pitchFamily="34" charset="0"/>
              </a:rPr>
              <a:t>Web plugin gebied</a:t>
            </a:r>
          </a:p>
        </p:txBody>
      </p:sp>
      <p:cxnSp>
        <p:nvCxnSpPr>
          <p:cNvPr id="15" name="Straight Arrow Connector 14"/>
          <p:cNvCxnSpPr/>
          <p:nvPr/>
        </p:nvCxnSpPr>
        <p:spPr>
          <a:xfrm rot="5400000">
            <a:off x="3802372" y="2826230"/>
            <a:ext cx="2485225" cy="301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061279" y="5374018"/>
            <a:ext cx="1964530" cy="1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652602" y="4954538"/>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tx1"/>
                </a:solidFill>
                <a:latin typeface="Trebuchet MS" panose="020B0603020202020204" pitchFamily="34" charset="0"/>
              </a:rPr>
              <a:t>Snel bellen gebied</a:t>
            </a:r>
          </a:p>
        </p:txBody>
      </p:sp>
      <p:sp>
        <p:nvSpPr>
          <p:cNvPr id="22" name="Rectangular Callout 21"/>
          <p:cNvSpPr/>
          <p:nvPr/>
        </p:nvSpPr>
        <p:spPr>
          <a:xfrm>
            <a:off x="5652602" y="5651931"/>
            <a:ext cx="1751553" cy="356993"/>
          </a:xfrm>
          <a:prstGeom prst="wedgeRectCallout">
            <a:avLst>
              <a:gd name="adj1" fmla="val -95121"/>
              <a:gd name="adj2" fmla="val 1436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Mini-werkbalk</a:t>
            </a:r>
            <a:endParaRPr lang="en-US" dirty="0"/>
          </a:p>
        </p:txBody>
      </p:sp>
      <p:pic>
        <p:nvPicPr>
          <p:cNvPr id="17"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16"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10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203569" y="274638"/>
            <a:ext cx="7661031" cy="796908"/>
          </a:xfrm>
        </p:spPr>
        <p:txBody>
          <a:bodyPr vert="horz" lIns="91440" tIns="45720" rIns="91440" bIns="45720" rtlCol="0" anchor="ctr">
            <a:noAutofit/>
          </a:bodyPr>
          <a:lstStyle/>
          <a:p>
            <a:r>
              <a:rPr lang="nl-BE" dirty="0">
                <a:latin typeface="Trebuchet MS" panose="020B0603020202020204" pitchFamily="34" charset="0"/>
              </a:rPr>
              <a:t>Telefoon status en </a:t>
            </a:r>
            <a:r>
              <a:rPr lang="nl-BE" dirty="0" smtClean="0">
                <a:latin typeface="Trebuchet MS" panose="020B0603020202020204" pitchFamily="34" charset="0"/>
              </a:rPr>
              <a:t>snelkeuzetoetsen</a:t>
            </a:r>
            <a:endParaRPr lang="nl-BE" dirty="0">
              <a:latin typeface="Trebuchet MS" panose="020B0603020202020204" pitchFamily="34" charset="0"/>
            </a:endParaRPr>
          </a:p>
        </p:txBody>
      </p:sp>
      <p:sp>
        <p:nvSpPr>
          <p:cNvPr id="27" name="Content Placeholder 19"/>
          <p:cNvSpPr>
            <a:spLocks noGrp="1"/>
          </p:cNvSpPr>
          <p:nvPr>
            <p:ph idx="1"/>
          </p:nvPr>
        </p:nvSpPr>
        <p:spPr>
          <a:xfrm>
            <a:off x="4954954" y="1723744"/>
            <a:ext cx="3909646" cy="2235779"/>
          </a:xfrm>
        </p:spPr>
        <p:txBody>
          <a:bodyPr>
            <a:normAutofit fontScale="55000" lnSpcReduction="20000"/>
          </a:bodyPr>
          <a:lstStyle/>
          <a:p>
            <a:r>
              <a:rPr lang="nl-BE" dirty="0" smtClean="0"/>
              <a:t>Je kan de status van de telefoon op de snelkeuzetoetsen zien, net zoals in de telefoonboek, indien het een intern contact is.</a:t>
            </a:r>
          </a:p>
          <a:p>
            <a:endParaRPr lang="nl-BE" dirty="0" smtClean="0"/>
          </a:p>
          <a:p>
            <a:r>
              <a:rPr lang="nl-BE" dirty="0" smtClean="0"/>
              <a:t>Deze mogelijkheid moet bijkomend geactiveerd worden in het voorkeuren venster.</a:t>
            </a:r>
          </a:p>
          <a:p>
            <a:endParaRPr lang="nl-BE" dirty="0" smtClean="0"/>
          </a:p>
        </p:txBody>
      </p:sp>
      <p:sp>
        <p:nvSpPr>
          <p:cNvPr id="8" name="Footer Placeholder 3"/>
          <p:cNvSpPr>
            <a:spLocks noGrp="1"/>
          </p:cNvSpPr>
          <p:nvPr>
            <p:ph type="ftr" sz="quarter" idx="11"/>
          </p:nvPr>
        </p:nvSpPr>
        <p:spPr/>
        <p:txBody>
          <a:bodyPr/>
          <a:lstStyle/>
          <a:p>
            <a:pPr>
              <a:defRPr/>
            </a:pPr>
            <a:endParaRPr lang="fr-BE" sz="800" dirty="0">
              <a:latin typeface="Trebuchet MS" panose="020B0603020202020204" pitchFamily="34" charset="0"/>
            </a:endParaRPr>
          </a:p>
          <a:p>
            <a:pPr>
              <a:defRPr/>
            </a:pPr>
            <a:r>
              <a:rPr lang="fr-BE" sz="800" dirty="0">
                <a:latin typeface="Trebuchet MS" panose="020B0603020202020204" pitchFamily="34" charset="0"/>
              </a:rPr>
              <a:t>www.escaux.com</a:t>
            </a:r>
          </a:p>
        </p:txBody>
      </p:sp>
      <p:pic>
        <p:nvPicPr>
          <p:cNvPr id="23"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24"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25"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pic>
        <p:nvPicPr>
          <p:cNvPr id="2051" name="Picture 3" descr="C:\Users\mde\Desktop\nconsole screenshots\calendar-icons_right-part.png"/>
          <p:cNvPicPr>
            <a:picLocks noChangeAspect="1" noChangeArrowheads="1"/>
          </p:cNvPicPr>
          <p:nvPr/>
        </p:nvPicPr>
        <p:blipFill>
          <a:blip r:embed="rId6" cstate="print"/>
          <a:srcRect t="41457" b="2361"/>
          <a:stretch>
            <a:fillRect/>
          </a:stretch>
        </p:blipFill>
        <p:spPr bwMode="auto">
          <a:xfrm>
            <a:off x="897799" y="4272640"/>
            <a:ext cx="3946344" cy="2013859"/>
          </a:xfrm>
          <a:prstGeom prst="rect">
            <a:avLst/>
          </a:prstGeom>
          <a:noFill/>
        </p:spPr>
      </p:pic>
      <p:pic>
        <p:nvPicPr>
          <p:cNvPr id="2052" name="Picture 4" descr="C:\Users\mde\Desktop\nconsole screenshots\SpeedDialsWinBusyInt.png"/>
          <p:cNvPicPr>
            <a:picLocks noChangeAspect="1" noChangeArrowheads="1"/>
          </p:cNvPicPr>
          <p:nvPr/>
        </p:nvPicPr>
        <p:blipFill>
          <a:blip r:embed="rId7" cstate="print"/>
          <a:srcRect/>
          <a:stretch>
            <a:fillRect/>
          </a:stretch>
        </p:blipFill>
        <p:spPr bwMode="auto">
          <a:xfrm>
            <a:off x="5457297" y="4545609"/>
            <a:ext cx="2975504" cy="1317026"/>
          </a:xfrm>
          <a:prstGeom prst="rect">
            <a:avLst/>
          </a:prstGeom>
          <a:noFill/>
        </p:spPr>
      </p:pic>
      <p:sp>
        <p:nvSpPr>
          <p:cNvPr id="29" name="Content Placeholder 19"/>
          <p:cNvSpPr txBox="1">
            <a:spLocks/>
          </p:cNvSpPr>
          <p:nvPr/>
        </p:nvSpPr>
        <p:spPr>
          <a:xfrm>
            <a:off x="5356685" y="5821610"/>
            <a:ext cx="2728983" cy="37598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BE" sz="1600" b="0" i="1" strike="noStrike" kern="1200" cap="none" spc="0" normalizeH="0" baseline="0" noProof="0" dirty="0" smtClean="0">
                <a:ln>
                  <a:noFill/>
                </a:ln>
                <a:solidFill>
                  <a:schemeClr val="tx1"/>
                </a:solidFill>
                <a:effectLst/>
                <a:uLnTx/>
                <a:uFillTx/>
                <a:latin typeface="Trebuchet MS" panose="020B0603020202020204" pitchFamily="34" charset="0"/>
                <a:cs typeface="+mn-cs"/>
              </a:rPr>
              <a:t>Een bezette telefoon</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BE" b="0" i="0" strike="noStrike" kern="1200" cap="none" spc="0" normalizeH="0" baseline="0" noProof="0" dirty="0" smtClean="0">
              <a:ln>
                <a:noFill/>
              </a:ln>
              <a:solidFill>
                <a:schemeClr val="tx1"/>
              </a:solidFill>
              <a:effectLst/>
              <a:uLnTx/>
              <a:uFillTx/>
              <a:latin typeface="Trebuchet MS" panose="020B0603020202020204" pitchFamily="34" charset="0"/>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Web component focus</a:t>
            </a:r>
          </a:p>
        </p:txBody>
      </p:sp>
      <p:sp>
        <p:nvSpPr>
          <p:cNvPr id="20" name="Content Placeholder 19"/>
          <p:cNvSpPr>
            <a:spLocks noGrp="1"/>
          </p:cNvSpPr>
          <p:nvPr>
            <p:ph idx="1"/>
          </p:nvPr>
        </p:nvSpPr>
        <p:spPr>
          <a:xfrm>
            <a:off x="457200" y="5010410"/>
            <a:ext cx="8229600" cy="1204671"/>
          </a:xfrm>
        </p:spPr>
        <p:txBody>
          <a:bodyPr>
            <a:normAutofit fontScale="47500" lnSpcReduction="20000"/>
          </a:bodyPr>
          <a:lstStyle/>
          <a:p>
            <a:r>
              <a:rPr lang="nl-BE" dirty="0" smtClean="0"/>
              <a:t>Toetsenbord aanslagen kunnen zowel door het hoofdscherm, als door de web component onderschept worden..</a:t>
            </a:r>
          </a:p>
          <a:p>
            <a:r>
              <a:rPr lang="nl-BE" dirty="0" smtClean="0"/>
              <a:t>De web component zal, indien geselecteerd, alle toetsenbord aanslagen onderscheppen, zoals aangegeven door de rode rand in de afbeelding hierboven.</a:t>
            </a:r>
          </a:p>
        </p:txBody>
      </p:sp>
      <p:sp>
        <p:nvSpPr>
          <p:cNvPr id="8" name="Footer Placeholder 3"/>
          <p:cNvSpPr>
            <a:spLocks noGrp="1"/>
          </p:cNvSpPr>
          <p:nvPr>
            <p:ph type="ftr" sz="quarter" idx="11"/>
          </p:nvPr>
        </p:nvSpPr>
        <p:spPr/>
        <p:txBody>
          <a:bodyPr/>
          <a:lstStyle/>
          <a:p>
            <a:pPr>
              <a:defRPr/>
            </a:pPr>
            <a:endParaRPr lang="fr-BE" dirty="0"/>
          </a:p>
          <a:p>
            <a:pPr>
              <a:defRPr/>
            </a:pPr>
            <a:r>
              <a:rPr lang="fr-BE" dirty="0"/>
              <a:t>www.escaux.com</a:t>
            </a:r>
          </a:p>
        </p:txBody>
      </p:sp>
      <p:grpSp>
        <p:nvGrpSpPr>
          <p:cNvPr id="11" name="Group 10"/>
          <p:cNvGrpSpPr/>
          <p:nvPr/>
        </p:nvGrpSpPr>
        <p:grpSpPr>
          <a:xfrm>
            <a:off x="588725" y="1160996"/>
            <a:ext cx="3858015" cy="3824364"/>
            <a:chOff x="839245" y="1160995"/>
            <a:chExt cx="4459266" cy="4851497"/>
          </a:xfrm>
        </p:grpSpPr>
        <p:pic>
          <p:nvPicPr>
            <p:cNvPr id="10"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grpSp>
        <p:nvGrpSpPr>
          <p:cNvPr id="12" name="Group 11"/>
          <p:cNvGrpSpPr/>
          <p:nvPr/>
        </p:nvGrpSpPr>
        <p:grpSpPr>
          <a:xfrm>
            <a:off x="4749453" y="1163083"/>
            <a:ext cx="3858015" cy="3824364"/>
            <a:chOff x="839245" y="1160995"/>
            <a:chExt cx="4459266" cy="4851497"/>
          </a:xfrm>
        </p:grpSpPr>
        <p:pic>
          <p:nvPicPr>
            <p:cNvPr id="16"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sp>
        <p:nvSpPr>
          <p:cNvPr id="19" name="Rectangle 18"/>
          <p:cNvSpPr/>
          <p:nvPr/>
        </p:nvSpPr>
        <p:spPr>
          <a:xfrm>
            <a:off x="4776716" y="1562670"/>
            <a:ext cx="3794078" cy="224505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ular Callout 22"/>
          <p:cNvSpPr/>
          <p:nvPr/>
        </p:nvSpPr>
        <p:spPr>
          <a:xfrm>
            <a:off x="6186480" y="2056355"/>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Focus op web component</a:t>
            </a:r>
            <a:endParaRPr lang="en-US" dirty="0"/>
          </a:p>
        </p:txBody>
      </p:sp>
      <p:sp>
        <p:nvSpPr>
          <p:cNvPr id="24" name="Rectangular Callout 23"/>
          <p:cNvSpPr/>
          <p:nvPr/>
        </p:nvSpPr>
        <p:spPr>
          <a:xfrm>
            <a:off x="1766880" y="2897686"/>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Focus op hoofdscherm</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nl-BE" dirty="0">
                <a:latin typeface="Trebuchet MS" panose="020B0603020202020204" pitchFamily="34" charset="0"/>
              </a:rPr>
              <a:t>Mini-werkbalk</a:t>
            </a:r>
            <a:endParaRPr lang="en-US"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3186" name="Picture 2"/>
          <p:cNvPicPr>
            <a:picLocks noChangeAspect="1" noChangeArrowheads="1"/>
          </p:cNvPicPr>
          <p:nvPr/>
        </p:nvPicPr>
        <p:blipFill>
          <a:blip r:embed="rId2" cstate="print"/>
          <a:srcRect/>
          <a:stretch>
            <a:fillRect/>
          </a:stretch>
        </p:blipFill>
        <p:spPr bwMode="auto">
          <a:xfrm>
            <a:off x="2829251" y="2890057"/>
            <a:ext cx="3571549" cy="714310"/>
          </a:xfrm>
          <a:prstGeom prst="rect">
            <a:avLst/>
          </a:prstGeom>
          <a:noFill/>
          <a:ln w="9525">
            <a:noFill/>
            <a:miter lim="800000"/>
            <a:headEnd/>
            <a:tailEnd/>
          </a:ln>
        </p:spPr>
      </p:pic>
      <p:sp>
        <p:nvSpPr>
          <p:cNvPr id="5" name="Rectangular Callout 4"/>
          <p:cNvSpPr/>
          <p:nvPr/>
        </p:nvSpPr>
        <p:spPr>
          <a:xfrm>
            <a:off x="1649971" y="1490596"/>
            <a:ext cx="1732056" cy="546779"/>
          </a:xfrm>
          <a:prstGeom prst="wedgeRectCallout">
            <a:avLst>
              <a:gd name="adj1" fmla="val 42157"/>
              <a:gd name="adj2" fmla="val 1872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Documentatie</a:t>
            </a:r>
            <a:endParaRPr lang="en-US" dirty="0"/>
          </a:p>
        </p:txBody>
      </p:sp>
      <p:sp>
        <p:nvSpPr>
          <p:cNvPr id="6" name="Rectangular Callout 5"/>
          <p:cNvSpPr/>
          <p:nvPr/>
        </p:nvSpPr>
        <p:spPr>
          <a:xfrm>
            <a:off x="2541407" y="3960311"/>
            <a:ext cx="1732056" cy="524006"/>
          </a:xfrm>
          <a:prstGeom prst="wedgeRectCallout">
            <a:avLst>
              <a:gd name="adj1" fmla="val 30586"/>
              <a:gd name="adj2" fmla="val -1322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Voorkeuren</a:t>
            </a:r>
          </a:p>
        </p:txBody>
      </p:sp>
      <p:sp>
        <p:nvSpPr>
          <p:cNvPr id="7" name="Rectangular Callout 6"/>
          <p:cNvSpPr/>
          <p:nvPr/>
        </p:nvSpPr>
        <p:spPr>
          <a:xfrm>
            <a:off x="3921357" y="4701435"/>
            <a:ext cx="2030709" cy="524006"/>
          </a:xfrm>
          <a:prstGeom prst="wedgeRectCallout">
            <a:avLst>
              <a:gd name="adj1" fmla="val 23864"/>
              <a:gd name="adj2" fmla="val -28621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Probleem melden</a:t>
            </a:r>
          </a:p>
        </p:txBody>
      </p:sp>
      <p:sp>
        <p:nvSpPr>
          <p:cNvPr id="8" name="Rectangular Callout 7"/>
          <p:cNvSpPr/>
          <p:nvPr/>
        </p:nvSpPr>
        <p:spPr>
          <a:xfrm>
            <a:off x="3731379" y="1505210"/>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Synchronisatie contacten</a:t>
            </a:r>
            <a:endParaRPr lang="en-US" dirty="0"/>
          </a:p>
        </p:txBody>
      </p:sp>
      <p:sp>
        <p:nvSpPr>
          <p:cNvPr id="9" name="Rectangular Callout 8"/>
          <p:cNvSpPr/>
          <p:nvPr/>
        </p:nvSpPr>
        <p:spPr>
          <a:xfrm>
            <a:off x="5787735" y="1352810"/>
            <a:ext cx="2053558" cy="701267"/>
          </a:xfrm>
          <a:prstGeom prst="wedgeRectCallout">
            <a:avLst>
              <a:gd name="adj1" fmla="val -36558"/>
              <a:gd name="adj2" fmla="val 17291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Server verbindingsstatus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vert="horz" lIns="91440" tIns="45720" rIns="91440" bIns="45720" rtlCol="0" anchor="ctr">
            <a:noAutofit/>
          </a:bodyPr>
          <a:lstStyle/>
          <a:p>
            <a:r>
              <a:rPr lang="nl-BE" dirty="0">
                <a:latin typeface="Trebuchet MS" panose="020B0603020202020204" pitchFamily="34" charset="0"/>
              </a:rPr>
              <a:t>Controle gebied</a:t>
            </a:r>
          </a:p>
        </p:txBody>
      </p:sp>
      <p:sp>
        <p:nvSpPr>
          <p:cNvPr id="25"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10243" name="Rectangle 1"/>
          <p:cNvSpPr>
            <a:spLocks noGrp="1" noChangeArrowheads="1"/>
          </p:cNvSpPr>
          <p:nvPr>
            <p:ph idx="4294967295"/>
          </p:nvPr>
        </p:nvSpPr>
        <p:spPr>
          <a:xfrm>
            <a:off x="576263" y="1228725"/>
            <a:ext cx="8567737" cy="3527425"/>
          </a:xfrm>
        </p:spPr>
        <p:txBody>
          <a:bodyPr vert="horz" lIns="91440" tIns="45720" rIns="91440" bIns="45720" rtlCol="0">
            <a:normAutofit/>
          </a:bodyPr>
          <a:lstStyle/>
          <a:p>
            <a:r>
              <a:rPr lang="nl-BE" sz="2200" dirty="0">
                <a:solidFill>
                  <a:schemeClr val="tx1"/>
                </a:solidFill>
                <a:latin typeface="Trebuchet MS" panose="020B0603020202020204" pitchFamily="34" charset="0"/>
              </a:rPr>
              <a:t>De controle knoppen zijn contextgevoelig</a:t>
            </a:r>
          </a:p>
          <a:p>
            <a:pPr lvl="1">
              <a:buFont typeface="Trebuchet MS" panose="020B0603020202020204" pitchFamily="34" charset="0"/>
              <a:buChar char="–"/>
            </a:pPr>
            <a:r>
              <a:rPr lang="nl-BE" sz="2200" dirty="0">
                <a:solidFill>
                  <a:schemeClr val="tx1"/>
                </a:solidFill>
                <a:latin typeface="Trebuchet MS" panose="020B0603020202020204" pitchFamily="34" charset="0"/>
              </a:rPr>
              <a:t>Alleen de helder gekleurde knoppen kunnen aangeklikt worden</a:t>
            </a:r>
          </a:p>
        </p:txBody>
      </p:sp>
      <p:sp>
        <p:nvSpPr>
          <p:cNvPr id="48" name="Rectangular Callout 47"/>
          <p:cNvSpPr/>
          <p:nvPr/>
        </p:nvSpPr>
        <p:spPr>
          <a:xfrm>
            <a:off x="250522" y="2562819"/>
            <a:ext cx="997171" cy="826718"/>
          </a:xfrm>
          <a:prstGeom prst="wedgeRectCallout">
            <a:avLst>
              <a:gd name="adj1" fmla="val -28349"/>
              <a:gd name="adj2" fmla="val 10476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Aanvaarden</a:t>
            </a:r>
            <a:endParaRPr lang="en-US" dirty="0"/>
          </a:p>
        </p:txBody>
      </p:sp>
      <p:sp>
        <p:nvSpPr>
          <p:cNvPr id="49" name="Rectangular Callout 48"/>
          <p:cNvSpPr/>
          <p:nvPr/>
        </p:nvSpPr>
        <p:spPr>
          <a:xfrm>
            <a:off x="250522" y="4993210"/>
            <a:ext cx="1127342" cy="832679"/>
          </a:xfrm>
          <a:prstGeom prst="wedgeRectCallout">
            <a:avLst>
              <a:gd name="adj1" fmla="val 28525"/>
              <a:gd name="adj2" fmla="val -8827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Afsluiten</a:t>
            </a:r>
            <a:endParaRPr lang="en-US" dirty="0"/>
          </a:p>
        </p:txBody>
      </p:sp>
      <p:sp>
        <p:nvSpPr>
          <p:cNvPr id="50" name="Rectangular Callout 49"/>
          <p:cNvSpPr/>
          <p:nvPr/>
        </p:nvSpPr>
        <p:spPr>
          <a:xfrm>
            <a:off x="1406464" y="2579079"/>
            <a:ext cx="1066384" cy="826718"/>
          </a:xfrm>
          <a:prstGeom prst="wedgeRectCallout">
            <a:avLst>
              <a:gd name="adj1" fmla="val 41421"/>
              <a:gd name="adj2" fmla="val 9223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Doorschakelen</a:t>
            </a:r>
            <a:endParaRPr lang="en-US" dirty="0"/>
          </a:p>
        </p:txBody>
      </p:sp>
      <p:sp>
        <p:nvSpPr>
          <p:cNvPr id="51" name="Rectangular Callout 50"/>
          <p:cNvSpPr/>
          <p:nvPr/>
        </p:nvSpPr>
        <p:spPr>
          <a:xfrm>
            <a:off x="2913574" y="5016673"/>
            <a:ext cx="1057994" cy="826718"/>
          </a:xfrm>
          <a:prstGeom prst="wedgeRectCallout">
            <a:avLst>
              <a:gd name="adj1" fmla="val 26638"/>
              <a:gd name="adj2" fmla="val -8454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Gericht parkeren</a:t>
            </a:r>
            <a:endParaRPr lang="en-US" dirty="0"/>
          </a:p>
        </p:txBody>
      </p:sp>
      <p:sp>
        <p:nvSpPr>
          <p:cNvPr id="52" name="Rectangular Callout 51"/>
          <p:cNvSpPr/>
          <p:nvPr/>
        </p:nvSpPr>
        <p:spPr>
          <a:xfrm>
            <a:off x="5168563" y="2566459"/>
            <a:ext cx="1171977"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Kamperen</a:t>
            </a:r>
            <a:endParaRPr lang="en-US" dirty="0"/>
          </a:p>
        </p:txBody>
      </p:sp>
      <p:sp>
        <p:nvSpPr>
          <p:cNvPr id="53" name="Rectangular Callout 52"/>
          <p:cNvSpPr/>
          <p:nvPr/>
        </p:nvSpPr>
        <p:spPr>
          <a:xfrm>
            <a:off x="6423720" y="2562819"/>
            <a:ext cx="1039706" cy="826718"/>
          </a:xfrm>
          <a:prstGeom prst="wedgeRectCallout">
            <a:avLst>
              <a:gd name="adj1" fmla="val -7859"/>
              <a:gd name="adj2" fmla="val 9601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Pauzeren</a:t>
            </a:r>
            <a:endParaRPr lang="en-US" dirty="0"/>
          </a:p>
        </p:txBody>
      </p:sp>
      <p:sp>
        <p:nvSpPr>
          <p:cNvPr id="54" name="Rectangular Callout 53"/>
          <p:cNvSpPr/>
          <p:nvPr/>
        </p:nvSpPr>
        <p:spPr>
          <a:xfrm>
            <a:off x="7603298" y="2572009"/>
            <a:ext cx="1367075" cy="826718"/>
          </a:xfrm>
          <a:prstGeom prst="wedgeRectCallout">
            <a:avLst>
              <a:gd name="adj1" fmla="val 4167"/>
              <a:gd name="adj2" fmla="val 9280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Persoonlijke queue</a:t>
            </a:r>
          </a:p>
        </p:txBody>
      </p:sp>
      <p:sp>
        <p:nvSpPr>
          <p:cNvPr id="55" name="Rectangular Callout 54"/>
          <p:cNvSpPr/>
          <p:nvPr/>
        </p:nvSpPr>
        <p:spPr>
          <a:xfrm>
            <a:off x="1567842" y="5016673"/>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In wacht zetten</a:t>
            </a:r>
            <a:endParaRPr lang="en-US" dirty="0"/>
          </a:p>
        </p:txBody>
      </p:sp>
      <p:sp>
        <p:nvSpPr>
          <p:cNvPr id="56" name="Rectangular Callout 55"/>
          <p:cNvSpPr/>
          <p:nvPr/>
        </p:nvSpPr>
        <p:spPr>
          <a:xfrm>
            <a:off x="2644457" y="2562819"/>
            <a:ext cx="1127342" cy="826718"/>
          </a:xfrm>
          <a:prstGeom prst="wedgeRectCallout">
            <a:avLst>
              <a:gd name="adj1" fmla="val -11408"/>
              <a:gd name="adj2" fmla="val 9815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Parkeren</a:t>
            </a:r>
            <a:endParaRPr lang="en-US" dirty="0"/>
          </a:p>
        </p:txBody>
      </p:sp>
      <p:sp>
        <p:nvSpPr>
          <p:cNvPr id="57" name="Rectangular Callout 56"/>
          <p:cNvSpPr/>
          <p:nvPr/>
        </p:nvSpPr>
        <p:spPr>
          <a:xfrm>
            <a:off x="4265113" y="5008321"/>
            <a:ext cx="1127342" cy="826718"/>
          </a:xfrm>
          <a:prstGeom prst="wedgeRectCallout">
            <a:avLst>
              <a:gd name="adj1" fmla="val -43991"/>
              <a:gd name="adj2" fmla="val -937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Oproepen ketenen</a:t>
            </a:r>
            <a:endParaRPr lang="en-US" dirty="0"/>
          </a:p>
        </p:txBody>
      </p:sp>
      <p:sp>
        <p:nvSpPr>
          <p:cNvPr id="58" name="Rectangular Callout 57"/>
          <p:cNvSpPr/>
          <p:nvPr/>
        </p:nvSpPr>
        <p:spPr>
          <a:xfrm>
            <a:off x="5720220" y="5010408"/>
            <a:ext cx="1127342" cy="826718"/>
          </a:xfrm>
          <a:prstGeom prst="wedgeRectCallout">
            <a:avLst>
              <a:gd name="adj1" fmla="val -3782"/>
              <a:gd name="adj2" fmla="val -928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Inloggen/Uitloggen</a:t>
            </a:r>
            <a:endParaRPr lang="en-US" dirty="0"/>
          </a:p>
        </p:txBody>
      </p:sp>
      <p:sp>
        <p:nvSpPr>
          <p:cNvPr id="59" name="Rectangular Callout 58"/>
          <p:cNvSpPr/>
          <p:nvPr/>
        </p:nvSpPr>
        <p:spPr>
          <a:xfrm>
            <a:off x="7250483" y="5012495"/>
            <a:ext cx="1127342" cy="826718"/>
          </a:xfrm>
          <a:prstGeom prst="wedgeRectCallout">
            <a:avLst>
              <a:gd name="adj1" fmla="val -21113"/>
              <a:gd name="adj2" fmla="val -8808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Algemene queue</a:t>
            </a: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42" y="3839881"/>
            <a:ext cx="8747231" cy="783921"/>
          </a:xfrm>
          <a:prstGeom prst="rect">
            <a:avLst/>
          </a:prstGeom>
        </p:spPr>
      </p:pic>
      <p:sp>
        <p:nvSpPr>
          <p:cNvPr id="20" name="Rectangular Callout 19"/>
          <p:cNvSpPr/>
          <p:nvPr/>
        </p:nvSpPr>
        <p:spPr>
          <a:xfrm>
            <a:off x="3971568" y="2571266"/>
            <a:ext cx="1037169" cy="826718"/>
          </a:xfrm>
          <a:prstGeom prst="wedgeRectCallout">
            <a:avLst>
              <a:gd name="adj1" fmla="val 28446"/>
              <a:gd name="adj2" fmla="val 9223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Oproep info</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vert="horz" lIns="91440" tIns="45720" rIns="91440" bIns="45720" rtlCol="0" anchor="ctr">
            <a:noAutofit/>
          </a:bodyPr>
          <a:lstStyle/>
          <a:p>
            <a:r>
              <a:rPr lang="nl-BE" dirty="0">
                <a:latin typeface="Trebuchet MS" panose="020B0603020202020204" pitchFamily="34" charset="0"/>
              </a:rPr>
              <a:t>Controle gebied</a:t>
            </a:r>
          </a:p>
        </p:txBody>
      </p:sp>
      <p:sp>
        <p:nvSpPr>
          <p:cNvPr id="25"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10243" name="Rectangle 1"/>
          <p:cNvSpPr>
            <a:spLocks noGrp="1" noChangeArrowheads="1"/>
          </p:cNvSpPr>
          <p:nvPr>
            <p:ph idx="4294967295"/>
          </p:nvPr>
        </p:nvSpPr>
        <p:spPr>
          <a:xfrm>
            <a:off x="576264" y="1228725"/>
            <a:ext cx="7919060" cy="3527425"/>
          </a:xfrm>
        </p:spPr>
        <p:txBody>
          <a:bodyPr vert="horz" lIns="91440" tIns="45720" rIns="91440" bIns="45720" rtlCol="0">
            <a:normAutofit/>
          </a:bodyPr>
          <a:lstStyle/>
          <a:p>
            <a:r>
              <a:rPr lang="nl-BE" sz="2200" dirty="0">
                <a:solidFill>
                  <a:schemeClr val="tx1"/>
                </a:solidFill>
                <a:latin typeface="Trebuchet MS" panose="020B0603020202020204" pitchFamily="34" charset="0"/>
              </a:rPr>
              <a:t>De kleur van de queue is afhankelijk van het aantal oproepen in wacht</a:t>
            </a:r>
          </a:p>
        </p:txBody>
      </p:sp>
      <p:sp>
        <p:nvSpPr>
          <p:cNvPr id="23" name="TextBox 22"/>
          <p:cNvSpPr txBox="1"/>
          <p:nvPr/>
        </p:nvSpPr>
        <p:spPr>
          <a:xfrm>
            <a:off x="4818868" y="2262815"/>
            <a:ext cx="1351652" cy="349968"/>
          </a:xfrm>
          <a:prstGeom prst="rect">
            <a:avLst/>
          </a:prstGeom>
          <a:noFill/>
        </p:spPr>
        <p:txBody>
          <a:bodyPr wrap="none" rtlCol="0">
            <a:spAutoFit/>
          </a:bodyPr>
          <a:lstStyle/>
          <a:p>
            <a:r>
              <a:rPr lang="nl-BE" dirty="0" smtClean="0">
                <a:solidFill>
                  <a:schemeClr val="tx1"/>
                </a:solidFill>
                <a:latin typeface="Trebuchet MS" panose="020B0603020202020204" pitchFamily="34" charset="0"/>
              </a:rPr>
              <a:t>0 oproepen</a:t>
            </a:r>
            <a:endParaRPr lang="en-US" dirty="0">
              <a:solidFill>
                <a:schemeClr val="tx1"/>
              </a:solidFill>
              <a:latin typeface="Trebuchet MS" panose="020B0603020202020204" pitchFamily="34" charset="0"/>
            </a:endParaRPr>
          </a:p>
        </p:txBody>
      </p:sp>
      <p:sp>
        <p:nvSpPr>
          <p:cNvPr id="24" name="TextBox 23"/>
          <p:cNvSpPr txBox="1"/>
          <p:nvPr/>
        </p:nvSpPr>
        <p:spPr>
          <a:xfrm>
            <a:off x="4275667" y="3324512"/>
            <a:ext cx="1888067" cy="349968"/>
          </a:xfrm>
          <a:prstGeom prst="rect">
            <a:avLst/>
          </a:prstGeom>
          <a:noFill/>
        </p:spPr>
        <p:txBody>
          <a:bodyPr wrap="square" rtlCol="0">
            <a:spAutoFit/>
          </a:bodyPr>
          <a:lstStyle/>
          <a:p>
            <a:r>
              <a:rPr lang="nl-BE" dirty="0" smtClean="0">
                <a:solidFill>
                  <a:schemeClr val="tx1"/>
                </a:solidFill>
                <a:latin typeface="Trebuchet MS" panose="020B0603020202020204" pitchFamily="34" charset="0"/>
              </a:rPr>
              <a:t>1 of 2 oproepen</a:t>
            </a:r>
            <a:endParaRPr lang="en-US" dirty="0">
              <a:solidFill>
                <a:schemeClr val="tx1"/>
              </a:solidFill>
              <a:latin typeface="Trebuchet MS" panose="020B0603020202020204" pitchFamily="34" charset="0"/>
            </a:endParaRPr>
          </a:p>
        </p:txBody>
      </p:sp>
      <p:sp>
        <p:nvSpPr>
          <p:cNvPr id="26" name="TextBox 25"/>
          <p:cNvSpPr txBox="1"/>
          <p:nvPr/>
        </p:nvSpPr>
        <p:spPr>
          <a:xfrm>
            <a:off x="4365670" y="4405230"/>
            <a:ext cx="1800493" cy="349968"/>
          </a:xfrm>
          <a:prstGeom prst="rect">
            <a:avLst/>
          </a:prstGeom>
          <a:noFill/>
        </p:spPr>
        <p:txBody>
          <a:bodyPr wrap="none" rtlCol="0">
            <a:spAutoFit/>
          </a:bodyPr>
          <a:lstStyle/>
          <a:p>
            <a:r>
              <a:rPr lang="nl-BE" dirty="0" smtClean="0">
                <a:solidFill>
                  <a:schemeClr val="tx1"/>
                </a:solidFill>
                <a:latin typeface="Trebuchet MS" panose="020B0603020202020204" pitchFamily="34" charset="0"/>
              </a:rPr>
              <a:t>3 of 4 oproepen</a:t>
            </a:r>
            <a:endParaRPr lang="en-US" dirty="0">
              <a:solidFill>
                <a:schemeClr val="tx1"/>
              </a:solidFill>
              <a:latin typeface="Trebuchet MS" panose="020B0603020202020204" pitchFamily="34" charset="0"/>
            </a:endParaRPr>
          </a:p>
        </p:txBody>
      </p:sp>
      <p:sp>
        <p:nvSpPr>
          <p:cNvPr id="27" name="TextBox 26"/>
          <p:cNvSpPr txBox="1"/>
          <p:nvPr/>
        </p:nvSpPr>
        <p:spPr>
          <a:xfrm>
            <a:off x="3951192" y="5509492"/>
            <a:ext cx="2230098" cy="349968"/>
          </a:xfrm>
          <a:prstGeom prst="rect">
            <a:avLst/>
          </a:prstGeom>
          <a:noFill/>
        </p:spPr>
        <p:txBody>
          <a:bodyPr wrap="none" rtlCol="0">
            <a:spAutoFit/>
          </a:bodyPr>
          <a:lstStyle/>
          <a:p>
            <a:r>
              <a:rPr lang="nl-BE" dirty="0" smtClean="0">
                <a:solidFill>
                  <a:schemeClr val="tx1"/>
                </a:solidFill>
                <a:latin typeface="Trebuchet MS" panose="020B0603020202020204" pitchFamily="34" charset="0"/>
              </a:rPr>
              <a:t>5 of meer oproepen</a:t>
            </a:r>
            <a:endParaRPr lang="en-US" dirty="0">
              <a:solidFill>
                <a:schemeClr val="tx1"/>
              </a:solidFill>
              <a:latin typeface="Trebuchet MS" panose="020B0603020202020204" pitchFamily="34"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282" y="1982354"/>
            <a:ext cx="2201971" cy="92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162283" y="3026476"/>
            <a:ext cx="2201971" cy="941632"/>
            <a:chOff x="5476483" y="3022405"/>
            <a:chExt cx="2201971" cy="941632"/>
          </a:xfrm>
        </p:grpSpPr>
        <p:pic>
          <p:nvPicPr>
            <p:cNvPr id="1028" name="Picture 4"/>
            <p:cNvPicPr>
              <a:picLocks noChangeAspect="1" noChangeArrowheads="1"/>
            </p:cNvPicPr>
            <p:nvPr/>
          </p:nvPicPr>
          <p:blipFill>
            <a:blip r:embed="rId4" cstate="print"/>
            <a:srcRect/>
            <a:stretch>
              <a:fillRect/>
            </a:stretch>
          </p:blipFill>
          <p:spPr bwMode="auto">
            <a:xfrm>
              <a:off x="5476483" y="3022405"/>
              <a:ext cx="2201971" cy="941632"/>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149757" y="4141666"/>
            <a:ext cx="2201971" cy="912659"/>
            <a:chOff x="5463957" y="4137595"/>
            <a:chExt cx="2201971" cy="912659"/>
          </a:xfrm>
        </p:grpSpPr>
        <p:pic>
          <p:nvPicPr>
            <p:cNvPr id="1029" name="Picture 5"/>
            <p:cNvPicPr>
              <a:picLocks noChangeAspect="1" noChangeArrowheads="1"/>
            </p:cNvPicPr>
            <p:nvPr/>
          </p:nvPicPr>
          <p:blipFill>
            <a:blip r:embed="rId6" cstate="print"/>
            <a:srcRect/>
            <a:stretch>
              <a:fillRect/>
            </a:stretch>
          </p:blipFill>
          <p:spPr bwMode="auto">
            <a:xfrm>
              <a:off x="5463957" y="4137595"/>
              <a:ext cx="2201971" cy="912659"/>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4163752"/>
              <a:ext cx="1881523" cy="8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6149757" y="5227882"/>
            <a:ext cx="2201971" cy="941632"/>
            <a:chOff x="5463957" y="5223811"/>
            <a:chExt cx="2201971" cy="941632"/>
          </a:xfrm>
        </p:grpSpPr>
        <p:pic>
          <p:nvPicPr>
            <p:cNvPr id="1030" name="Picture 6"/>
            <p:cNvPicPr>
              <a:picLocks noChangeAspect="1" noChangeArrowheads="1"/>
            </p:cNvPicPr>
            <p:nvPr/>
          </p:nvPicPr>
          <p:blipFill>
            <a:blip r:embed="rId8" cstate="print"/>
            <a:srcRect/>
            <a:stretch>
              <a:fillRect/>
            </a:stretch>
          </p:blipFill>
          <p:spPr bwMode="auto">
            <a:xfrm>
              <a:off x="5463957" y="5223811"/>
              <a:ext cx="2201971" cy="941632"/>
            </a:xfrm>
            <a:prstGeom prst="rect">
              <a:avLst/>
            </a:prstGeom>
            <a:noFill/>
            <a:ln w="9525">
              <a:noFill/>
              <a:miter lim="800000"/>
              <a:headEnd/>
              <a:tailEnd/>
            </a:ln>
          </p:spPr>
        </p:pic>
        <p:pic>
          <p:nvPicPr>
            <p:cNvPr id="410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9143" y="5266954"/>
              <a:ext cx="1991596" cy="86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a:xfrm>
            <a:off x="2786050" y="274638"/>
            <a:ext cx="5900750" cy="796908"/>
          </a:xfrm>
        </p:spPr>
        <p:txBody>
          <a:bodyPr>
            <a:normAutofit/>
          </a:bodyPr>
          <a:lstStyle/>
          <a:p>
            <a:pPr eaLnBrk="1" hangingPunct="1"/>
            <a:r>
              <a:rPr lang="fr-FR" dirty="0" err="1" smtClean="0">
                <a:latin typeface="Trebuchet MS" panose="020B0603020202020204" pitchFamily="34" charset="0"/>
              </a:rPr>
              <a:t>Inhoud</a:t>
            </a:r>
            <a:endParaRPr lang="fr-FR" dirty="0" smtClean="0">
              <a:latin typeface="Trebuchet MS" panose="020B0603020202020204" pitchFamily="34" charset="0"/>
            </a:endParaRPr>
          </a:p>
        </p:txBody>
      </p:sp>
      <p:sp>
        <p:nvSpPr>
          <p:cNvPr id="4100" name="Rectangle 2"/>
          <p:cNvSpPr>
            <a:spLocks noGrp="1" noChangeArrowheads="1"/>
          </p:cNvSpPr>
          <p:nvPr>
            <p:ph idx="1"/>
          </p:nvPr>
        </p:nvSpPr>
        <p:spPr>
          <a:solidFill>
            <a:srgbClr val="FFFFFF"/>
          </a:solidFill>
        </p:spPr>
        <p:txBody>
          <a:bodyPr lIns="90000" tIns="46800" rIns="90000" bIns="46800">
            <a:normAutofit fontScale="92500" lnSpcReduction="20000"/>
          </a:bodyPr>
          <a:lstStyle/>
          <a:p>
            <a:pPr eaLnBrk="1" hangingPunct="1"/>
            <a:r>
              <a:rPr lang="en-GB" sz="2200" dirty="0" err="1" smtClean="0">
                <a:solidFill>
                  <a:schemeClr val="tx1"/>
                </a:solidFill>
                <a:latin typeface="Trebuchet MS" panose="020B0603020202020204" pitchFamily="34" charset="0"/>
              </a:rPr>
              <a:t>Starten</a:t>
            </a:r>
            <a:r>
              <a:rPr lang="en-GB" sz="2200" dirty="0" smtClean="0">
                <a:solidFill>
                  <a:schemeClr val="tx1"/>
                </a:solidFill>
                <a:latin typeface="Trebuchet MS" panose="020B0603020202020204" pitchFamily="34" charset="0"/>
              </a:rPr>
              <a:t>, </a:t>
            </a:r>
            <a:r>
              <a:rPr lang="en-GB" sz="2200" dirty="0" err="1" smtClean="0">
                <a:solidFill>
                  <a:schemeClr val="tx1"/>
                </a:solidFill>
                <a:latin typeface="Trebuchet MS" panose="020B0603020202020204" pitchFamily="34" charset="0"/>
              </a:rPr>
              <a:t>inloggen</a:t>
            </a:r>
            <a:r>
              <a:rPr lang="en-GB" sz="2200" dirty="0" smtClean="0">
                <a:solidFill>
                  <a:schemeClr val="tx1"/>
                </a:solidFill>
                <a:latin typeface="Trebuchet MS" panose="020B0603020202020204" pitchFamily="34" charset="0"/>
              </a:rPr>
              <a:t>, </a:t>
            </a:r>
            <a:r>
              <a:rPr lang="en-GB" sz="2200" dirty="0" err="1" smtClean="0">
                <a:solidFill>
                  <a:schemeClr val="tx1"/>
                </a:solidFill>
                <a:latin typeface="Trebuchet MS" panose="020B0603020202020204" pitchFamily="34" charset="0"/>
              </a:rPr>
              <a:t>uitloggen</a:t>
            </a:r>
            <a:endParaRPr lang="en-GB" sz="2200" dirty="0" smtClean="0">
              <a:solidFill>
                <a:schemeClr val="tx1"/>
              </a:solidFill>
              <a:latin typeface="Trebuchet MS" panose="020B0603020202020204" pitchFamily="34" charset="0"/>
            </a:endParaRPr>
          </a:p>
          <a:p>
            <a:pPr eaLnBrk="1" hangingPunct="1"/>
            <a:r>
              <a:rPr lang="en-GB" sz="2200" dirty="0" smtClean="0">
                <a:solidFill>
                  <a:schemeClr val="tx1"/>
                </a:solidFill>
                <a:latin typeface="Trebuchet MS" panose="020B0603020202020204" pitchFamily="34" charset="0"/>
              </a:rPr>
              <a:t>De </a:t>
            </a:r>
            <a:r>
              <a:rPr lang="en-GB" sz="2200" dirty="0" err="1" smtClean="0">
                <a:solidFill>
                  <a:schemeClr val="tx1"/>
                </a:solidFill>
                <a:latin typeface="Trebuchet MS" panose="020B0603020202020204" pitchFamily="34" charset="0"/>
              </a:rPr>
              <a:t>werking</a:t>
            </a:r>
            <a:endParaRPr lang="en-GB" sz="2200" dirty="0" smtClean="0">
              <a:solidFill>
                <a:schemeClr val="tx1"/>
              </a:solidFill>
              <a:latin typeface="Trebuchet MS" panose="020B0603020202020204" pitchFamily="34" charset="0"/>
            </a:endParaRPr>
          </a:p>
          <a:p>
            <a:pPr eaLnBrk="1" hangingPunct="1"/>
            <a:r>
              <a:rPr lang="en-GB" sz="2200" dirty="0" err="1" smtClean="0">
                <a:solidFill>
                  <a:schemeClr val="tx1"/>
                </a:solidFill>
                <a:latin typeface="Trebuchet MS" panose="020B0603020202020204" pitchFamily="34" charset="0"/>
              </a:rPr>
              <a:t>Stap</a:t>
            </a:r>
            <a:r>
              <a:rPr lang="en-GB" sz="2200" dirty="0" smtClean="0">
                <a:solidFill>
                  <a:schemeClr val="tx1"/>
                </a:solidFill>
                <a:latin typeface="Trebuchet MS" panose="020B0603020202020204" pitchFamily="34" charset="0"/>
              </a:rPr>
              <a:t> </a:t>
            </a:r>
            <a:r>
              <a:rPr lang="en-GB" sz="2200" dirty="0" err="1" smtClean="0">
                <a:solidFill>
                  <a:schemeClr val="tx1"/>
                </a:solidFill>
                <a:latin typeface="Trebuchet MS" panose="020B0603020202020204" pitchFamily="34" charset="0"/>
              </a:rPr>
              <a:t>voor</a:t>
            </a:r>
            <a:r>
              <a:rPr lang="en-GB" sz="2200" dirty="0" smtClean="0">
                <a:solidFill>
                  <a:schemeClr val="tx1"/>
                </a:solidFill>
                <a:latin typeface="Trebuchet MS" panose="020B0603020202020204" pitchFamily="34" charset="0"/>
              </a:rPr>
              <a:t> </a:t>
            </a:r>
            <a:r>
              <a:rPr lang="en-GB" sz="2200" dirty="0" err="1" smtClean="0">
                <a:solidFill>
                  <a:schemeClr val="tx1"/>
                </a:solidFill>
                <a:latin typeface="Trebuchet MS" panose="020B0603020202020204" pitchFamily="34" charset="0"/>
              </a:rPr>
              <a:t>stap</a:t>
            </a:r>
            <a:endParaRPr lang="en-GB" sz="22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Een</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oproep</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beantwoorden</a:t>
            </a:r>
            <a:endParaRPr lang="en-GB" sz="18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Een</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oproep</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beëindigen</a:t>
            </a:r>
            <a:endParaRPr lang="en-GB" sz="18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Een</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oproep</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initiëren</a:t>
            </a:r>
            <a:endParaRPr lang="en-GB" sz="18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Doorverbinden</a:t>
            </a:r>
            <a:r>
              <a:rPr lang="en-GB" sz="1800" dirty="0" smtClean="0">
                <a:solidFill>
                  <a:schemeClr val="tx1"/>
                </a:solidFill>
                <a:latin typeface="Trebuchet MS" panose="020B0603020202020204" pitchFamily="34" charset="0"/>
              </a:rPr>
              <a:t> met </a:t>
            </a:r>
            <a:r>
              <a:rPr lang="en-GB" sz="1800" dirty="0" err="1" smtClean="0">
                <a:solidFill>
                  <a:schemeClr val="tx1"/>
                </a:solidFill>
                <a:latin typeface="Trebuchet MS" panose="020B0603020202020204" pitchFamily="34" charset="0"/>
              </a:rPr>
              <a:t>consultatie</a:t>
            </a:r>
            <a:endParaRPr lang="en-GB" sz="18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Doorverbinden</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zonder</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consultatie</a:t>
            </a:r>
            <a:endParaRPr lang="en-GB" sz="18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Een</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oproep</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parkeren</a:t>
            </a:r>
            <a:endParaRPr lang="en-GB" sz="1800" dirty="0" smtClean="0">
              <a:solidFill>
                <a:schemeClr val="tx1"/>
              </a:solidFill>
              <a:latin typeface="Trebuchet MS" panose="020B0603020202020204" pitchFamily="34" charset="0"/>
            </a:endParaRPr>
          </a:p>
          <a:p>
            <a:r>
              <a:rPr lang="nl-BE" sz="2400" dirty="0" smtClean="0">
                <a:solidFill>
                  <a:schemeClr val="tx1"/>
                </a:solidFill>
                <a:latin typeface="Trebuchet MS" panose="020B0603020202020204" pitchFamily="34" charset="0"/>
              </a:rPr>
              <a:t>Geavanceerde mogelijkheden (X900)</a:t>
            </a:r>
            <a:endParaRPr lang="en-GB" sz="2200" dirty="0" smtClean="0">
              <a:solidFill>
                <a:schemeClr val="tx1"/>
              </a:solidFill>
              <a:latin typeface="Trebuchet MS" panose="020B0603020202020204" pitchFamily="34" charset="0"/>
            </a:endParaRPr>
          </a:p>
          <a:p>
            <a:r>
              <a:rPr lang="en-GB" sz="2200" dirty="0" smtClean="0">
                <a:solidFill>
                  <a:schemeClr val="tx1"/>
                </a:solidFill>
                <a:latin typeface="Trebuchet MS" panose="020B0603020202020204" pitchFamily="34" charset="0"/>
              </a:rPr>
              <a:t>De </a:t>
            </a:r>
            <a:r>
              <a:rPr lang="en-GB" sz="2200" dirty="0" err="1" smtClean="0">
                <a:solidFill>
                  <a:schemeClr val="tx1"/>
                </a:solidFill>
                <a:latin typeface="Trebuchet MS" panose="020B0603020202020204" pitchFamily="34" charset="0"/>
              </a:rPr>
              <a:t>applicatie</a:t>
            </a:r>
            <a:r>
              <a:rPr lang="en-GB" sz="2200" dirty="0" smtClean="0">
                <a:solidFill>
                  <a:schemeClr val="tx1"/>
                </a:solidFill>
                <a:latin typeface="Trebuchet MS" panose="020B0603020202020204" pitchFamily="34" charset="0"/>
              </a:rPr>
              <a:t> </a:t>
            </a:r>
            <a:r>
              <a:rPr lang="en-GB" sz="2200" dirty="0" err="1" smtClean="0">
                <a:solidFill>
                  <a:schemeClr val="tx1"/>
                </a:solidFill>
                <a:latin typeface="Trebuchet MS" panose="020B0603020202020204" pitchFamily="34" charset="0"/>
              </a:rPr>
              <a:t>instellen</a:t>
            </a:r>
            <a:endParaRPr lang="en-GB" sz="22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Algemene</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voorkeuren</a:t>
            </a:r>
            <a:endParaRPr lang="en-GB" sz="18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Snelkeuzetoetsen</a:t>
            </a:r>
            <a:endParaRPr lang="en-GB" sz="18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Snel</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bellen</a:t>
            </a:r>
            <a:endParaRPr lang="en-GB" sz="18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Lettertype</a:t>
            </a:r>
            <a:endParaRPr lang="en-GB" sz="18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Telefoonboek</a:t>
            </a:r>
            <a:endParaRPr lang="en-GB" sz="18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Antwoordapparaat</a:t>
            </a:r>
            <a:endParaRPr lang="en-GB" sz="1800" dirty="0" smtClean="0">
              <a:solidFill>
                <a:schemeClr val="tx1"/>
              </a:solidFill>
              <a:latin typeface="Trebuchet MS" panose="020B0603020202020204" pitchFamily="34" charset="0"/>
            </a:endParaRPr>
          </a:p>
          <a:p>
            <a:pPr lvl="1"/>
            <a:endParaRPr lang="en-GB" sz="1800" dirty="0" smtClean="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a:latin typeface="Trebuchet MS" panose="020B0603020202020204" pitchFamily="34" charset="0"/>
            </a:endParaRPr>
          </a:p>
          <a:p>
            <a:pPr>
              <a:defRPr/>
            </a:pPr>
            <a:r>
              <a:rPr lang="fr-BE">
                <a:latin typeface="Trebuchet MS" panose="020B0603020202020204" pitchFamily="34" charset="0"/>
              </a:rPr>
              <a:t>www.escaux.com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44" y="3088910"/>
            <a:ext cx="8338311" cy="1463779"/>
          </a:xfrm>
          <a:prstGeom prst="rect">
            <a:avLst/>
          </a:prstGeom>
        </p:spPr>
      </p:pic>
      <p:sp>
        <p:nvSpPr>
          <p:cNvPr id="10244" name="Rectangle 2"/>
          <p:cNvSpPr>
            <a:spLocks noGrp="1" noChangeArrowheads="1"/>
          </p:cNvSpPr>
          <p:nvPr>
            <p:ph type="title"/>
          </p:nvPr>
        </p:nvSpPr>
        <p:spPr/>
        <p:txBody>
          <a:bodyPr vert="horz" lIns="91440" tIns="45720" rIns="91440" bIns="45720" rtlCol="0" anchor="ctr">
            <a:noAutofit/>
          </a:bodyPr>
          <a:lstStyle/>
          <a:p>
            <a:r>
              <a:rPr lang="nl-BE" dirty="0">
                <a:latin typeface="Trebuchet MS" panose="020B0603020202020204" pitchFamily="34" charset="0"/>
              </a:rPr>
              <a:t>Lijn status gebied</a:t>
            </a:r>
          </a:p>
        </p:txBody>
      </p:sp>
      <p:sp>
        <p:nvSpPr>
          <p:cNvPr id="25" name="Footer Placeholder 3"/>
          <p:cNvSpPr>
            <a:spLocks noGrp="1"/>
          </p:cNvSpPr>
          <p:nvPr>
            <p:ph type="ftr" sz="quarter" idx="11"/>
          </p:nvPr>
        </p:nvSpPr>
        <p:spPr/>
        <p:txBody>
          <a:bodyPr/>
          <a:lstStyle/>
          <a:p>
            <a:pPr>
              <a:defRPr/>
            </a:pPr>
            <a:endParaRPr lang="fr-BE" dirty="0">
              <a:latin typeface="Trebuchet MS" panose="020B0603020202020204" pitchFamily="34" charset="0"/>
            </a:endParaRPr>
          </a:p>
          <a:p>
            <a:pPr>
              <a:defRPr/>
            </a:pPr>
            <a:r>
              <a:rPr lang="fr-BE" dirty="0">
                <a:latin typeface="Trebuchet MS" panose="020B0603020202020204" pitchFamily="34" charset="0"/>
              </a:rPr>
              <a:t>www.escaux.com</a:t>
            </a:r>
          </a:p>
        </p:txBody>
      </p:sp>
      <p:sp>
        <p:nvSpPr>
          <p:cNvPr id="47" name="Rectangular Callout 46"/>
          <p:cNvSpPr/>
          <p:nvPr/>
        </p:nvSpPr>
        <p:spPr>
          <a:xfrm>
            <a:off x="482706" y="1478975"/>
            <a:ext cx="1503124" cy="826718"/>
          </a:xfrm>
          <a:prstGeom prst="wedgeRectCallout">
            <a:avLst>
              <a:gd name="adj1" fmla="val -40473"/>
              <a:gd name="adj2" fmla="val 1335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Lijn 1 status</a:t>
            </a:r>
            <a:endParaRPr lang="en-US" dirty="0">
              <a:latin typeface="Trebuchet MS" panose="020B0603020202020204" pitchFamily="34" charset="0"/>
            </a:endParaRPr>
          </a:p>
        </p:txBody>
      </p:sp>
      <p:sp>
        <p:nvSpPr>
          <p:cNvPr id="48" name="Rectangular Callout 47"/>
          <p:cNvSpPr/>
          <p:nvPr/>
        </p:nvSpPr>
        <p:spPr>
          <a:xfrm>
            <a:off x="2442582" y="1481063"/>
            <a:ext cx="1683104" cy="826718"/>
          </a:xfrm>
          <a:prstGeom prst="wedgeRectCallout">
            <a:avLst>
              <a:gd name="adj1" fmla="val -65967"/>
              <a:gd name="adj2" fmla="val 14208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Nummer en naam van de beller</a:t>
            </a:r>
            <a:endParaRPr lang="en-US" dirty="0">
              <a:latin typeface="Trebuchet MS" panose="020B0603020202020204" pitchFamily="34" charset="0"/>
            </a:endParaRPr>
          </a:p>
        </p:txBody>
      </p:sp>
      <p:sp>
        <p:nvSpPr>
          <p:cNvPr id="50" name="Rectangular Callout 49"/>
          <p:cNvSpPr/>
          <p:nvPr/>
        </p:nvSpPr>
        <p:spPr>
          <a:xfrm>
            <a:off x="4534131" y="1483151"/>
            <a:ext cx="1224412" cy="826718"/>
          </a:xfrm>
          <a:prstGeom prst="wedgeRectCallout">
            <a:avLst>
              <a:gd name="adj1" fmla="val -262221"/>
              <a:gd name="adj2" fmla="val 18172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Gebelde dienst</a:t>
            </a:r>
            <a:endParaRPr lang="en-US" dirty="0">
              <a:latin typeface="Trebuchet MS" panose="020B0603020202020204" pitchFamily="34" charset="0"/>
            </a:endParaRPr>
          </a:p>
        </p:txBody>
      </p:sp>
      <p:sp>
        <p:nvSpPr>
          <p:cNvPr id="51" name="Rectangular Callout 50"/>
          <p:cNvSpPr/>
          <p:nvPr/>
        </p:nvSpPr>
        <p:spPr>
          <a:xfrm>
            <a:off x="7061602" y="1524100"/>
            <a:ext cx="1503124" cy="826718"/>
          </a:xfrm>
          <a:prstGeom prst="wedgeRectCallout">
            <a:avLst>
              <a:gd name="adj1" fmla="val -77921"/>
              <a:gd name="adj2" fmla="val 1394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Lijn 1 historiek</a:t>
            </a:r>
            <a:endParaRPr lang="en-US" dirty="0">
              <a:latin typeface="Trebuchet MS" panose="020B0603020202020204" pitchFamily="34" charset="0"/>
            </a:endParaRPr>
          </a:p>
        </p:txBody>
      </p:sp>
      <p:sp>
        <p:nvSpPr>
          <p:cNvPr id="52" name="Rectangular Callout 51"/>
          <p:cNvSpPr/>
          <p:nvPr/>
        </p:nvSpPr>
        <p:spPr>
          <a:xfrm>
            <a:off x="670449" y="4950773"/>
            <a:ext cx="1503124" cy="826718"/>
          </a:xfrm>
          <a:prstGeom prst="wedgeRectCallout">
            <a:avLst>
              <a:gd name="adj1" fmla="val -49130"/>
              <a:gd name="adj2" fmla="val -9853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Lijn 2 status</a:t>
            </a:r>
            <a:endParaRPr lang="en-US" dirty="0">
              <a:latin typeface="Trebuchet MS" panose="020B0603020202020204" pitchFamily="34" charset="0"/>
            </a:endParaRPr>
          </a:p>
        </p:txBody>
      </p:sp>
      <p:sp>
        <p:nvSpPr>
          <p:cNvPr id="53" name="Rectangular Callout 52"/>
          <p:cNvSpPr/>
          <p:nvPr/>
        </p:nvSpPr>
        <p:spPr>
          <a:xfrm>
            <a:off x="2422900" y="4952860"/>
            <a:ext cx="1503124" cy="826718"/>
          </a:xfrm>
          <a:prstGeom prst="wedgeRectCallout">
            <a:avLst>
              <a:gd name="adj1" fmla="val -61739"/>
              <a:gd name="adj2" fmla="val -1131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Gebelde nummer en naam</a:t>
            </a:r>
            <a:endParaRPr lang="en-US" dirty="0">
              <a:latin typeface="Trebuchet MS" panose="020B0603020202020204" pitchFamily="34" charset="0"/>
            </a:endParaRPr>
          </a:p>
        </p:txBody>
      </p:sp>
      <p:sp>
        <p:nvSpPr>
          <p:cNvPr id="54" name="TextBox 53"/>
          <p:cNvSpPr txBox="1"/>
          <p:nvPr/>
        </p:nvSpPr>
        <p:spPr>
          <a:xfrm>
            <a:off x="4176691" y="4934070"/>
            <a:ext cx="4945537" cy="1122871"/>
          </a:xfrm>
          <a:prstGeom prst="rect">
            <a:avLst/>
          </a:prstGeom>
          <a:noFill/>
        </p:spPr>
        <p:txBody>
          <a:bodyPr wrap="square" rtlCol="0">
            <a:spAutoFit/>
          </a:bodyPr>
          <a:lstStyle/>
          <a:p>
            <a:r>
              <a:rPr lang="nl-BE" dirty="0" smtClean="0">
                <a:solidFill>
                  <a:schemeClr val="tx1"/>
                </a:solidFill>
                <a:latin typeface="Trebuchet MS" panose="020B0603020202020204" pitchFamily="34" charset="0"/>
              </a:rPr>
              <a:t>Beller nummer en naam kan door het systeem veranderd worden.</a:t>
            </a:r>
          </a:p>
          <a:p>
            <a:r>
              <a:rPr lang="nl-BE" dirty="0" smtClean="0">
                <a:solidFill>
                  <a:schemeClr val="tx1"/>
                </a:solidFill>
                <a:latin typeface="Trebuchet MS" panose="020B0603020202020204" pitchFamily="34" charset="0"/>
              </a:rPr>
              <a:t>Lijn 2 wordt alleen gebruikt tijdens doorschakelingen met consultatie.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Supervisie gebied</a:t>
            </a:r>
          </a:p>
        </p:txBody>
      </p:sp>
      <p:sp>
        <p:nvSpPr>
          <p:cNvPr id="5" name="Footer Placeholder 3"/>
          <p:cNvSpPr>
            <a:spLocks noGrp="1"/>
          </p:cNvSpPr>
          <p:nvPr>
            <p:ph type="ftr" sz="quarter" idx="11"/>
          </p:nvPr>
        </p:nvSpPr>
        <p:spPr/>
        <p:txBody>
          <a:bodyPr/>
          <a:lstStyle/>
          <a:p>
            <a:pPr>
              <a:defRPr/>
            </a:pPr>
            <a:endParaRPr lang="fr-BE" dirty="0">
              <a:latin typeface="Trebuchet MS" panose="020B0603020202020204" pitchFamily="34" charset="0"/>
            </a:endParaRPr>
          </a:p>
          <a:p>
            <a:pPr>
              <a:defRPr/>
            </a:pPr>
            <a:r>
              <a:rPr lang="fr-BE" dirty="0">
                <a:latin typeface="Trebuchet MS" panose="020B0603020202020204" pitchFamily="34" charset="0"/>
              </a:rPr>
              <a:t>www.escaux.com</a:t>
            </a:r>
          </a:p>
        </p:txBody>
      </p:sp>
      <p:pic>
        <p:nvPicPr>
          <p:cNvPr id="13319" name="Picture 7"/>
          <p:cNvPicPr>
            <a:picLocks noChangeAspect="1" noChangeArrowheads="1"/>
          </p:cNvPicPr>
          <p:nvPr/>
        </p:nvPicPr>
        <p:blipFill>
          <a:blip r:embed="rId3" cstate="print"/>
          <a:srcRect/>
          <a:stretch>
            <a:fillRect/>
          </a:stretch>
        </p:blipFill>
        <p:spPr bwMode="auto">
          <a:xfrm>
            <a:off x="452745" y="2237069"/>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3" name="Rectangular Callout 12"/>
          <p:cNvSpPr/>
          <p:nvPr/>
        </p:nvSpPr>
        <p:spPr>
          <a:xfrm>
            <a:off x="2071884" y="4958217"/>
            <a:ext cx="3439916" cy="909183"/>
          </a:xfrm>
          <a:prstGeom prst="wedgeRectCallout">
            <a:avLst>
              <a:gd name="adj1" fmla="val -34446"/>
              <a:gd name="adj2" fmla="val -1405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Oproepen in de persoonlijke queue (en algemene oproepen indien zo geconfigureerd)</a:t>
            </a:r>
            <a:endParaRPr lang="en-US" dirty="0">
              <a:latin typeface="Trebuchet MS" panose="020B0603020202020204" pitchFamily="34" charset="0"/>
            </a:endParaRPr>
          </a:p>
        </p:txBody>
      </p:sp>
      <p:sp>
        <p:nvSpPr>
          <p:cNvPr id="15" name="Rectangular Callout 14"/>
          <p:cNvSpPr/>
          <p:nvPr/>
        </p:nvSpPr>
        <p:spPr>
          <a:xfrm>
            <a:off x="2650951" y="1381125"/>
            <a:ext cx="2035349" cy="524788"/>
          </a:xfrm>
          <a:prstGeom prst="wedgeRectCallout">
            <a:avLst>
              <a:gd name="adj1" fmla="val -8092"/>
              <a:gd name="adj2" fmla="val 23993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Gesuperviseerde oproepen</a:t>
            </a:r>
            <a:endParaRPr lang="en-US" dirty="0">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Supervisie gebied</a:t>
            </a:r>
          </a:p>
        </p:txBody>
      </p:sp>
      <p:sp>
        <p:nvSpPr>
          <p:cNvPr id="5" name="Footer Placeholder 3"/>
          <p:cNvSpPr>
            <a:spLocks noGrp="1"/>
          </p:cNvSpPr>
          <p:nvPr>
            <p:ph type="ftr" sz="quarter" idx="11"/>
          </p:nvPr>
        </p:nvSpPr>
        <p:spPr/>
        <p:txBody>
          <a:bodyPr/>
          <a:lstStyle/>
          <a:p>
            <a:pPr>
              <a:defRPr/>
            </a:pPr>
            <a:endParaRPr lang="fr-BE" dirty="0">
              <a:latin typeface="Trebuchet MS" panose="020B0603020202020204" pitchFamily="34" charset="0"/>
            </a:endParaRPr>
          </a:p>
          <a:p>
            <a:pPr>
              <a:defRPr/>
            </a:pPr>
            <a:r>
              <a:rPr lang="fr-BE" dirty="0">
                <a:latin typeface="Trebuchet MS" panose="020B0603020202020204" pitchFamily="34" charset="0"/>
              </a:rPr>
              <a:t>www.escaux.com</a:t>
            </a:r>
          </a:p>
        </p:txBody>
      </p:sp>
      <p:pic>
        <p:nvPicPr>
          <p:cNvPr id="13319" name="Picture 7"/>
          <p:cNvPicPr>
            <a:picLocks noChangeAspect="1" noChangeArrowheads="1"/>
          </p:cNvPicPr>
          <p:nvPr/>
        </p:nvPicPr>
        <p:blipFill>
          <a:blip r:embed="rId3" cstate="print"/>
          <a:srcRect/>
          <a:stretch>
            <a:fillRect/>
          </a:stretch>
        </p:blipFill>
        <p:spPr bwMode="auto">
          <a:xfrm>
            <a:off x="452745" y="2379944"/>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9" name="Rectangular Callout 8"/>
          <p:cNvSpPr/>
          <p:nvPr/>
        </p:nvSpPr>
        <p:spPr>
          <a:xfrm>
            <a:off x="2054269" y="121502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Geselecteerde oproep</a:t>
            </a:r>
            <a:endParaRPr lang="en-US" sz="1400" dirty="0">
              <a:latin typeface="Trebuchet MS" panose="020B0603020202020204" pitchFamily="34" charset="0"/>
            </a:endParaRPr>
          </a:p>
        </p:txBody>
      </p:sp>
      <p:sp>
        <p:nvSpPr>
          <p:cNvPr id="10" name="Rectangular Callout 9"/>
          <p:cNvSpPr/>
          <p:nvPr/>
        </p:nvSpPr>
        <p:spPr>
          <a:xfrm>
            <a:off x="4887239" y="124216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Notitie zetten</a:t>
            </a:r>
            <a:endParaRPr lang="en-US" sz="1400" dirty="0">
              <a:latin typeface="Trebuchet MS" panose="020B0603020202020204" pitchFamily="34" charset="0"/>
            </a:endParaRPr>
          </a:p>
        </p:txBody>
      </p:sp>
      <p:sp>
        <p:nvSpPr>
          <p:cNvPr id="11" name="Rectangular Callout 10"/>
          <p:cNvSpPr/>
          <p:nvPr/>
        </p:nvSpPr>
        <p:spPr>
          <a:xfrm>
            <a:off x="7269272" y="1169097"/>
            <a:ext cx="1503124" cy="826718"/>
          </a:xfrm>
          <a:prstGeom prst="wedgeRectCallout">
            <a:avLst>
              <a:gd name="adj1" fmla="val 15834"/>
              <a:gd name="adj2" fmla="val 1018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Oproep terugnemen of koppelen</a:t>
            </a:r>
            <a:endParaRPr lang="en-US" sz="1400" dirty="0">
              <a:latin typeface="Trebuchet MS" panose="020B0603020202020204" pitchFamily="34" charset="0"/>
            </a:endParaRPr>
          </a:p>
        </p:txBody>
      </p:sp>
      <p:sp>
        <p:nvSpPr>
          <p:cNvPr id="12" name="Rectangular Callout 11"/>
          <p:cNvSpPr/>
          <p:nvPr/>
        </p:nvSpPr>
        <p:spPr>
          <a:xfrm>
            <a:off x="530658" y="4978399"/>
            <a:ext cx="3121723" cy="1174243"/>
          </a:xfrm>
          <a:prstGeom prst="wedgeRectCallout">
            <a:avLst>
              <a:gd name="adj1" fmla="val -48514"/>
              <a:gd name="adj2" fmla="val -6826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Indien geselecteerd worden oproepen van andere net.Console gebruikers eveneens getoond (Gesuperviseerde oproepen en oproepen in de persoonlijke queues).</a:t>
            </a:r>
            <a:endParaRPr lang="en-US" sz="1400" dirty="0">
              <a:latin typeface="Trebuchet MS" panose="020B0603020202020204" pitchFamily="34" charset="0"/>
            </a:endParaRPr>
          </a:p>
        </p:txBody>
      </p:sp>
      <p:sp>
        <p:nvSpPr>
          <p:cNvPr id="13" name="Rectangular Callout 12"/>
          <p:cNvSpPr/>
          <p:nvPr/>
        </p:nvSpPr>
        <p:spPr>
          <a:xfrm>
            <a:off x="3910209" y="5047954"/>
            <a:ext cx="1851764" cy="883924"/>
          </a:xfrm>
          <a:prstGeom prst="wedgeRectCallout">
            <a:avLst>
              <a:gd name="adj1" fmla="val -62293"/>
              <a:gd name="adj2" fmla="val -9705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Zoeken in gesuperviseerde oproepen en oproepen in queues</a:t>
            </a:r>
            <a:endParaRPr lang="en-US" sz="1400" dirty="0">
              <a:latin typeface="Trebuchet MS" panose="020B0603020202020204" pitchFamily="34" charset="0"/>
            </a:endParaRPr>
          </a:p>
        </p:txBody>
      </p:sp>
      <p:sp>
        <p:nvSpPr>
          <p:cNvPr id="14" name="Rectangular Callout 13"/>
          <p:cNvSpPr/>
          <p:nvPr/>
        </p:nvSpPr>
        <p:spPr>
          <a:xfrm>
            <a:off x="6730652" y="5528154"/>
            <a:ext cx="1851764" cy="521918"/>
          </a:xfrm>
          <a:prstGeom prst="wedgeRectCallout">
            <a:avLst>
              <a:gd name="adj1" fmla="val 39398"/>
              <a:gd name="adj2" fmla="val -189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Zoekveld leegmaken</a:t>
            </a:r>
            <a:endParaRPr lang="en-US" sz="1400" dirty="0">
              <a:latin typeface="Trebuchet MS" panose="020B0603020202020204" pitchFamily="34" charset="0"/>
            </a:endParaRPr>
          </a:p>
        </p:txBody>
      </p:sp>
      <p:sp>
        <p:nvSpPr>
          <p:cNvPr id="15" name="Rectangular Callout 14"/>
          <p:cNvSpPr/>
          <p:nvPr/>
        </p:nvSpPr>
        <p:spPr>
          <a:xfrm>
            <a:off x="530269" y="3899769"/>
            <a:ext cx="2588712" cy="459289"/>
          </a:xfrm>
          <a:prstGeom prst="wedgeRectCallout">
            <a:avLst>
              <a:gd name="adj1" fmla="val -46317"/>
              <a:gd name="adj2" fmla="val -16871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Type gesuperviseerde oproep</a:t>
            </a:r>
            <a:endParaRPr lang="en-US" sz="1400" dirty="0">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1180383" y="2470215"/>
            <a:ext cx="6657975" cy="28479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39" name="Rectangle 1"/>
          <p:cNvSpPr>
            <a:spLocks noGrp="1" noChangeArrowheads="1"/>
          </p:cNvSpPr>
          <p:nvPr>
            <p:ph type="title"/>
          </p:nvPr>
        </p:nvSpPr>
        <p:spPr/>
        <p:txBody>
          <a:bodyPr vert="horz" lIns="91440" tIns="45720" rIns="91440" bIns="45720" rtlCol="0" anchor="ctr">
            <a:noAutofit/>
          </a:bodyPr>
          <a:lstStyle/>
          <a:p>
            <a:r>
              <a:rPr lang="nl-BE" dirty="0">
                <a:latin typeface="Trebuchet MS" panose="020B0603020202020204" pitchFamily="34" charset="0"/>
              </a:rPr>
              <a:t>Contacten</a:t>
            </a:r>
          </a:p>
        </p:txBody>
      </p:sp>
      <p:sp>
        <p:nvSpPr>
          <p:cNvPr id="11" name="Footer Placeholder 3"/>
          <p:cNvSpPr>
            <a:spLocks noGrp="1"/>
          </p:cNvSpPr>
          <p:nvPr>
            <p:ph type="ftr" sz="quarter" idx="11"/>
          </p:nvPr>
        </p:nvSpPr>
        <p:spPr>
          <a:xfrm>
            <a:off x="3124200" y="6356350"/>
            <a:ext cx="2895600" cy="365125"/>
          </a:xfrm>
        </p:spPr>
        <p:txBody>
          <a:bodyPr/>
          <a:lstStyle/>
          <a:p>
            <a:pPr>
              <a:defRPr/>
            </a:pPr>
            <a:endParaRPr lang="fr-BE">
              <a:latin typeface="Trebuchet MS" panose="020B0603020202020204" pitchFamily="34" charset="0"/>
            </a:endParaRPr>
          </a:p>
          <a:p>
            <a:pPr>
              <a:defRPr/>
            </a:pPr>
            <a:r>
              <a:rPr lang="fr-BE">
                <a:latin typeface="Trebuchet MS" panose="020B0603020202020204" pitchFamily="34" charset="0"/>
              </a:rPr>
              <a:t>www.escaux.com</a:t>
            </a:r>
          </a:p>
        </p:txBody>
      </p:sp>
      <p:sp>
        <p:nvSpPr>
          <p:cNvPr id="13" name="Rectangular Callout 12"/>
          <p:cNvSpPr/>
          <p:nvPr/>
        </p:nvSpPr>
        <p:spPr>
          <a:xfrm>
            <a:off x="7012016" y="5580157"/>
            <a:ext cx="1519611" cy="521918"/>
          </a:xfrm>
          <a:prstGeom prst="wedgeRectCallout">
            <a:avLst>
              <a:gd name="adj1" fmla="val -7470"/>
              <a:gd name="adj2" fmla="val -1782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Zoekveld leegmaken</a:t>
            </a:r>
            <a:endParaRPr lang="en-US" dirty="0">
              <a:latin typeface="Trebuchet MS" panose="020B0603020202020204" pitchFamily="34" charset="0"/>
            </a:endParaRPr>
          </a:p>
        </p:txBody>
      </p:sp>
      <p:sp>
        <p:nvSpPr>
          <p:cNvPr id="14" name="Rectangular Callout 13"/>
          <p:cNvSpPr/>
          <p:nvPr/>
        </p:nvSpPr>
        <p:spPr>
          <a:xfrm>
            <a:off x="332319" y="5467927"/>
            <a:ext cx="2525181" cy="592280"/>
          </a:xfrm>
          <a:prstGeom prst="wedgeRectCallout">
            <a:avLst>
              <a:gd name="adj1" fmla="val 28369"/>
              <a:gd name="adj2" fmla="val -1560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Automatisch zoeken tijdens typen</a:t>
            </a:r>
            <a:endParaRPr lang="en-US" dirty="0">
              <a:latin typeface="Trebuchet MS" panose="020B0603020202020204" pitchFamily="34" charset="0"/>
            </a:endParaRPr>
          </a:p>
        </p:txBody>
      </p:sp>
      <p:sp>
        <p:nvSpPr>
          <p:cNvPr id="16" name="Rectangular Callout 15"/>
          <p:cNvSpPr/>
          <p:nvPr/>
        </p:nvSpPr>
        <p:spPr>
          <a:xfrm>
            <a:off x="2857500" y="1234812"/>
            <a:ext cx="1392767" cy="1067351"/>
          </a:xfrm>
          <a:prstGeom prst="wedgeRectCallout">
            <a:avLst>
              <a:gd name="adj1" fmla="val -4696"/>
              <a:gd name="adj2" fmla="val 18818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Dubbel-klik om interne extensie te bellen</a:t>
            </a:r>
            <a:endParaRPr lang="en-US" dirty="0">
              <a:latin typeface="Trebuchet MS" panose="020B0603020202020204" pitchFamily="34" charset="0"/>
            </a:endParaRPr>
          </a:p>
        </p:txBody>
      </p:sp>
      <p:sp>
        <p:nvSpPr>
          <p:cNvPr id="17" name="Rectangular Callout 16"/>
          <p:cNvSpPr/>
          <p:nvPr/>
        </p:nvSpPr>
        <p:spPr>
          <a:xfrm>
            <a:off x="5126940" y="5544990"/>
            <a:ext cx="1581045" cy="592280"/>
          </a:xfrm>
          <a:prstGeom prst="wedgeRectCallout">
            <a:avLst>
              <a:gd name="adj1" fmla="val -53924"/>
              <a:gd name="adj2" fmla="val -17274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Verfijnde zoekopdracht</a:t>
            </a:r>
            <a:endParaRPr lang="en-US" dirty="0">
              <a:latin typeface="Trebuchet MS" panose="020B0603020202020204" pitchFamily="34" charset="0"/>
            </a:endParaRPr>
          </a:p>
        </p:txBody>
      </p:sp>
      <p:sp>
        <p:nvSpPr>
          <p:cNvPr id="18" name="Rectangular Callout 17"/>
          <p:cNvSpPr/>
          <p:nvPr/>
        </p:nvSpPr>
        <p:spPr>
          <a:xfrm>
            <a:off x="3047039" y="5509809"/>
            <a:ext cx="1770109" cy="592280"/>
          </a:xfrm>
          <a:prstGeom prst="wedgeRectCallout">
            <a:avLst>
              <a:gd name="adj1" fmla="val 4713"/>
              <a:gd name="adj2" fmla="val -11121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Bel een nummer</a:t>
            </a:r>
            <a:endParaRPr lang="en-US" dirty="0">
              <a:latin typeface="Trebuchet MS" panose="020B0603020202020204" pitchFamily="34" charset="0"/>
            </a:endParaRPr>
          </a:p>
        </p:txBody>
      </p:sp>
      <p:sp>
        <p:nvSpPr>
          <p:cNvPr id="19" name="Rectangular Callout 18"/>
          <p:cNvSpPr/>
          <p:nvPr/>
        </p:nvSpPr>
        <p:spPr>
          <a:xfrm>
            <a:off x="284635" y="1287317"/>
            <a:ext cx="2320019" cy="1014846"/>
          </a:xfrm>
          <a:prstGeom prst="wedgeRectCallout">
            <a:avLst>
              <a:gd name="adj1" fmla="val 49600"/>
              <a:gd name="adj2" fmla="val 1969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Navigeer door omhoog/omlaag toetsen</a:t>
            </a:r>
            <a:endParaRPr lang="en-US" dirty="0">
              <a:latin typeface="Trebuchet MS" panose="020B0603020202020204" pitchFamily="34" charset="0"/>
            </a:endParaRPr>
          </a:p>
        </p:txBody>
      </p:sp>
      <p:sp>
        <p:nvSpPr>
          <p:cNvPr id="20" name="Rectangular Callout 19"/>
          <p:cNvSpPr/>
          <p:nvPr/>
        </p:nvSpPr>
        <p:spPr>
          <a:xfrm>
            <a:off x="4466171" y="1542963"/>
            <a:ext cx="2241814" cy="759200"/>
          </a:xfrm>
          <a:prstGeom prst="wedgeRectCallout">
            <a:avLst>
              <a:gd name="adj1" fmla="val -55890"/>
              <a:gd name="adj2" fmla="val 1344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Configureerbare kolommen</a:t>
            </a:r>
            <a:endParaRPr lang="en-US" dirty="0">
              <a:latin typeface="Trebuchet MS" panose="020B0603020202020204" pitchFamily="34" charset="0"/>
            </a:endParaRPr>
          </a:p>
        </p:txBody>
      </p:sp>
      <p:sp>
        <p:nvSpPr>
          <p:cNvPr id="33" name="Rectangular Callout 32"/>
          <p:cNvSpPr/>
          <p:nvPr/>
        </p:nvSpPr>
        <p:spPr>
          <a:xfrm>
            <a:off x="6816902" y="1148213"/>
            <a:ext cx="2183688" cy="1563172"/>
          </a:xfrm>
          <a:prstGeom prst="wedgeRectCallout">
            <a:avLst>
              <a:gd name="adj1" fmla="val -53321"/>
              <a:gd name="adj2" fmla="val 9486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Trebuchet MS" panose="020B0603020202020204" pitchFamily="34" charset="0"/>
            </a:endParaRPr>
          </a:p>
        </p:txBody>
      </p:sp>
      <p:sp>
        <p:nvSpPr>
          <p:cNvPr id="34" name="Text Box 3"/>
          <p:cNvSpPr txBox="1">
            <a:spLocks noChangeArrowheads="1"/>
          </p:cNvSpPr>
          <p:nvPr/>
        </p:nvSpPr>
        <p:spPr bwMode="auto">
          <a:xfrm>
            <a:off x="7402173" y="1192957"/>
            <a:ext cx="504475" cy="323488"/>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600" dirty="0">
                <a:solidFill>
                  <a:schemeClr val="tx1"/>
                </a:solidFill>
                <a:latin typeface="Trebuchet MS" panose="020B0603020202020204" pitchFamily="34" charset="0"/>
              </a:rPr>
              <a:t>Vrij</a:t>
            </a:r>
          </a:p>
        </p:txBody>
      </p:sp>
      <p:sp>
        <p:nvSpPr>
          <p:cNvPr id="35" name="Text Box 4"/>
          <p:cNvSpPr txBox="1">
            <a:spLocks noChangeArrowheads="1"/>
          </p:cNvSpPr>
          <p:nvPr/>
        </p:nvSpPr>
        <p:spPr bwMode="auto">
          <a:xfrm>
            <a:off x="7403381" y="1568435"/>
            <a:ext cx="1597209" cy="323488"/>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600" dirty="0">
                <a:solidFill>
                  <a:schemeClr val="tx1"/>
                </a:solidFill>
                <a:latin typeface="Trebuchet MS" panose="020B0603020202020204" pitchFamily="34" charset="0"/>
              </a:rPr>
              <a:t>Niet verbonden</a:t>
            </a:r>
          </a:p>
        </p:txBody>
      </p:sp>
      <p:sp>
        <p:nvSpPr>
          <p:cNvPr id="36" name="Text Box 5"/>
          <p:cNvSpPr txBox="1">
            <a:spLocks noChangeArrowheads="1"/>
          </p:cNvSpPr>
          <p:nvPr/>
        </p:nvSpPr>
        <p:spPr bwMode="auto">
          <a:xfrm>
            <a:off x="7387930" y="1897977"/>
            <a:ext cx="1515456" cy="323488"/>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600" dirty="0">
                <a:solidFill>
                  <a:schemeClr val="tx1"/>
                </a:solidFill>
                <a:latin typeface="Trebuchet MS" panose="020B0603020202020204" pitchFamily="34" charset="0"/>
              </a:rPr>
              <a:t>Bezet (extern)</a:t>
            </a:r>
          </a:p>
        </p:txBody>
      </p:sp>
      <p:pic>
        <p:nvPicPr>
          <p:cNvPr id="37" name="Picture 7"/>
          <p:cNvPicPr>
            <a:picLocks noChangeAspect="1" noChangeArrowheads="1"/>
          </p:cNvPicPr>
          <p:nvPr/>
        </p:nvPicPr>
        <p:blipFill>
          <a:blip r:embed="rId4" cstate="print"/>
          <a:srcRect/>
          <a:stretch>
            <a:fillRect/>
          </a:stretch>
        </p:blipFill>
        <p:spPr bwMode="auto">
          <a:xfrm>
            <a:off x="7015887" y="1912566"/>
            <a:ext cx="371688" cy="360124"/>
          </a:xfrm>
          <a:prstGeom prst="rect">
            <a:avLst/>
          </a:prstGeom>
          <a:noFill/>
          <a:ln w="9525">
            <a:noFill/>
            <a:round/>
            <a:headEnd/>
            <a:tailEnd/>
          </a:ln>
        </p:spPr>
      </p:pic>
      <p:pic>
        <p:nvPicPr>
          <p:cNvPr id="38" name="Picture 8"/>
          <p:cNvPicPr>
            <a:picLocks noChangeAspect="1" noChangeArrowheads="1"/>
          </p:cNvPicPr>
          <p:nvPr/>
        </p:nvPicPr>
        <p:blipFill>
          <a:blip r:embed="rId5" cstate="print"/>
          <a:srcRect/>
          <a:stretch>
            <a:fillRect/>
          </a:stretch>
        </p:blipFill>
        <p:spPr bwMode="auto">
          <a:xfrm>
            <a:off x="6990567" y="1148213"/>
            <a:ext cx="371688" cy="360124"/>
          </a:xfrm>
          <a:prstGeom prst="rect">
            <a:avLst/>
          </a:prstGeom>
          <a:noFill/>
          <a:ln w="9525">
            <a:noFill/>
            <a:round/>
            <a:headEnd/>
            <a:tailEnd/>
          </a:ln>
        </p:spPr>
      </p:pic>
      <p:pic>
        <p:nvPicPr>
          <p:cNvPr id="39" name="Picture 9"/>
          <p:cNvPicPr>
            <a:picLocks noChangeAspect="1" noChangeArrowheads="1"/>
          </p:cNvPicPr>
          <p:nvPr/>
        </p:nvPicPr>
        <p:blipFill>
          <a:blip r:embed="rId6" cstate="print">
            <a:lum bright="30000"/>
          </a:blip>
          <a:srcRect/>
          <a:stretch>
            <a:fillRect/>
          </a:stretch>
        </p:blipFill>
        <p:spPr bwMode="auto">
          <a:xfrm>
            <a:off x="7012016" y="1542125"/>
            <a:ext cx="375559" cy="363875"/>
          </a:xfrm>
          <a:prstGeom prst="rect">
            <a:avLst/>
          </a:prstGeom>
          <a:noFill/>
          <a:ln w="9525">
            <a:noFill/>
            <a:round/>
            <a:headEnd/>
            <a:tailEnd/>
          </a:ln>
        </p:spPr>
      </p:pic>
      <p:pic>
        <p:nvPicPr>
          <p:cNvPr id="40" name="Picture 7"/>
          <p:cNvPicPr>
            <a:picLocks noChangeAspect="1" noChangeArrowheads="1"/>
          </p:cNvPicPr>
          <p:nvPr/>
        </p:nvPicPr>
        <p:blipFill>
          <a:blip r:embed="rId4" cstate="print"/>
          <a:srcRect/>
          <a:stretch>
            <a:fillRect/>
          </a:stretch>
        </p:blipFill>
        <p:spPr bwMode="auto">
          <a:xfrm>
            <a:off x="7002438" y="2293095"/>
            <a:ext cx="371688" cy="360124"/>
          </a:xfrm>
          <a:prstGeom prst="rect">
            <a:avLst/>
          </a:prstGeom>
          <a:noFill/>
          <a:ln w="9525">
            <a:noFill/>
            <a:round/>
            <a:headEnd/>
            <a:tailEnd/>
          </a:ln>
        </p:spPr>
      </p:pic>
      <p:grpSp>
        <p:nvGrpSpPr>
          <p:cNvPr id="41" name="Group 40"/>
          <p:cNvGrpSpPr/>
          <p:nvPr/>
        </p:nvGrpSpPr>
        <p:grpSpPr>
          <a:xfrm>
            <a:off x="7183130" y="2455631"/>
            <a:ext cx="212203" cy="212203"/>
            <a:chOff x="5197996" y="2492895"/>
            <a:chExt cx="212203" cy="212203"/>
          </a:xfrm>
        </p:grpSpPr>
        <p:sp>
          <p:nvSpPr>
            <p:cNvPr id="42" name="Oval 41"/>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Trebuchet MS" panose="020B0603020202020204" pitchFamily="34" charset="0"/>
              </a:endParaRPr>
            </a:p>
          </p:txBody>
        </p:sp>
        <p:cxnSp>
          <p:nvCxnSpPr>
            <p:cNvPr id="43" name="Straight Connector 42"/>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Text Box 5"/>
          <p:cNvSpPr txBox="1">
            <a:spLocks noChangeArrowheads="1"/>
          </p:cNvSpPr>
          <p:nvPr/>
        </p:nvSpPr>
        <p:spPr bwMode="auto">
          <a:xfrm>
            <a:off x="7409569" y="2263589"/>
            <a:ext cx="1472176" cy="323488"/>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600" dirty="0">
                <a:solidFill>
                  <a:schemeClr val="tx1"/>
                </a:solidFill>
                <a:latin typeface="Trebuchet MS" panose="020B0603020202020204" pitchFamily="34" charset="0"/>
              </a:rPr>
              <a:t>Bezet (intern)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7138087" y="1981330"/>
            <a:ext cx="1665624" cy="765605"/>
          </a:xfrm>
          <a:prstGeom prst="wedgeRectCallout">
            <a:avLst>
              <a:gd name="adj1" fmla="val -91527"/>
              <a:gd name="adj2" fmla="val 18010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Klik om e-mail te sturen</a:t>
            </a:r>
            <a:endParaRPr lang="en-US" dirty="0">
              <a:latin typeface="Trebuchet MS" panose="020B0603020202020204" pitchFamily="34" charset="0"/>
            </a:endParaRPr>
          </a:p>
        </p:txBody>
      </p:sp>
      <p:pic>
        <p:nvPicPr>
          <p:cNvPr id="92162" name="Picture 2"/>
          <p:cNvPicPr>
            <a:picLocks noChangeAspect="1" noChangeArrowheads="1"/>
          </p:cNvPicPr>
          <p:nvPr/>
        </p:nvPicPr>
        <p:blipFill>
          <a:blip r:embed="rId3" cstate="print"/>
          <a:srcRect/>
          <a:stretch>
            <a:fillRect/>
          </a:stretch>
        </p:blipFill>
        <p:spPr bwMode="auto">
          <a:xfrm>
            <a:off x="910225" y="3757678"/>
            <a:ext cx="6668280" cy="462158"/>
          </a:xfrm>
          <a:prstGeom prst="rect">
            <a:avLst/>
          </a:prstGeom>
          <a:noFill/>
          <a:ln w="9525">
            <a:noFill/>
            <a:miter lim="800000"/>
            <a:headEnd/>
            <a:tailEnd/>
          </a:ln>
        </p:spPr>
      </p:pic>
      <p:sp>
        <p:nvSpPr>
          <p:cNvPr id="14339" name="Rectangle 1"/>
          <p:cNvSpPr>
            <a:spLocks noGrp="1" noChangeArrowheads="1"/>
          </p:cNvSpPr>
          <p:nvPr>
            <p:ph type="title"/>
          </p:nvPr>
        </p:nvSpPr>
        <p:spPr/>
        <p:txBody>
          <a:bodyPr vert="horz" lIns="91440" tIns="45720" rIns="91440" bIns="45720" rtlCol="0" anchor="ctr">
            <a:noAutofit/>
          </a:bodyPr>
          <a:lstStyle/>
          <a:p>
            <a:r>
              <a:rPr lang="nl-BE" dirty="0">
                <a:latin typeface="Trebuchet MS" panose="020B0603020202020204" pitchFamily="34" charset="0"/>
              </a:rPr>
              <a:t>Contacten</a:t>
            </a:r>
          </a:p>
        </p:txBody>
      </p:sp>
      <p:sp>
        <p:nvSpPr>
          <p:cNvPr id="11" name="Footer Placeholder 3"/>
          <p:cNvSpPr>
            <a:spLocks noGrp="1"/>
          </p:cNvSpPr>
          <p:nvPr>
            <p:ph type="ftr" sz="quarter" idx="11"/>
          </p:nvPr>
        </p:nvSpPr>
        <p:spPr/>
        <p:txBody>
          <a:bodyPr/>
          <a:lstStyle/>
          <a:p>
            <a:pPr>
              <a:defRPr/>
            </a:pPr>
            <a:endParaRPr lang="fr-BE">
              <a:latin typeface="Trebuchet MS" panose="020B0603020202020204" pitchFamily="34" charset="0"/>
            </a:endParaRPr>
          </a:p>
          <a:p>
            <a:pPr>
              <a:defRPr/>
            </a:pPr>
            <a:r>
              <a:rPr lang="fr-BE">
                <a:latin typeface="Trebuchet MS" panose="020B0603020202020204" pitchFamily="34" charset="0"/>
              </a:rPr>
              <a:t>www.escaux.com</a:t>
            </a:r>
          </a:p>
        </p:txBody>
      </p:sp>
      <p:sp>
        <p:nvSpPr>
          <p:cNvPr id="13" name="Rectangular Callout 12"/>
          <p:cNvSpPr/>
          <p:nvPr/>
        </p:nvSpPr>
        <p:spPr>
          <a:xfrm>
            <a:off x="7039758" y="4972050"/>
            <a:ext cx="1851764" cy="590550"/>
          </a:xfrm>
          <a:prstGeom prst="wedgeRectCallout">
            <a:avLst>
              <a:gd name="adj1" fmla="val -33151"/>
              <a:gd name="adj2" fmla="val -1741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Bron</a:t>
            </a:r>
            <a:endParaRPr lang="en-US" dirty="0">
              <a:latin typeface="Trebuchet MS" panose="020B0603020202020204" pitchFamily="34" charset="0"/>
            </a:endParaRPr>
          </a:p>
        </p:txBody>
      </p:sp>
      <p:sp>
        <p:nvSpPr>
          <p:cNvPr id="14" name="Rectangular Callout 13"/>
          <p:cNvSpPr/>
          <p:nvPr/>
        </p:nvSpPr>
        <p:spPr>
          <a:xfrm>
            <a:off x="2341051" y="4951184"/>
            <a:ext cx="2525181" cy="592280"/>
          </a:xfrm>
          <a:prstGeom prst="wedgeRectCallout">
            <a:avLst>
              <a:gd name="adj1" fmla="val 87967"/>
              <a:gd name="adj2" fmla="val -1729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Klik om mobiel nummer te bellen</a:t>
            </a:r>
            <a:endParaRPr lang="en-US" dirty="0">
              <a:latin typeface="Trebuchet MS" panose="020B0603020202020204" pitchFamily="34" charset="0"/>
            </a:endParaRPr>
          </a:p>
        </p:txBody>
      </p:sp>
      <p:sp>
        <p:nvSpPr>
          <p:cNvPr id="16" name="Rectangular Callout 15"/>
          <p:cNvSpPr/>
          <p:nvPr/>
        </p:nvSpPr>
        <p:spPr>
          <a:xfrm>
            <a:off x="2620194" y="1981330"/>
            <a:ext cx="1992778" cy="780600"/>
          </a:xfrm>
          <a:prstGeom prst="wedgeRectCallout">
            <a:avLst>
              <a:gd name="adj1" fmla="val 37370"/>
              <a:gd name="adj2" fmla="val 21557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Klik om de extensie te bellen</a:t>
            </a:r>
          </a:p>
        </p:txBody>
      </p:sp>
      <p:sp>
        <p:nvSpPr>
          <p:cNvPr id="17" name="Rectangular Callout 16"/>
          <p:cNvSpPr/>
          <p:nvPr/>
        </p:nvSpPr>
        <p:spPr>
          <a:xfrm>
            <a:off x="5071522" y="4959357"/>
            <a:ext cx="1738853" cy="592280"/>
          </a:xfrm>
          <a:prstGeom prst="wedgeRectCallout">
            <a:avLst>
              <a:gd name="adj1" fmla="val 47461"/>
              <a:gd name="adj2" fmla="val -17232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Toetsenbord status</a:t>
            </a:r>
            <a:endParaRPr lang="en-US" dirty="0">
              <a:latin typeface="Trebuchet MS" panose="020B0603020202020204" pitchFamily="34" charset="0"/>
            </a:endParaRPr>
          </a:p>
        </p:txBody>
      </p:sp>
      <p:sp>
        <p:nvSpPr>
          <p:cNvPr id="19" name="Rectangular Callout 18"/>
          <p:cNvSpPr/>
          <p:nvPr/>
        </p:nvSpPr>
        <p:spPr>
          <a:xfrm>
            <a:off x="742463" y="1954495"/>
            <a:ext cx="1549090" cy="709618"/>
          </a:xfrm>
          <a:prstGeom prst="wedgeRectCallout">
            <a:avLst>
              <a:gd name="adj1" fmla="val -8768"/>
              <a:gd name="adj2" fmla="val 2320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Intentionele status</a:t>
            </a:r>
            <a:endParaRPr lang="en-US" dirty="0">
              <a:latin typeface="Trebuchet MS" panose="020B0603020202020204" pitchFamily="34" charset="0"/>
            </a:endParaRPr>
          </a:p>
        </p:txBody>
      </p:sp>
      <p:sp>
        <p:nvSpPr>
          <p:cNvPr id="24" name="Rectangular Callout 23"/>
          <p:cNvSpPr/>
          <p:nvPr/>
        </p:nvSpPr>
        <p:spPr>
          <a:xfrm>
            <a:off x="4770778" y="1486469"/>
            <a:ext cx="2182078" cy="1597639"/>
          </a:xfrm>
          <a:prstGeom prst="wedgeRectCallout">
            <a:avLst>
              <a:gd name="adj1" fmla="val -45534"/>
              <a:gd name="adj2" fmla="val 969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latin typeface="Trebuchet MS" panose="020B0603020202020204" pitchFamily="34" charset="0"/>
            </a:endParaRPr>
          </a:p>
        </p:txBody>
      </p:sp>
      <p:sp>
        <p:nvSpPr>
          <p:cNvPr id="25" name="Text Box 3"/>
          <p:cNvSpPr txBox="1">
            <a:spLocks noChangeArrowheads="1"/>
          </p:cNvSpPr>
          <p:nvPr/>
        </p:nvSpPr>
        <p:spPr bwMode="auto">
          <a:xfrm>
            <a:off x="5269306" y="1569593"/>
            <a:ext cx="544614" cy="352149"/>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a:solidFill>
                  <a:schemeClr val="tx1"/>
                </a:solidFill>
                <a:latin typeface="Trebuchet MS" panose="020B0603020202020204" pitchFamily="34" charset="0"/>
              </a:rPr>
              <a:t>Vrij</a:t>
            </a:r>
          </a:p>
        </p:txBody>
      </p:sp>
      <p:sp>
        <p:nvSpPr>
          <p:cNvPr id="26" name="Text Box 4"/>
          <p:cNvSpPr txBox="1">
            <a:spLocks noChangeArrowheads="1"/>
          </p:cNvSpPr>
          <p:nvPr/>
        </p:nvSpPr>
        <p:spPr bwMode="auto">
          <a:xfrm>
            <a:off x="5261194" y="1957155"/>
            <a:ext cx="1771938" cy="352149"/>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a:solidFill>
                  <a:schemeClr val="tx1"/>
                </a:solidFill>
                <a:latin typeface="Trebuchet MS" panose="020B0603020202020204" pitchFamily="34" charset="0"/>
              </a:rPr>
              <a:t>Niet verbonden</a:t>
            </a:r>
          </a:p>
        </p:txBody>
      </p:sp>
      <p:sp>
        <p:nvSpPr>
          <p:cNvPr id="27" name="Text Box 5"/>
          <p:cNvSpPr txBox="1">
            <a:spLocks noChangeArrowheads="1"/>
          </p:cNvSpPr>
          <p:nvPr/>
        </p:nvSpPr>
        <p:spPr bwMode="auto">
          <a:xfrm>
            <a:off x="5235676" y="2275971"/>
            <a:ext cx="1680566" cy="352149"/>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a:solidFill>
                  <a:schemeClr val="tx1"/>
                </a:solidFill>
                <a:latin typeface="Trebuchet MS" panose="020B0603020202020204" pitchFamily="34" charset="0"/>
              </a:rPr>
              <a:t>Bezet (extern)</a:t>
            </a:r>
          </a:p>
        </p:txBody>
      </p:sp>
      <p:pic>
        <p:nvPicPr>
          <p:cNvPr id="28" name="Picture 7"/>
          <p:cNvPicPr>
            <a:picLocks noChangeAspect="1" noChangeArrowheads="1"/>
          </p:cNvPicPr>
          <p:nvPr/>
        </p:nvPicPr>
        <p:blipFill>
          <a:blip r:embed="rId4" cstate="print"/>
          <a:srcRect/>
          <a:stretch>
            <a:fillRect/>
          </a:stretch>
        </p:blipFill>
        <p:spPr bwMode="auto">
          <a:xfrm>
            <a:off x="4877185" y="2317903"/>
            <a:ext cx="371688" cy="360124"/>
          </a:xfrm>
          <a:prstGeom prst="rect">
            <a:avLst/>
          </a:prstGeom>
          <a:noFill/>
          <a:ln w="9525">
            <a:noFill/>
            <a:round/>
            <a:headEnd/>
            <a:tailEnd/>
          </a:ln>
        </p:spPr>
      </p:pic>
      <p:pic>
        <p:nvPicPr>
          <p:cNvPr id="29" name="Picture 8"/>
          <p:cNvPicPr>
            <a:picLocks noChangeAspect="1" noChangeArrowheads="1"/>
          </p:cNvPicPr>
          <p:nvPr/>
        </p:nvPicPr>
        <p:blipFill>
          <a:blip r:embed="rId5" cstate="print"/>
          <a:srcRect/>
          <a:stretch>
            <a:fillRect/>
          </a:stretch>
        </p:blipFill>
        <p:spPr bwMode="auto">
          <a:xfrm>
            <a:off x="4861756" y="1518836"/>
            <a:ext cx="371688" cy="360124"/>
          </a:xfrm>
          <a:prstGeom prst="rect">
            <a:avLst/>
          </a:prstGeom>
          <a:noFill/>
          <a:ln w="9525">
            <a:noFill/>
            <a:round/>
            <a:headEnd/>
            <a:tailEnd/>
          </a:ln>
        </p:spPr>
      </p:pic>
      <p:pic>
        <p:nvPicPr>
          <p:cNvPr id="30" name="Picture 9"/>
          <p:cNvPicPr>
            <a:picLocks noChangeAspect="1" noChangeArrowheads="1"/>
          </p:cNvPicPr>
          <p:nvPr/>
        </p:nvPicPr>
        <p:blipFill>
          <a:blip r:embed="rId6" cstate="print">
            <a:lum bright="30000"/>
          </a:blip>
          <a:srcRect/>
          <a:stretch>
            <a:fillRect/>
          </a:stretch>
        </p:blipFill>
        <p:spPr bwMode="auto">
          <a:xfrm>
            <a:off x="4868407" y="1911796"/>
            <a:ext cx="375559" cy="363875"/>
          </a:xfrm>
          <a:prstGeom prst="rect">
            <a:avLst/>
          </a:prstGeom>
          <a:noFill/>
          <a:ln w="9525">
            <a:noFill/>
            <a:round/>
            <a:headEnd/>
            <a:tailEnd/>
          </a:ln>
        </p:spPr>
      </p:pic>
      <p:pic>
        <p:nvPicPr>
          <p:cNvPr id="32" name="Picture 7"/>
          <p:cNvPicPr>
            <a:picLocks noChangeAspect="1" noChangeArrowheads="1"/>
          </p:cNvPicPr>
          <p:nvPr/>
        </p:nvPicPr>
        <p:blipFill>
          <a:blip r:embed="rId4" cstate="print"/>
          <a:srcRect/>
          <a:stretch>
            <a:fillRect/>
          </a:stretch>
        </p:blipFill>
        <p:spPr bwMode="auto">
          <a:xfrm>
            <a:off x="4905891" y="2678027"/>
            <a:ext cx="371688" cy="360124"/>
          </a:xfrm>
          <a:prstGeom prst="rect">
            <a:avLst/>
          </a:prstGeom>
          <a:noFill/>
          <a:ln w="9525">
            <a:noFill/>
            <a:round/>
            <a:headEnd/>
            <a:tailEnd/>
          </a:ln>
        </p:spPr>
      </p:pic>
      <p:sp>
        <p:nvSpPr>
          <p:cNvPr id="33" name="Text Box 5"/>
          <p:cNvSpPr txBox="1">
            <a:spLocks noChangeArrowheads="1"/>
          </p:cNvSpPr>
          <p:nvPr/>
        </p:nvSpPr>
        <p:spPr bwMode="auto">
          <a:xfrm>
            <a:off x="5252002" y="2610906"/>
            <a:ext cx="1630872" cy="352149"/>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a:solidFill>
                  <a:schemeClr val="tx1"/>
                </a:solidFill>
                <a:latin typeface="Trebuchet MS" panose="020B0603020202020204" pitchFamily="34" charset="0"/>
              </a:rPr>
              <a:t>Bezet (intern)</a:t>
            </a:r>
          </a:p>
        </p:txBody>
      </p:sp>
      <p:grpSp>
        <p:nvGrpSpPr>
          <p:cNvPr id="34" name="Group 33"/>
          <p:cNvGrpSpPr/>
          <p:nvPr/>
        </p:nvGrpSpPr>
        <p:grpSpPr>
          <a:xfrm>
            <a:off x="5075089" y="2868180"/>
            <a:ext cx="212203" cy="212203"/>
            <a:chOff x="5197996" y="2492895"/>
            <a:chExt cx="212203" cy="212203"/>
          </a:xfrm>
        </p:grpSpPr>
        <p:sp>
          <p:nvSpPr>
            <p:cNvPr id="37" name="Oval 36"/>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Trebuchet MS" panose="020B0603020202020204" pitchFamily="34" charset="0"/>
              </a:endParaRPr>
            </a:p>
          </p:txBody>
        </p:sp>
        <p:cxnSp>
          <p:nvCxnSpPr>
            <p:cNvPr id="38" name="Straight Connector 37"/>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5508125" y="1591233"/>
            <a:ext cx="3473950" cy="148599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39"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Weergave aanpassen</a:t>
            </a:r>
          </a:p>
        </p:txBody>
      </p:sp>
      <p:sp>
        <p:nvSpPr>
          <p:cNvPr id="20" name="Content Placeholder 19"/>
          <p:cNvSpPr>
            <a:spLocks noGrp="1"/>
          </p:cNvSpPr>
          <p:nvPr>
            <p:ph idx="1"/>
          </p:nvPr>
        </p:nvSpPr>
        <p:spPr>
          <a:xfrm>
            <a:off x="485776" y="1214422"/>
            <a:ext cx="6038850" cy="5000660"/>
          </a:xfrm>
        </p:spPr>
        <p:txBody>
          <a:bodyPr vert="horz" lIns="91440" tIns="45720" rIns="91440" bIns="45720" rtlCol="0">
            <a:normAutofit/>
          </a:bodyPr>
          <a:lstStyle/>
          <a:p>
            <a:r>
              <a:rPr lang="nl-BE" sz="2200" dirty="0">
                <a:solidFill>
                  <a:schemeClr val="tx1"/>
                </a:solidFill>
                <a:latin typeface="Trebuchet MS" panose="020B0603020202020204" pitchFamily="34" charset="0"/>
              </a:rPr>
              <a:t>Klik op de kolom hoofding om de contacten te sorteren*</a:t>
            </a:r>
          </a:p>
          <a:p>
            <a:endParaRPr lang="nl-BE" sz="2200" dirty="0">
              <a:solidFill>
                <a:schemeClr val="tx1"/>
              </a:solidFill>
              <a:latin typeface="Trebuchet MS" panose="020B0603020202020204" pitchFamily="34" charset="0"/>
            </a:endParaRPr>
          </a:p>
          <a:p>
            <a:r>
              <a:rPr lang="nl-BE" sz="2200" dirty="0">
                <a:solidFill>
                  <a:schemeClr val="tx1"/>
                </a:solidFill>
                <a:latin typeface="Trebuchet MS" panose="020B0603020202020204" pitchFamily="34" charset="0"/>
              </a:rPr>
              <a:t>“Drag &amp; drop” kolom </a:t>
            </a:r>
            <a:br>
              <a:rPr lang="nl-BE" sz="2200" dirty="0">
                <a:solidFill>
                  <a:schemeClr val="tx1"/>
                </a:solidFill>
                <a:latin typeface="Trebuchet MS" panose="020B0603020202020204" pitchFamily="34" charset="0"/>
              </a:rPr>
            </a:br>
            <a:r>
              <a:rPr lang="nl-BE" sz="2200" dirty="0">
                <a:solidFill>
                  <a:schemeClr val="tx1"/>
                </a:solidFill>
                <a:latin typeface="Trebuchet MS" panose="020B0603020202020204" pitchFamily="34" charset="0"/>
              </a:rPr>
              <a:t>hoofding om te herschikken</a:t>
            </a:r>
          </a:p>
          <a:p>
            <a:r>
              <a:rPr lang="nl-BE" sz="2200" dirty="0">
                <a:solidFill>
                  <a:schemeClr val="tx1"/>
                </a:solidFill>
                <a:latin typeface="Trebuchet MS" panose="020B0603020202020204" pitchFamily="34" charset="0"/>
              </a:rPr>
              <a:t>Klik rechts op de kolom hoofding om specifieke kolommen weer te geven of te verbergen</a:t>
            </a:r>
          </a:p>
          <a:p>
            <a:endParaRPr lang="nl-BE" sz="2200" dirty="0">
              <a:solidFill>
                <a:schemeClr val="tx1"/>
              </a:solidFill>
              <a:latin typeface="Trebuchet MS" panose="020B0603020202020204" pitchFamily="34" charset="0"/>
            </a:endParaRPr>
          </a:p>
          <a:p>
            <a:r>
              <a:rPr lang="nl-BE" sz="2200" dirty="0">
                <a:solidFill>
                  <a:schemeClr val="tx1"/>
                </a:solidFill>
                <a:latin typeface="Trebuchet MS" panose="020B0603020202020204" pitchFamily="34" charset="0"/>
              </a:rPr>
              <a:t>* Niet van toepassing voor de intentionele status, telefoon status en toetsenbord status gezien dit de reactiviteit van de applicatie nadelig zou beïnvloeden.</a:t>
            </a:r>
          </a:p>
        </p:txBody>
      </p:sp>
      <p:pic>
        <p:nvPicPr>
          <p:cNvPr id="97283" name="Picture 3"/>
          <p:cNvPicPr>
            <a:picLocks noChangeAspect="1" noChangeArrowheads="1"/>
          </p:cNvPicPr>
          <p:nvPr/>
        </p:nvPicPr>
        <p:blipFill>
          <a:blip r:embed="rId4" cstate="print"/>
          <a:srcRect/>
          <a:stretch>
            <a:fillRect/>
          </a:stretch>
        </p:blipFill>
        <p:spPr bwMode="auto">
          <a:xfrm>
            <a:off x="7489759" y="1926097"/>
            <a:ext cx="1197041" cy="445565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1" t="53407" r="37398" b="8269"/>
          <a:stretch/>
        </p:blipFill>
        <p:spPr bwMode="auto">
          <a:xfrm>
            <a:off x="877170" y="2454985"/>
            <a:ext cx="7344000" cy="293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24150" y="274638"/>
            <a:ext cx="5900750" cy="796908"/>
          </a:xfrm>
        </p:spPr>
        <p:txBody>
          <a:bodyPr vert="horz" lIns="91440" tIns="45720" rIns="91440" bIns="45720" rtlCol="0" anchor="ctr">
            <a:noAutofit/>
          </a:bodyPr>
          <a:lstStyle/>
          <a:p>
            <a:r>
              <a:rPr lang="nl-BE" dirty="0">
                <a:latin typeface="Trebuchet MS" panose="020B0603020202020204" pitchFamily="34" charset="0"/>
              </a:rPr>
              <a:t>Oproep historiek</a:t>
            </a:r>
            <a:endParaRPr lang="en-US" dirty="0">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latin typeface="Trebuchet MS" panose="020B0603020202020204" pitchFamily="34" charset="0"/>
            </a:endParaRPr>
          </a:p>
          <a:p>
            <a:pPr>
              <a:defRPr/>
            </a:pPr>
            <a:r>
              <a:rPr lang="fr-BE" smtClean="0">
                <a:latin typeface="Trebuchet MS" panose="020B0603020202020204" pitchFamily="34" charset="0"/>
              </a:rPr>
              <a:t>www.escaux.com</a:t>
            </a:r>
            <a:endParaRPr lang="fr-BE">
              <a:latin typeface="Trebuchet MS" panose="020B0603020202020204" pitchFamily="34" charset="0"/>
            </a:endParaRPr>
          </a:p>
        </p:txBody>
      </p:sp>
      <p:sp>
        <p:nvSpPr>
          <p:cNvPr id="7" name="Rectangular Callout 6"/>
          <p:cNvSpPr/>
          <p:nvPr/>
        </p:nvSpPr>
        <p:spPr>
          <a:xfrm>
            <a:off x="3286479" y="1329847"/>
            <a:ext cx="2320019" cy="759200"/>
          </a:xfrm>
          <a:prstGeom prst="wedgeRectCallout">
            <a:avLst>
              <a:gd name="adj1" fmla="val 26777"/>
              <a:gd name="adj2" fmla="val 1717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Oproep resultaat</a:t>
            </a:r>
            <a:endParaRPr lang="en-US" dirty="0">
              <a:latin typeface="Trebuchet MS" panose="020B0603020202020204" pitchFamily="34" charset="0"/>
            </a:endParaRPr>
          </a:p>
        </p:txBody>
      </p:sp>
      <p:sp>
        <p:nvSpPr>
          <p:cNvPr id="8" name="Rectangular Callout 7"/>
          <p:cNvSpPr/>
          <p:nvPr/>
        </p:nvSpPr>
        <p:spPr>
          <a:xfrm>
            <a:off x="4064554" y="5548334"/>
            <a:ext cx="2320019" cy="759200"/>
          </a:xfrm>
          <a:prstGeom prst="wedgeRectCallout">
            <a:avLst>
              <a:gd name="adj1" fmla="val 89350"/>
              <a:gd name="adj2" fmla="val -8162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Toon alle of alleen gemiste oproepen</a:t>
            </a:r>
            <a:endParaRPr lang="en-US" dirty="0">
              <a:latin typeface="Trebuchet MS" panose="020B0603020202020204" pitchFamily="34" charset="0"/>
            </a:endParaRPr>
          </a:p>
        </p:txBody>
      </p:sp>
      <p:sp>
        <p:nvSpPr>
          <p:cNvPr id="9" name="Rectangular Callout 8"/>
          <p:cNvSpPr/>
          <p:nvPr/>
        </p:nvSpPr>
        <p:spPr>
          <a:xfrm>
            <a:off x="1107415" y="5542767"/>
            <a:ext cx="2320019" cy="759200"/>
          </a:xfrm>
          <a:prstGeom prst="wedgeRectCallout">
            <a:avLst>
              <a:gd name="adj1" fmla="val 34645"/>
              <a:gd name="adj2" fmla="val -923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Zoek in de oproep historiek</a:t>
            </a:r>
            <a:endParaRPr lang="en-US" dirty="0">
              <a:latin typeface="Trebuchet MS" panose="020B0603020202020204" pitchFamily="34" charset="0"/>
            </a:endParaRPr>
          </a:p>
        </p:txBody>
      </p:sp>
      <p:sp>
        <p:nvSpPr>
          <p:cNvPr id="10" name="Rectangular Callout 9"/>
          <p:cNvSpPr/>
          <p:nvPr/>
        </p:nvSpPr>
        <p:spPr>
          <a:xfrm>
            <a:off x="339151" y="1329847"/>
            <a:ext cx="2320019" cy="759200"/>
          </a:xfrm>
          <a:prstGeom prst="wedgeRectCallout">
            <a:avLst>
              <a:gd name="adj1" fmla="val -2608"/>
              <a:gd name="adj2" fmla="val 1634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“Drag &amp; drop” of klik rechts op de kolom hoofding</a:t>
            </a:r>
            <a:endParaRPr lang="en-US" dirty="0">
              <a:latin typeface="Trebuchet MS" panose="020B0603020202020204" pitchFamily="34" charset="0"/>
            </a:endParaRPr>
          </a:p>
        </p:txBody>
      </p:sp>
      <p:sp>
        <p:nvSpPr>
          <p:cNvPr id="16" name="Rectangular Callout 15"/>
          <p:cNvSpPr/>
          <p:nvPr/>
        </p:nvSpPr>
        <p:spPr>
          <a:xfrm>
            <a:off x="6673914" y="5785616"/>
            <a:ext cx="1851764" cy="521918"/>
          </a:xfrm>
          <a:prstGeom prst="wedgeRectCallout">
            <a:avLst>
              <a:gd name="adj1" fmla="val 23679"/>
              <a:gd name="adj2" fmla="val -13816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Zoekveld leegmaken</a:t>
            </a:r>
            <a:endParaRPr lang="en-US" dirty="0">
              <a:latin typeface="Trebuchet MS" panose="020B0603020202020204" pitchFamily="34" charset="0"/>
            </a:endParaRP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40"/>
          <a:stretch/>
        </p:blipFill>
        <p:spPr bwMode="auto">
          <a:xfrm>
            <a:off x="4979274" y="3063338"/>
            <a:ext cx="20247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5940717" y="1329847"/>
            <a:ext cx="2320019" cy="759200"/>
          </a:xfrm>
          <a:prstGeom prst="wedgeRectCallout">
            <a:avLst>
              <a:gd name="adj1" fmla="val 19119"/>
              <a:gd name="adj2" fmla="val 2121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Dubbel klik op de rij om de interne extensie te bellen</a:t>
            </a:r>
            <a:endParaRPr lang="en-US"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Andere net.Console gebruikers</a:t>
            </a:r>
            <a:endParaRPr lang="en-US" dirty="0">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latin typeface="Trebuchet MS" panose="020B0603020202020204" pitchFamily="34" charset="0"/>
            </a:endParaRPr>
          </a:p>
          <a:p>
            <a:pPr>
              <a:defRPr/>
            </a:pPr>
            <a:r>
              <a:rPr lang="fr-BE" smtClean="0">
                <a:latin typeface="Trebuchet MS" panose="020B0603020202020204" pitchFamily="34" charset="0"/>
              </a:rPr>
              <a:t>www.escaux.com</a:t>
            </a:r>
            <a:endParaRPr lang="fr-BE">
              <a:latin typeface="Trebuchet MS" panose="020B0603020202020204" pitchFamily="34" charset="0"/>
            </a:endParaRPr>
          </a:p>
        </p:txBody>
      </p:sp>
      <p:pic>
        <p:nvPicPr>
          <p:cNvPr id="99330" name="Picture 2"/>
          <p:cNvPicPr>
            <a:picLocks noChangeAspect="1" noChangeArrowheads="1"/>
          </p:cNvPicPr>
          <p:nvPr/>
        </p:nvPicPr>
        <p:blipFill>
          <a:blip r:embed="rId2" cstate="print"/>
          <a:srcRect/>
          <a:stretch>
            <a:fillRect/>
          </a:stretch>
        </p:blipFill>
        <p:spPr bwMode="auto">
          <a:xfrm>
            <a:off x="341139" y="2406171"/>
            <a:ext cx="7812226" cy="3017598"/>
          </a:xfrm>
          <a:prstGeom prst="rect">
            <a:avLst/>
          </a:prstGeom>
          <a:noFill/>
          <a:ln w="9525">
            <a:noFill/>
            <a:miter lim="800000"/>
            <a:headEnd/>
            <a:tailEnd/>
          </a:ln>
        </p:spPr>
      </p:pic>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Toon status van andere net.Console gebruikers</a:t>
            </a:r>
            <a:endParaRPr lang="en-US" dirty="0">
              <a:latin typeface="Trebuchet MS" panose="020B0603020202020204" pitchFamily="34" charset="0"/>
            </a:endParaRPr>
          </a:p>
        </p:txBody>
      </p:sp>
      <p:sp>
        <p:nvSpPr>
          <p:cNvPr id="7" name="Rectangular Callout 6"/>
          <p:cNvSpPr/>
          <p:nvPr/>
        </p:nvSpPr>
        <p:spPr>
          <a:xfrm>
            <a:off x="4623052" y="4073047"/>
            <a:ext cx="1464481" cy="759200"/>
          </a:xfrm>
          <a:prstGeom prst="wedgeRectCallout">
            <a:avLst>
              <a:gd name="adj1" fmla="val 24253"/>
              <a:gd name="adj2" fmla="val -11431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Status veld</a:t>
            </a:r>
            <a:endParaRPr lang="en-US" dirty="0">
              <a:latin typeface="Trebuchet MS" panose="020B0603020202020204" pitchFamily="34" charset="0"/>
            </a:endParaRPr>
          </a:p>
        </p:txBody>
      </p:sp>
      <p:sp>
        <p:nvSpPr>
          <p:cNvPr id="8" name="Rectangular Callout 7"/>
          <p:cNvSpPr/>
          <p:nvPr/>
        </p:nvSpPr>
        <p:spPr>
          <a:xfrm>
            <a:off x="5359884" y="1272321"/>
            <a:ext cx="2844316"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“Drag &amp; drop” of klik rechts op de kolom hoofding om in te stellen</a:t>
            </a:r>
            <a:endParaRPr lang="en-US"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72" y="2316163"/>
            <a:ext cx="73818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Antwoordapparaat</a:t>
            </a:r>
            <a:endParaRPr lang="en-US" dirty="0">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latin typeface="Trebuchet MS" panose="020B0603020202020204" pitchFamily="34" charset="0"/>
            </a:endParaRPr>
          </a:p>
          <a:p>
            <a:pPr>
              <a:defRPr/>
            </a:pPr>
            <a:r>
              <a:rPr lang="fr-BE" smtClean="0">
                <a:latin typeface="Trebuchet MS" panose="020B0603020202020204" pitchFamily="34" charset="0"/>
              </a:rPr>
              <a:t>www.escaux.com</a:t>
            </a:r>
            <a:endParaRPr lang="fr-BE">
              <a:latin typeface="Trebuchet MS" panose="020B0603020202020204" pitchFamily="34" charset="0"/>
            </a:endParaRPr>
          </a:p>
        </p:txBody>
      </p:sp>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err="1" smtClean="0">
                <a:latin typeface="Trebuchet MS" panose="020B0603020202020204" pitchFamily="34" charset="0"/>
              </a:rPr>
              <a:t>Toon</a:t>
            </a:r>
            <a:r>
              <a:rPr lang="en-US" dirty="0" smtClean="0">
                <a:latin typeface="Trebuchet MS" panose="020B0603020202020204" pitchFamily="34" charset="0"/>
              </a:rPr>
              <a:t> </a:t>
            </a:r>
            <a:r>
              <a:rPr lang="en-US" dirty="0" err="1" smtClean="0">
                <a:latin typeface="Trebuchet MS" panose="020B0603020202020204" pitchFamily="34" charset="0"/>
              </a:rPr>
              <a:t>berichten</a:t>
            </a:r>
            <a:r>
              <a:rPr lang="en-US" dirty="0" smtClean="0">
                <a:latin typeface="Trebuchet MS" panose="020B0603020202020204" pitchFamily="34" charset="0"/>
              </a:rPr>
              <a:t> </a:t>
            </a:r>
            <a:r>
              <a:rPr lang="en-US" dirty="0" err="1" smtClean="0">
                <a:latin typeface="Trebuchet MS" panose="020B0603020202020204" pitchFamily="34" charset="0"/>
              </a:rPr>
              <a:t>antwoordapparaat</a:t>
            </a:r>
            <a:r>
              <a:rPr lang="en-US" dirty="0" smtClean="0">
                <a:latin typeface="Trebuchet MS" panose="020B0603020202020204" pitchFamily="34" charset="0"/>
              </a:rPr>
              <a:t> van al je </a:t>
            </a:r>
            <a:r>
              <a:rPr lang="en-US" dirty="0" err="1" smtClean="0">
                <a:latin typeface="Trebuchet MS" panose="020B0603020202020204" pitchFamily="34" charset="0"/>
              </a:rPr>
              <a:t>extensies</a:t>
            </a:r>
            <a:endParaRPr lang="en-US" dirty="0">
              <a:latin typeface="Trebuchet MS" panose="020B0603020202020204" pitchFamily="34" charset="0"/>
            </a:endParaRPr>
          </a:p>
        </p:txBody>
      </p:sp>
      <p:sp>
        <p:nvSpPr>
          <p:cNvPr id="7" name="Rectangular Callout 6"/>
          <p:cNvSpPr/>
          <p:nvPr/>
        </p:nvSpPr>
        <p:spPr>
          <a:xfrm>
            <a:off x="1746781" y="4324129"/>
            <a:ext cx="2320019" cy="759200"/>
          </a:xfrm>
          <a:prstGeom prst="wedgeRectCallout">
            <a:avLst>
              <a:gd name="adj1" fmla="val -59669"/>
              <a:gd name="adj2" fmla="val 1288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Toon nieuwe of oude berichten</a:t>
            </a:r>
            <a:endParaRPr lang="en-US" dirty="0">
              <a:latin typeface="Trebuchet MS" panose="020B0603020202020204" pitchFamily="34" charset="0"/>
            </a:endParaRPr>
          </a:p>
        </p:txBody>
      </p:sp>
      <p:sp>
        <p:nvSpPr>
          <p:cNvPr id="8" name="Rectangular Callout 7"/>
          <p:cNvSpPr/>
          <p:nvPr/>
        </p:nvSpPr>
        <p:spPr>
          <a:xfrm>
            <a:off x="5359884" y="1272321"/>
            <a:ext cx="2827383" cy="1043842"/>
          </a:xfrm>
          <a:prstGeom prst="wedgeRectCallout">
            <a:avLst>
              <a:gd name="adj1" fmla="val -72156"/>
              <a:gd name="adj2" fmla="val 9866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“Drag &amp; drop” of klik rechts op de kolom hoofding om te configureren</a:t>
            </a:r>
            <a:endParaRPr lang="en-US" dirty="0">
              <a:latin typeface="Trebuchet MS" panose="020B0603020202020204" pitchFamily="34" charset="0"/>
            </a:endParaRPr>
          </a:p>
        </p:txBody>
      </p:sp>
    </p:spTree>
    <p:extLst>
      <p:ext uri="{BB962C8B-B14F-4D97-AF65-F5344CB8AC3E}">
        <p14:creationId xmlns:p14="http://schemas.microsoft.com/office/powerpoint/2010/main" val="198528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6315" y="3307760"/>
            <a:ext cx="4318617" cy="1143925"/>
          </a:xfrm>
        </p:spPr>
        <p:txBody>
          <a:bodyPr>
            <a:normAutofit/>
          </a:bodyPr>
          <a:lstStyle/>
          <a:p>
            <a:pPr marL="0" indent="0" algn="ctr">
              <a:buNone/>
            </a:pPr>
            <a:r>
              <a:rPr lang="fr-BE" dirty="0" err="1" smtClean="0">
                <a:ea typeface="+mj-ea"/>
                <a:cs typeface="+mj-cs"/>
              </a:rPr>
              <a:t>Stap</a:t>
            </a:r>
            <a:r>
              <a:rPr lang="fr-BE" dirty="0" smtClean="0">
                <a:ea typeface="+mj-ea"/>
                <a:cs typeface="+mj-cs"/>
              </a:rPr>
              <a:t> </a:t>
            </a:r>
            <a:r>
              <a:rPr lang="fr-BE" dirty="0" err="1" smtClean="0">
                <a:ea typeface="+mj-ea"/>
                <a:cs typeface="+mj-cs"/>
              </a:rPr>
              <a:t>voor</a:t>
            </a:r>
            <a:r>
              <a:rPr lang="fr-BE" dirty="0" smtClean="0">
                <a:ea typeface="+mj-ea"/>
                <a:cs typeface="+mj-cs"/>
              </a:rPr>
              <a:t> </a:t>
            </a:r>
            <a:r>
              <a:rPr lang="fr-BE" dirty="0" err="1" smtClean="0">
                <a:ea typeface="+mj-ea"/>
                <a:cs typeface="+mj-cs"/>
              </a:rPr>
              <a:t>stap</a:t>
            </a:r>
            <a:endParaRPr lang="fr-BE" dirty="0">
              <a:ea typeface="+mj-ea"/>
              <a:cs typeface="+mj-cs"/>
            </a:endParaRPr>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4" name="Title 3"/>
          <p:cNvSpPr>
            <a:spLocks noGrp="1"/>
          </p:cNvSpPr>
          <p:nvPr>
            <p:ph type="title"/>
          </p:nvPr>
        </p:nvSpPr>
        <p:spPr/>
        <p:txBody>
          <a:bodyPr/>
          <a:lstStyle/>
          <a:p>
            <a:endParaRPr lang="fr-BE" dirty="0"/>
          </a:p>
        </p:txBody>
      </p:sp>
    </p:spTree>
    <p:extLst>
      <p:ext uri="{BB962C8B-B14F-4D97-AF65-F5344CB8AC3E}">
        <p14:creationId xmlns:p14="http://schemas.microsoft.com/office/powerpoint/2010/main" val="26434152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pPr>
              <a:defRPr/>
            </a:pPr>
            <a:endParaRPr lang="fr-BE">
              <a:latin typeface="Trebuchet MS" panose="020B0603020202020204" pitchFamily="34" charset="0"/>
            </a:endParaRPr>
          </a:p>
          <a:p>
            <a:pPr>
              <a:defRPr/>
            </a:pPr>
            <a:r>
              <a:rPr lang="fr-BE">
                <a:latin typeface="Trebuchet MS" panose="020B0603020202020204" pitchFamily="34" charset="0"/>
              </a:rPr>
              <a:t>www.escaux.com</a:t>
            </a:r>
          </a:p>
        </p:txBody>
      </p:sp>
      <p:pic>
        <p:nvPicPr>
          <p:cNvPr id="6149" name="Picture 3"/>
          <p:cNvPicPr>
            <a:picLocks noChangeAspect="1" noChangeArrowheads="1"/>
          </p:cNvPicPr>
          <p:nvPr/>
        </p:nvPicPr>
        <p:blipFill>
          <a:blip r:embed="rId3" cstate="print"/>
          <a:srcRect/>
          <a:stretch>
            <a:fillRect/>
          </a:stretch>
        </p:blipFill>
        <p:spPr bwMode="auto">
          <a:xfrm>
            <a:off x="2268538" y="5229225"/>
            <a:ext cx="952500" cy="1057275"/>
          </a:xfrm>
          <a:prstGeom prst="rect">
            <a:avLst/>
          </a:prstGeom>
          <a:noFill/>
          <a:ln w="9525">
            <a:noFill/>
            <a:round/>
            <a:headEnd/>
            <a:tailEnd/>
          </a:ln>
        </p:spPr>
      </p:pic>
      <p:sp>
        <p:nvSpPr>
          <p:cNvPr id="6150" name="Text Box 4"/>
          <p:cNvSpPr txBox="1">
            <a:spLocks noChangeArrowheads="1"/>
          </p:cNvSpPr>
          <p:nvPr/>
        </p:nvSpPr>
        <p:spPr bwMode="auto">
          <a:xfrm>
            <a:off x="3036832" y="2064809"/>
            <a:ext cx="1917810" cy="386132"/>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dirty="0" smtClean="0">
                <a:solidFill>
                  <a:schemeClr val="tx1"/>
                </a:solidFill>
                <a:latin typeface="Trebuchet MS" panose="020B0603020202020204" pitchFamily="34" charset="0"/>
              </a:rPr>
              <a:t>De net.Console‏</a:t>
            </a:r>
            <a:endParaRPr lang="nl-BE" sz="2000" dirty="0">
              <a:solidFill>
                <a:schemeClr val="tx1"/>
              </a:solidFill>
              <a:latin typeface="Trebuchet MS" panose="020B0603020202020204" pitchFamily="34" charset="0"/>
            </a:endParaRPr>
          </a:p>
        </p:txBody>
      </p:sp>
      <p:sp>
        <p:nvSpPr>
          <p:cNvPr id="6152" name="Text Box 6"/>
          <p:cNvSpPr txBox="1">
            <a:spLocks noChangeArrowheads="1"/>
          </p:cNvSpPr>
          <p:nvPr/>
        </p:nvSpPr>
        <p:spPr bwMode="auto">
          <a:xfrm>
            <a:off x="3531871" y="5661025"/>
            <a:ext cx="2464434" cy="386132"/>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dirty="0">
                <a:solidFill>
                  <a:schemeClr val="tx1"/>
                </a:solidFill>
                <a:latin typeface="Trebuchet MS" panose="020B0603020202020204" pitchFamily="34" charset="0"/>
              </a:rPr>
              <a:t>Headset (</a:t>
            </a:r>
            <a:r>
              <a:rPr lang="nl-BE" sz="2000" dirty="0" smtClean="0">
                <a:solidFill>
                  <a:schemeClr val="tx1"/>
                </a:solidFill>
                <a:latin typeface="Trebuchet MS" panose="020B0603020202020204" pitchFamily="34" charset="0"/>
              </a:rPr>
              <a:t>optioneel</a:t>
            </a:r>
            <a:r>
              <a:rPr lang="nl-BE" sz="2000" dirty="0">
                <a:solidFill>
                  <a:schemeClr val="tx1"/>
                </a:solidFill>
                <a:latin typeface="Trebuchet MS" panose="020B0603020202020204" pitchFamily="34" charset="0"/>
              </a:rPr>
              <a:t>)‏</a:t>
            </a:r>
          </a:p>
        </p:txBody>
      </p:sp>
      <p:pic>
        <p:nvPicPr>
          <p:cNvPr id="14" name="Picture 13"/>
          <p:cNvPicPr>
            <a:picLocks noChangeAspect="1"/>
          </p:cNvPicPr>
          <p:nvPr/>
        </p:nvPicPr>
        <p:blipFill>
          <a:blip r:embed="rId4" cstate="print"/>
          <a:srcRect/>
          <a:stretch>
            <a:fillRect/>
          </a:stretch>
        </p:blipFill>
        <p:spPr>
          <a:xfrm>
            <a:off x="4370598" y="3863851"/>
            <a:ext cx="1655758" cy="1201741"/>
          </a:xfrm>
          <a:prstGeom prst="rect">
            <a:avLst/>
          </a:prstGeom>
          <a:noFill/>
          <a:ln>
            <a:noFill/>
          </a:ln>
        </p:spPr>
      </p:pic>
      <p:sp>
        <p:nvSpPr>
          <p:cNvPr id="15" name="Text Box 6"/>
          <p:cNvSpPr txBox="1"/>
          <p:nvPr/>
        </p:nvSpPr>
        <p:spPr>
          <a:xfrm>
            <a:off x="4622286" y="3369502"/>
            <a:ext cx="1302264" cy="402287"/>
          </a:xfrm>
          <a:prstGeom prst="rect">
            <a:avLst/>
          </a:prstGeom>
          <a:noFill/>
          <a:ln>
            <a:noFill/>
          </a:ln>
        </p:spPr>
        <p:txBody>
          <a:bodyPr vert="horz" wrap="non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chemeClr val="tx1"/>
                </a:solidFill>
                <a:uFillTx/>
                <a:latin typeface="Trebuchet MS" panose="020B0603020202020204" pitchFamily="34" charset="0"/>
                <a:ea typeface="Microsoft YaHei"/>
              </a:rPr>
              <a:t>SNOM 320</a:t>
            </a:r>
          </a:p>
        </p:txBody>
      </p:sp>
      <p:sp>
        <p:nvSpPr>
          <p:cNvPr id="16" name="Text Box 6"/>
          <p:cNvSpPr txBox="1"/>
          <p:nvPr/>
        </p:nvSpPr>
        <p:spPr>
          <a:xfrm>
            <a:off x="6886234" y="3353025"/>
            <a:ext cx="1978365" cy="402287"/>
          </a:xfrm>
          <a:prstGeom prst="rect">
            <a:avLst/>
          </a:prstGeom>
          <a:noFill/>
          <a:ln>
            <a:noFill/>
          </a:ln>
        </p:spPr>
        <p:txBody>
          <a:bodyPr vert="horz" wrap="squar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chemeClr val="tx1"/>
                </a:solidFill>
                <a:uFillTx/>
                <a:latin typeface="Trebuchet MS" panose="020B0603020202020204" pitchFamily="34" charset="0"/>
                <a:ea typeface="Microsoft YaHei"/>
              </a:rPr>
              <a:t>Polycom</a:t>
            </a:r>
            <a:r>
              <a:rPr lang="nl-BE" sz="2000" dirty="0" smtClean="0">
                <a:solidFill>
                  <a:schemeClr val="tx1"/>
                </a:solidFill>
                <a:latin typeface="Trebuchet MS" pitchFamily="34" charset="0"/>
                <a:ea typeface="Microsoft YaHei"/>
              </a:rPr>
              <a:t> </a:t>
            </a:r>
            <a:r>
              <a:rPr lang="nl-BE" sz="2000" b="0" i="0" u="none" strike="noStrike" kern="1200" cap="none" spc="0" baseline="0" dirty="0" smtClean="0">
                <a:solidFill>
                  <a:schemeClr val="tx1"/>
                </a:solidFill>
                <a:uFillTx/>
                <a:latin typeface="Trebuchet MS" pitchFamily="34" charset="0"/>
                <a:ea typeface="Microsoft YaHei"/>
              </a:rPr>
              <a:t>IP </a:t>
            </a:r>
            <a:r>
              <a:rPr lang="nl-BE" sz="2000" b="0" i="0" u="none" strike="noStrike" kern="1200" cap="none" spc="0" baseline="0" dirty="0">
                <a:solidFill>
                  <a:schemeClr val="tx1"/>
                </a:solidFill>
                <a:uFillTx/>
                <a:latin typeface="Trebuchet MS" pitchFamily="34" charset="0"/>
                <a:ea typeface="Microsoft YaHei"/>
              </a:rPr>
              <a:t>650</a:t>
            </a:r>
          </a:p>
        </p:txBody>
      </p:sp>
      <p:pic>
        <p:nvPicPr>
          <p:cNvPr id="17" name="Picture 16"/>
          <p:cNvPicPr>
            <a:picLocks noChangeAspect="1"/>
          </p:cNvPicPr>
          <p:nvPr/>
        </p:nvPicPr>
        <p:blipFill>
          <a:blip r:embed="rId5" cstate="print"/>
          <a:srcRect/>
          <a:stretch>
            <a:fillRect/>
          </a:stretch>
        </p:blipFill>
        <p:spPr>
          <a:xfrm>
            <a:off x="6750310" y="3863851"/>
            <a:ext cx="1815815" cy="1198440"/>
          </a:xfrm>
          <a:prstGeom prst="rect">
            <a:avLst/>
          </a:prstGeom>
          <a:noFill/>
          <a:ln>
            <a:noFill/>
          </a:ln>
        </p:spPr>
      </p:pic>
      <p:sp>
        <p:nvSpPr>
          <p:cNvPr id="18" name="TextBox 17"/>
          <p:cNvSpPr txBox="1"/>
          <p:nvPr/>
        </p:nvSpPr>
        <p:spPr>
          <a:xfrm>
            <a:off x="6318745" y="3403000"/>
            <a:ext cx="431565" cy="36933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BE" sz="1800" b="0" i="0" u="none" strike="noStrike" kern="1200" cap="none" spc="0" baseline="0" dirty="0" smtClean="0">
                <a:solidFill>
                  <a:schemeClr val="tx1"/>
                </a:solidFill>
                <a:uFillTx/>
                <a:latin typeface="Trebuchet MS" panose="020B0603020202020204" pitchFamily="34" charset="0"/>
                <a:ea typeface="Microsoft YaHei"/>
              </a:rPr>
              <a:t>of</a:t>
            </a:r>
            <a:endParaRPr lang="nl-BE" sz="1800" b="0" i="0" u="none" strike="noStrike" kern="1200" cap="none" spc="0" baseline="0" dirty="0">
              <a:solidFill>
                <a:schemeClr val="tx1"/>
              </a:solidFill>
              <a:uFillTx/>
              <a:latin typeface="Trebuchet MS" pitchFamily="34" charset="0"/>
              <a:ea typeface="Microsoft YaHei"/>
            </a:endParaRPr>
          </a:p>
        </p:txBody>
      </p:sp>
      <p:pic>
        <p:nvPicPr>
          <p:cNvPr id="25" name="Picture 8"/>
          <p:cNvPicPr>
            <a:picLocks noChangeAspect="1" noChangeArrowheads="1"/>
          </p:cNvPicPr>
          <p:nvPr/>
        </p:nvPicPr>
        <p:blipFill>
          <a:blip r:embed="rId6" cstate="print"/>
          <a:srcRect/>
          <a:stretch>
            <a:fillRect/>
          </a:stretch>
        </p:blipFill>
        <p:spPr bwMode="auto">
          <a:xfrm>
            <a:off x="395288" y="1557338"/>
            <a:ext cx="2736850" cy="2736850"/>
          </a:xfrm>
          <a:prstGeom prst="rect">
            <a:avLst/>
          </a:prstGeom>
          <a:noFill/>
          <a:ln w="9525">
            <a:noFill/>
            <a:round/>
            <a:headEnd/>
            <a:tailEnd/>
          </a:ln>
          <a:effectLst/>
        </p:spPr>
      </p:pic>
      <p:grpSp>
        <p:nvGrpSpPr>
          <p:cNvPr id="26" name="Group 9"/>
          <p:cNvGrpSpPr>
            <a:grpSpLocks/>
          </p:cNvGrpSpPr>
          <p:nvPr/>
        </p:nvGrpSpPr>
        <p:grpSpPr bwMode="auto">
          <a:xfrm>
            <a:off x="741363" y="1662113"/>
            <a:ext cx="2097087" cy="1703387"/>
            <a:chOff x="467" y="1047"/>
            <a:chExt cx="1321" cy="1073"/>
          </a:xfrm>
        </p:grpSpPr>
        <p:pic>
          <p:nvPicPr>
            <p:cNvPr id="27" name="Picture 10"/>
            <p:cNvPicPr>
              <a:picLocks noChangeAspect="1" noChangeArrowheads="1"/>
            </p:cNvPicPr>
            <p:nvPr/>
          </p:nvPicPr>
          <p:blipFill>
            <a:blip r:embed="rId7" cstate="print"/>
            <a:srcRect/>
            <a:stretch>
              <a:fillRect/>
            </a:stretch>
          </p:blipFill>
          <p:spPr bwMode="auto">
            <a:xfrm>
              <a:off x="467" y="1047"/>
              <a:ext cx="1321" cy="1073"/>
            </a:xfrm>
            <a:prstGeom prst="rect">
              <a:avLst/>
            </a:prstGeom>
            <a:noFill/>
            <a:ln w="9525">
              <a:noFill/>
              <a:round/>
              <a:headEnd/>
              <a:tailEnd/>
            </a:ln>
            <a:effectLst/>
          </p:spPr>
        </p:pic>
        <p:pic>
          <p:nvPicPr>
            <p:cNvPr id="28" name="Picture 11"/>
            <p:cNvPicPr>
              <a:picLocks noChangeAspect="1" noChangeArrowheads="1"/>
            </p:cNvPicPr>
            <p:nvPr/>
          </p:nvPicPr>
          <p:blipFill>
            <a:blip r:embed="rId8" cstate="print"/>
            <a:srcRect/>
            <a:stretch>
              <a:fillRect/>
            </a:stretch>
          </p:blipFill>
          <p:spPr bwMode="auto">
            <a:xfrm>
              <a:off x="1116" y="1200"/>
              <a:ext cx="655" cy="566"/>
            </a:xfrm>
            <a:prstGeom prst="rect">
              <a:avLst/>
            </a:prstGeom>
            <a:noFill/>
            <a:ln w="9525">
              <a:noFill/>
              <a:round/>
              <a:headEnd/>
              <a:tailEnd/>
            </a:ln>
            <a:effectLst/>
          </p:spPr>
        </p:pic>
      </p:grpSp>
      <p:sp>
        <p:nvSpPr>
          <p:cNvPr id="19" name="Title 18"/>
          <p:cNvSpPr>
            <a:spLocks noGrp="1"/>
          </p:cNvSpPr>
          <p:nvPr>
            <p:ph type="title"/>
          </p:nvPr>
        </p:nvSpPr>
        <p:spPr/>
        <p:txBody>
          <a:bodyPr/>
          <a:lstStyle/>
          <a:p>
            <a:r>
              <a:rPr lang="nl-BE" dirty="0" smtClean="0">
                <a:latin typeface="Trebuchet MS" panose="020B0603020202020204" pitchFamily="34" charset="0"/>
              </a:rPr>
              <a:t>Uw werkplaats</a:t>
            </a:r>
            <a:endParaRPr lang="nl-BE" dirty="0">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beantwoorden</a:t>
            </a:r>
            <a:endParaRPr lang="en-US" dirty="0">
              <a:latin typeface="Trebuchet MS" panose="020B0603020202020204" pitchFamily="34" charset="0"/>
            </a:endParaRPr>
          </a:p>
        </p:txBody>
      </p:sp>
      <p:sp>
        <p:nvSpPr>
          <p:cNvPr id="6" name="Content Placeholder 5"/>
          <p:cNvSpPr>
            <a:spLocks noGrp="1"/>
          </p:cNvSpPr>
          <p:nvPr>
            <p:ph idx="1"/>
          </p:nvPr>
        </p:nvSpPr>
        <p:spPr>
          <a:xfrm>
            <a:off x="457200" y="1214422"/>
            <a:ext cx="6106438" cy="5000660"/>
          </a:xfrm>
        </p:spPr>
        <p:txBody>
          <a:bodyPr>
            <a:normAutofit fontScale="92500"/>
          </a:bodyPr>
          <a:lstStyle/>
          <a:p>
            <a:pPr marL="514350" indent="-514350">
              <a:buFont typeface="+mj-lt"/>
              <a:buAutoNum type="arabicPeriod"/>
            </a:pPr>
            <a:r>
              <a:rPr lang="nl-BE" sz="2400" dirty="0" smtClean="0">
                <a:solidFill>
                  <a:schemeClr val="tx1"/>
                </a:solidFill>
                <a:latin typeface="Trebuchet MS" panose="020B0603020202020204" pitchFamily="34" charset="0"/>
              </a:rPr>
              <a:t>Oproep komt binnen in algemene queue</a:t>
            </a:r>
          </a:p>
          <a:p>
            <a:pPr marL="514350" indent="-514350">
              <a:buFont typeface="+mj-lt"/>
              <a:buAutoNum type="arabicPeriod"/>
            </a:pPr>
            <a:r>
              <a:rPr lang="nl-BE" sz="2400" dirty="0" smtClean="0">
                <a:solidFill>
                  <a:schemeClr val="tx1"/>
                </a:solidFill>
                <a:latin typeface="Trebuchet MS" panose="020B0603020202020204" pitchFamily="34" charset="0"/>
              </a:rPr>
              <a:t>Queue teller gaat omhoog</a:t>
            </a:r>
          </a:p>
          <a:p>
            <a:pPr marL="514350" indent="-514350">
              <a:buFont typeface="+mj-lt"/>
              <a:buAutoNum type="arabicPeriod"/>
            </a:pPr>
            <a:r>
              <a:rPr lang="nl-BE" sz="2400" dirty="0" smtClean="0">
                <a:solidFill>
                  <a:schemeClr val="tx1"/>
                </a:solidFill>
                <a:latin typeface="Trebuchet MS" panose="020B0603020202020204" pitchFamily="34" charset="0"/>
              </a:rPr>
              <a:t>Telefoon rinkelt</a:t>
            </a:r>
          </a:p>
          <a:p>
            <a:pPr marL="514350" indent="-514350">
              <a:buFont typeface="+mj-lt"/>
              <a:buAutoNum type="arabicPeriod"/>
            </a:pPr>
            <a:r>
              <a:rPr lang="nl-BE" sz="2400" dirty="0" smtClean="0">
                <a:solidFill>
                  <a:schemeClr val="tx1"/>
                </a:solidFill>
                <a:latin typeface="Trebuchet MS" panose="020B0603020202020204" pitchFamily="34" charset="0"/>
              </a:rPr>
              <a:t>Lijn 1 geeft een inkomende oproep weer</a:t>
            </a:r>
          </a:p>
          <a:p>
            <a:pPr marL="514350" indent="-514350">
              <a:buFont typeface="+mj-lt"/>
              <a:buAutoNum type="arabicPeriod"/>
            </a:pPr>
            <a:r>
              <a:rPr lang="nl-BE" sz="2400" dirty="0" smtClean="0">
                <a:solidFill>
                  <a:schemeClr val="tx1"/>
                </a:solidFill>
                <a:latin typeface="Trebuchet MS" panose="020B0603020202020204" pitchFamily="34" charset="0"/>
              </a:rPr>
              <a:t>“Aanvaarden” knop licht op</a:t>
            </a:r>
          </a:p>
          <a:p>
            <a:pPr marL="514350" indent="-514350">
              <a:buFont typeface="+mj-lt"/>
              <a:buAutoNum type="arabicPeriod"/>
            </a:pPr>
            <a:r>
              <a:rPr lang="nl-BE" sz="2400" dirty="0" smtClean="0">
                <a:solidFill>
                  <a:schemeClr val="tx1"/>
                </a:solidFill>
                <a:latin typeface="Trebuchet MS" panose="020B0603020202020204" pitchFamily="34" charset="0"/>
              </a:rPr>
              <a:t>Aanvaard oproep</a:t>
            </a:r>
          </a:p>
          <a:p>
            <a:pPr marL="914400" lvl="1" indent="-514350">
              <a:buFont typeface="+mj-lt"/>
              <a:buAutoNum type="arabicPeriod"/>
            </a:pPr>
            <a:r>
              <a:rPr lang="nl-BE" sz="2000" dirty="0" smtClean="0">
                <a:solidFill>
                  <a:schemeClr val="tx1"/>
                </a:solidFill>
                <a:latin typeface="Trebuchet MS" panose="020B0603020202020204" pitchFamily="34" charset="0"/>
              </a:rPr>
              <a:t>Door de klikken op de “Aanvaarden” knop of</a:t>
            </a:r>
          </a:p>
          <a:p>
            <a:pPr marL="914400" lvl="1" indent="-514350">
              <a:buFont typeface="+mj-lt"/>
              <a:buAutoNum type="arabicPeriod"/>
            </a:pPr>
            <a:r>
              <a:rPr lang="nl-BE" sz="2000" dirty="0" smtClean="0">
                <a:solidFill>
                  <a:schemeClr val="tx1"/>
                </a:solidFill>
                <a:latin typeface="Trebuchet MS" panose="020B0603020202020204" pitchFamily="34" charset="0"/>
              </a:rPr>
              <a:t>Door te drukken op de “Enter” toets</a:t>
            </a:r>
          </a:p>
          <a:p>
            <a:pPr marL="514350" indent="-514350">
              <a:buFont typeface="+mj-lt"/>
              <a:buAutoNum type="arabicPeriod"/>
            </a:pPr>
            <a:r>
              <a:rPr lang="nl-BE" sz="2400" dirty="0" smtClean="0">
                <a:solidFill>
                  <a:schemeClr val="tx1"/>
                </a:solidFill>
                <a:latin typeface="Trebuchet MS" panose="020B0603020202020204" pitchFamily="34" charset="0"/>
              </a:rPr>
              <a:t>Lijn 1 status icoon verandert naar “In gesprek”</a:t>
            </a:r>
          </a:p>
          <a:p>
            <a:pPr marL="514350" indent="-514350">
              <a:buFont typeface="+mj-lt"/>
              <a:buAutoNum type="arabicPeriod"/>
            </a:pPr>
            <a:r>
              <a:rPr lang="nl-BE" sz="2400" dirty="0" smtClean="0">
                <a:solidFill>
                  <a:schemeClr val="tx1"/>
                </a:solidFill>
                <a:latin typeface="Trebuchet MS" panose="020B0603020202020204" pitchFamily="34" charset="0"/>
              </a:rPr>
              <a:t>Controle toetsen passen zich aan aan de oproep status</a:t>
            </a: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04452" name="Picture 4"/>
          <p:cNvPicPr>
            <a:picLocks noChangeAspect="1" noChangeArrowheads="1"/>
          </p:cNvPicPr>
          <p:nvPr/>
        </p:nvPicPr>
        <p:blipFill>
          <a:blip r:embed="rId2" cstate="print"/>
          <a:srcRect/>
          <a:stretch>
            <a:fillRect/>
          </a:stretch>
        </p:blipFill>
        <p:spPr bwMode="auto">
          <a:xfrm>
            <a:off x="6491087" y="2441271"/>
            <a:ext cx="533400" cy="647700"/>
          </a:xfrm>
          <a:prstGeom prst="rect">
            <a:avLst/>
          </a:prstGeom>
          <a:noFill/>
          <a:ln w="9525">
            <a:noFill/>
            <a:miter lim="800000"/>
            <a:headEnd/>
            <a:tailEnd/>
          </a:ln>
        </p:spPr>
      </p:pic>
      <p:pic>
        <p:nvPicPr>
          <p:cNvPr id="104453" name="Picture 5"/>
          <p:cNvPicPr>
            <a:picLocks noChangeAspect="1" noChangeArrowheads="1"/>
          </p:cNvPicPr>
          <p:nvPr/>
        </p:nvPicPr>
        <p:blipFill>
          <a:blip r:embed="rId3" cstate="print"/>
          <a:srcRect/>
          <a:stretch>
            <a:fillRect/>
          </a:stretch>
        </p:blipFill>
        <p:spPr bwMode="auto">
          <a:xfrm>
            <a:off x="6491087" y="3023991"/>
            <a:ext cx="514350" cy="609600"/>
          </a:xfrm>
          <a:prstGeom prst="rect">
            <a:avLst/>
          </a:prstGeom>
          <a:noFill/>
          <a:ln w="9525">
            <a:noFill/>
            <a:miter lim="800000"/>
            <a:headEnd/>
            <a:tailEnd/>
          </a:ln>
        </p:spPr>
      </p:pic>
      <p:pic>
        <p:nvPicPr>
          <p:cNvPr id="104454" name="Picture 6"/>
          <p:cNvPicPr>
            <a:picLocks noChangeAspect="1" noChangeArrowheads="1"/>
          </p:cNvPicPr>
          <p:nvPr/>
        </p:nvPicPr>
        <p:blipFill>
          <a:blip r:embed="rId4" cstate="print"/>
          <a:srcRect/>
          <a:stretch>
            <a:fillRect/>
          </a:stretch>
        </p:blipFill>
        <p:spPr bwMode="auto">
          <a:xfrm>
            <a:off x="6491087" y="4425146"/>
            <a:ext cx="533400" cy="638175"/>
          </a:xfrm>
          <a:prstGeom prst="rect">
            <a:avLst/>
          </a:prstGeom>
          <a:noFill/>
          <a:ln w="9525">
            <a:noFill/>
            <a:miter lim="800000"/>
            <a:headEnd/>
            <a:tailEnd/>
          </a:ln>
        </p:spPr>
      </p:pic>
      <p:grpSp>
        <p:nvGrpSpPr>
          <p:cNvPr id="10" name="Group 9"/>
          <p:cNvGrpSpPr>
            <a:grpSpLocks noChangeAspect="1"/>
          </p:cNvGrpSpPr>
          <p:nvPr/>
        </p:nvGrpSpPr>
        <p:grpSpPr>
          <a:xfrm>
            <a:off x="6491087" y="1593976"/>
            <a:ext cx="1422262" cy="608204"/>
            <a:chOff x="5476483" y="3022405"/>
            <a:chExt cx="2201971" cy="941632"/>
          </a:xfrm>
        </p:grpSpPr>
        <p:pic>
          <p:nvPicPr>
            <p:cNvPr id="11" name="Picture 4"/>
            <p:cNvPicPr>
              <a:picLocks noChangeAspect="1" noChangeArrowheads="1"/>
            </p:cNvPicPr>
            <p:nvPr/>
          </p:nvPicPr>
          <p:blipFill>
            <a:blip r:embed="rId5" cstate="print"/>
            <a:srcRect/>
            <a:stretch>
              <a:fillRect/>
            </a:stretch>
          </p:blipFill>
          <p:spPr bwMode="auto">
            <a:xfrm>
              <a:off x="5476483" y="3022405"/>
              <a:ext cx="2201971" cy="941632"/>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0909" y="5558820"/>
            <a:ext cx="4723809" cy="61904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afsluiten</a:t>
            </a:r>
            <a:endParaRPr lang="en-US" dirty="0">
              <a:latin typeface="Trebuchet MS" panose="020B0603020202020204" pitchFamily="34" charset="0"/>
            </a:endParaRPr>
          </a:p>
        </p:txBody>
      </p:sp>
      <p:sp>
        <p:nvSpPr>
          <p:cNvPr id="6" name="Content Placeholder 5"/>
          <p:cNvSpPr>
            <a:spLocks noGrp="1"/>
          </p:cNvSpPr>
          <p:nvPr>
            <p:ph idx="1"/>
          </p:nvPr>
        </p:nvSpPr>
        <p:spPr>
          <a:xfrm>
            <a:off x="457199" y="1214422"/>
            <a:ext cx="8198285" cy="5000660"/>
          </a:xfrm>
        </p:spPr>
        <p:txBody>
          <a:bodyPr>
            <a:normAutofit/>
          </a:bodyPr>
          <a:lstStyle/>
          <a:p>
            <a:pPr marL="514350" indent="-514350">
              <a:buFont typeface="+mj-lt"/>
              <a:buAutoNum type="arabicPeriod"/>
            </a:pPr>
            <a:r>
              <a:rPr lang="nl-BE" sz="2400" dirty="0" smtClean="0">
                <a:solidFill>
                  <a:schemeClr val="tx1"/>
                </a:solidFill>
                <a:latin typeface="Trebuchet MS" panose="020B0603020202020204" pitchFamily="34" charset="0"/>
              </a:rPr>
              <a:t>De “afsluiten” knop licht op</a:t>
            </a:r>
          </a:p>
          <a:p>
            <a:pPr marL="514350" indent="-514350">
              <a:buFont typeface="+mj-lt"/>
              <a:buAutoNum type="arabicPeriod"/>
            </a:pPr>
            <a:r>
              <a:rPr lang="nl-BE" sz="2400" dirty="0" smtClean="0">
                <a:solidFill>
                  <a:schemeClr val="tx1"/>
                </a:solidFill>
                <a:latin typeface="Trebuchet MS" panose="020B0603020202020204" pitchFamily="34" charset="0"/>
              </a:rPr>
              <a:t>Om af te sluiten</a:t>
            </a:r>
          </a:p>
          <a:p>
            <a:pPr marL="914400" lvl="1" indent="-514350">
              <a:buFont typeface="+mj-lt"/>
              <a:buAutoNum type="arabicPeriod"/>
            </a:pPr>
            <a:r>
              <a:rPr lang="nl-BE" sz="2000" dirty="0" smtClean="0">
                <a:solidFill>
                  <a:schemeClr val="tx1"/>
                </a:solidFill>
                <a:latin typeface="Trebuchet MS" panose="020B0603020202020204" pitchFamily="34" charset="0"/>
              </a:rPr>
              <a:t>Klik op de “afsluiten” knop</a:t>
            </a:r>
          </a:p>
          <a:p>
            <a:pPr marL="914400" lvl="1" indent="-514350">
              <a:buFont typeface="+mj-lt"/>
              <a:buAutoNum type="arabicPeriod"/>
            </a:pPr>
            <a:r>
              <a:rPr lang="nl-BE" sz="2000" dirty="0" smtClean="0">
                <a:solidFill>
                  <a:schemeClr val="tx1"/>
                </a:solidFill>
                <a:latin typeface="Trebuchet MS" panose="020B0603020202020204" pitchFamily="34" charset="0"/>
              </a:rPr>
              <a:t>Of druk op de F2 toets</a:t>
            </a:r>
          </a:p>
          <a:p>
            <a:pPr marL="514350" indent="-514350">
              <a:buFont typeface="+mj-lt"/>
              <a:buAutoNum type="arabicPeriod"/>
            </a:pPr>
            <a:r>
              <a:rPr lang="nl-BE" sz="2400" dirty="0" smtClean="0">
                <a:solidFill>
                  <a:schemeClr val="tx1"/>
                </a:solidFill>
                <a:latin typeface="Trebuchet MS" panose="020B0603020202020204" pitchFamily="34" charset="0"/>
              </a:rPr>
              <a:t>Lijn 1 status icoon verandert naar in rust</a:t>
            </a:r>
          </a:p>
          <a:p>
            <a:pPr marL="514350" indent="-514350">
              <a:buFont typeface="+mj-lt"/>
              <a:buAutoNum type="arabicPeriod"/>
            </a:pPr>
            <a:r>
              <a:rPr lang="nl-BE" sz="2400" dirty="0" smtClean="0">
                <a:solidFill>
                  <a:schemeClr val="tx1"/>
                </a:solidFill>
                <a:latin typeface="Trebuchet MS" panose="020B0603020202020204" pitchFamily="34" charset="0"/>
              </a:rPr>
              <a:t>Controle toetsen passen zich aan aan de in rust status</a:t>
            </a:r>
          </a:p>
          <a:p>
            <a:pPr marL="514350" indent="-514350">
              <a:buFont typeface="+mj-lt"/>
              <a:buAutoNum type="arabicPeriod"/>
            </a:pPr>
            <a:endParaRPr lang="nl-BE" sz="2400" dirty="0">
              <a:solidFill>
                <a:schemeClr val="tx1"/>
              </a:solidFill>
              <a:latin typeface="Trebuchet MS" panose="020B0603020202020204" pitchFamily="34" charset="0"/>
            </a:endParaRPr>
          </a:p>
          <a:p>
            <a:pPr marL="514350" indent="-514350">
              <a:buFont typeface="+mj-lt"/>
              <a:buAutoNum type="arabicPeriod"/>
            </a:pPr>
            <a:endParaRPr lang="nl-BE" sz="2400" dirty="0" smtClean="0">
              <a:solidFill>
                <a:schemeClr val="tx1"/>
              </a:solidFill>
              <a:latin typeface="Trebuchet MS" panose="020B0603020202020204" pitchFamily="34" charset="0"/>
            </a:endParaRPr>
          </a:p>
          <a:p>
            <a:pPr marL="514350" indent="-514350">
              <a:buFont typeface="+mj-lt"/>
              <a:buAutoNum type="arabicPeriod"/>
            </a:pPr>
            <a:endParaRPr lang="nl-BE" sz="2400" dirty="0">
              <a:solidFill>
                <a:schemeClr val="tx1"/>
              </a:solidFill>
              <a:latin typeface="Trebuchet MS" panose="020B0603020202020204" pitchFamily="34" charset="0"/>
            </a:endParaRPr>
          </a:p>
          <a:p>
            <a:pPr marL="514350" indent="-514350"/>
            <a:r>
              <a:rPr lang="nl-BE" sz="2400" dirty="0" smtClean="0">
                <a:solidFill>
                  <a:schemeClr val="tx1"/>
                </a:solidFill>
                <a:latin typeface="Trebuchet MS" panose="020B0603020202020204" pitchFamily="34" charset="0"/>
              </a:rPr>
              <a:t>In de in rust status is de “afsluiten” knop nog steeds actief. Dit stelt je in staat om oproepen, die nog actief waren op de telefoon, af te sluiten.</a:t>
            </a: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05474" name="Picture 2"/>
          <p:cNvPicPr>
            <a:picLocks noChangeAspect="1" noChangeArrowheads="1"/>
          </p:cNvPicPr>
          <p:nvPr/>
        </p:nvPicPr>
        <p:blipFill>
          <a:blip r:embed="rId2" cstate="print"/>
          <a:srcRect/>
          <a:stretch>
            <a:fillRect/>
          </a:stretch>
        </p:blipFill>
        <p:spPr bwMode="auto">
          <a:xfrm>
            <a:off x="6690008" y="1165377"/>
            <a:ext cx="600075" cy="619125"/>
          </a:xfrm>
          <a:prstGeom prst="rect">
            <a:avLst/>
          </a:prstGeom>
          <a:noFill/>
          <a:ln w="9525">
            <a:noFill/>
            <a:miter lim="800000"/>
            <a:headEnd/>
            <a:tailEnd/>
          </a:ln>
        </p:spPr>
      </p:pic>
      <p:pic>
        <p:nvPicPr>
          <p:cNvPr id="105475" name="Picture 3"/>
          <p:cNvPicPr>
            <a:picLocks noChangeAspect="1" noChangeArrowheads="1"/>
          </p:cNvPicPr>
          <p:nvPr/>
        </p:nvPicPr>
        <p:blipFill>
          <a:blip r:embed="rId3" cstate="print"/>
          <a:srcRect/>
          <a:stretch>
            <a:fillRect/>
          </a:stretch>
        </p:blipFill>
        <p:spPr bwMode="auto">
          <a:xfrm>
            <a:off x="6890033" y="2718606"/>
            <a:ext cx="523875" cy="638175"/>
          </a:xfrm>
          <a:prstGeom prst="rect">
            <a:avLst/>
          </a:prstGeom>
          <a:noFill/>
          <a:ln w="9525">
            <a:noFill/>
            <a:miter lim="800000"/>
            <a:headEnd/>
            <a:tailEnd/>
          </a:ln>
        </p:spPr>
      </p:pic>
      <p:pic>
        <p:nvPicPr>
          <p:cNvPr id="105476" name="Picture 4"/>
          <p:cNvPicPr>
            <a:picLocks noChangeAspect="1" noChangeArrowheads="1"/>
          </p:cNvPicPr>
          <p:nvPr/>
        </p:nvPicPr>
        <p:blipFill>
          <a:blip r:embed="rId4" cstate="print"/>
          <a:srcRect/>
          <a:stretch>
            <a:fillRect/>
          </a:stretch>
        </p:blipFill>
        <p:spPr bwMode="auto">
          <a:xfrm>
            <a:off x="2234983" y="3888288"/>
            <a:ext cx="42481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Oproep opzetten</a:t>
            </a:r>
          </a:p>
        </p:txBody>
      </p:sp>
      <p:sp>
        <p:nvSpPr>
          <p:cNvPr id="20484" name="Rectangle 2"/>
          <p:cNvSpPr>
            <a:spLocks noGrp="1" noChangeArrowheads="1"/>
          </p:cNvSpPr>
          <p:nvPr>
            <p:ph idx="1"/>
          </p:nvPr>
        </p:nvSpPr>
        <p:spPr/>
        <p:txBody>
          <a:bodyPr vert="horz" lIns="91440" tIns="45720" rIns="91440" bIns="45720" rtlCol="0">
            <a:normAutofit/>
          </a:bodyPr>
          <a:lstStyle/>
          <a:p>
            <a:r>
              <a:rPr lang="nl-BE" sz="2200" dirty="0">
                <a:solidFill>
                  <a:schemeClr val="tx1"/>
                </a:solidFill>
                <a:latin typeface="Trebuchet MS" panose="020B0603020202020204" pitchFamily="34" charset="0"/>
              </a:rPr>
              <a:t>Er zijn verschillende manieren om een oproep op te zetten:</a:t>
            </a:r>
          </a:p>
          <a:p>
            <a:pPr marL="971550" lvl="1" indent="-514350">
              <a:buFont typeface="+mj-lt"/>
              <a:buAutoNum type="arabicPeriod"/>
            </a:pPr>
            <a:r>
              <a:rPr lang="nl-BE" sz="2200" dirty="0">
                <a:solidFill>
                  <a:schemeClr val="tx1"/>
                </a:solidFill>
                <a:latin typeface="Trebuchet MS" panose="020B0603020202020204" pitchFamily="34" charset="0"/>
              </a:rPr>
              <a:t>Vorm een nummer op de telefoon</a:t>
            </a:r>
          </a:p>
          <a:p>
            <a:pPr marL="971550" lvl="1" indent="-514350">
              <a:buFont typeface="+mj-lt"/>
              <a:buAutoNum type="arabicPeriod"/>
            </a:pPr>
            <a:r>
              <a:rPr lang="nl-BE" sz="2200" dirty="0">
                <a:solidFill>
                  <a:schemeClr val="tx1"/>
                </a:solidFill>
                <a:latin typeface="Trebuchet MS" panose="020B0603020202020204" pitchFamily="34" charset="0"/>
              </a:rPr>
              <a:t>Dubbel klik op een contact in de contact lijst</a:t>
            </a:r>
          </a:p>
          <a:p>
            <a:pPr marL="971550" lvl="1" indent="-514350">
              <a:buFont typeface="+mj-lt"/>
              <a:buAutoNum type="arabicPeriod"/>
            </a:pPr>
            <a:r>
              <a:rPr lang="nl-BE" sz="2200" dirty="0">
                <a:solidFill>
                  <a:schemeClr val="tx1"/>
                </a:solidFill>
                <a:latin typeface="Trebuchet MS" panose="020B0603020202020204" pitchFamily="34" charset="0"/>
              </a:rPr>
              <a:t>Selecteer een contact en druk op de “Enter” toets</a:t>
            </a:r>
          </a:p>
          <a:p>
            <a:pPr marL="971550" lvl="1" indent="-514350">
              <a:buFont typeface="+mj-lt"/>
              <a:buAutoNum type="arabicPeriod"/>
            </a:pPr>
            <a:r>
              <a:rPr lang="nl-BE" sz="2200" dirty="0">
                <a:solidFill>
                  <a:schemeClr val="tx1"/>
                </a:solidFill>
                <a:latin typeface="Trebuchet MS" panose="020B0603020202020204" pitchFamily="34" charset="0"/>
              </a:rPr>
              <a:t>Klik ok het vaste of mobiele telefoon icoontje in de contact lijst</a:t>
            </a:r>
          </a:p>
          <a:p>
            <a:pPr marL="971550" lvl="1" indent="-514350">
              <a:buFont typeface="+mj-lt"/>
              <a:buAutoNum type="arabicPeriod"/>
            </a:pPr>
            <a:r>
              <a:rPr lang="nl-BE" sz="2200" dirty="0">
                <a:solidFill>
                  <a:schemeClr val="tx1"/>
                </a:solidFill>
                <a:latin typeface="Trebuchet MS" panose="020B0603020202020204" pitchFamily="34" charset="0"/>
              </a:rPr>
              <a:t>Vorm een nummer in het nummer veld en druk op de “Enter” toets</a:t>
            </a:r>
          </a:p>
          <a:p>
            <a:pPr marL="971550" lvl="1" indent="-514350">
              <a:buFont typeface="+mj-lt"/>
              <a:buAutoNum type="arabicPeriod"/>
            </a:pPr>
            <a:r>
              <a:rPr lang="nl-BE" sz="2200" dirty="0">
                <a:solidFill>
                  <a:schemeClr val="tx1"/>
                </a:solidFill>
                <a:latin typeface="Trebuchet MS" panose="020B0603020202020204" pitchFamily="34" charset="0"/>
              </a:rPr>
              <a:t>Klik op een </a:t>
            </a:r>
            <a:r>
              <a:rPr lang="nl-BE" sz="2200" dirty="0" smtClean="0">
                <a:solidFill>
                  <a:schemeClr val="tx1"/>
                </a:solidFill>
                <a:latin typeface="Trebuchet MS" panose="020B0603020202020204" pitchFamily="34" charset="0"/>
              </a:rPr>
              <a:t>snelkeuzetoets</a:t>
            </a:r>
            <a:endParaRPr lang="nl-BE" sz="2200" dirty="0">
              <a:solidFill>
                <a:schemeClr val="tx1"/>
              </a:solidFill>
              <a:latin typeface="Trebuchet MS" panose="020B0603020202020204" pitchFamily="34" charset="0"/>
            </a:endParaRPr>
          </a:p>
          <a:p>
            <a:pPr marL="971550" lvl="1" indent="-514350">
              <a:buFont typeface="+mj-lt"/>
              <a:buAutoNum type="arabicPeriod"/>
            </a:pPr>
            <a:endParaRPr lang="nl-BE" sz="2200" dirty="0">
              <a:solidFill>
                <a:schemeClr val="tx1"/>
              </a:solidFill>
              <a:latin typeface="Trebuchet MS" panose="020B0603020202020204" pitchFamily="34" charset="0"/>
            </a:endParaRPr>
          </a:p>
          <a:p>
            <a:pPr marL="971550" lvl="1" indent="-514350">
              <a:buFont typeface="+mj-lt"/>
              <a:buAutoNum type="arabicPeriod"/>
            </a:pPr>
            <a:endParaRPr lang="nl-BE" sz="2200" dirty="0">
              <a:solidFill>
                <a:schemeClr val="tx1"/>
              </a:solidFill>
              <a:latin typeface="Trebuchet MS" panose="020B0603020202020204" pitchFamily="34" charset="0"/>
            </a:endParaRPr>
          </a:p>
        </p:txBody>
      </p:sp>
      <p:sp>
        <p:nvSpPr>
          <p:cNvPr id="7" name="Footer Placeholder 3"/>
          <p:cNvSpPr>
            <a:spLocks noGrp="1"/>
          </p:cNvSpPr>
          <p:nvPr>
            <p:ph type="ftr" sz="quarter" idx="11"/>
          </p:nvPr>
        </p:nvSpPr>
        <p:spPr/>
        <p:txBody>
          <a:bodyPr/>
          <a:lstStyle/>
          <a:p>
            <a:pPr>
              <a:defRPr/>
            </a:pPr>
            <a:endParaRPr lang="fr-BE"/>
          </a:p>
          <a:p>
            <a:pPr>
              <a:defRPr/>
            </a:pPr>
            <a:r>
              <a:rPr lang="fr-BE"/>
              <a:t>www.escaux.com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In wacht zetten en terugnemen</a:t>
            </a:r>
            <a:endParaRPr lang="en-US" dirty="0">
              <a:latin typeface="Trebuchet MS" panose="020B0603020202020204" pitchFamily="34" charset="0"/>
            </a:endParaRPr>
          </a:p>
        </p:txBody>
      </p:sp>
      <p:sp>
        <p:nvSpPr>
          <p:cNvPr id="6" name="Content Placeholder 5"/>
          <p:cNvSpPr>
            <a:spLocks noGrp="1"/>
          </p:cNvSpPr>
          <p:nvPr>
            <p:ph idx="1"/>
          </p:nvPr>
        </p:nvSpPr>
        <p:spPr>
          <a:xfrm>
            <a:off x="457200" y="1214422"/>
            <a:ext cx="6106438" cy="5000660"/>
          </a:xfrm>
        </p:spPr>
        <p:txBody>
          <a:bodyPr>
            <a:normAutofit lnSpcReduction="10000"/>
          </a:bodyPr>
          <a:lstStyle/>
          <a:p>
            <a:pPr marL="514350" indent="-514350">
              <a:buFont typeface="+mj-lt"/>
              <a:buAutoNum type="arabicPeriod"/>
            </a:pPr>
            <a:r>
              <a:rPr lang="nl-BE" sz="2400" dirty="0" smtClean="0">
                <a:solidFill>
                  <a:schemeClr val="tx1"/>
                </a:solidFill>
                <a:latin typeface="Trebuchet MS" panose="020B0603020202020204" pitchFamily="34" charset="0"/>
              </a:rPr>
              <a:t>“In gesprek”</a:t>
            </a:r>
          </a:p>
          <a:p>
            <a:pPr marL="514350" indent="-514350">
              <a:buFont typeface="+mj-lt"/>
              <a:buAutoNum type="arabicPeriod"/>
            </a:pPr>
            <a:r>
              <a:rPr lang="nl-BE" sz="2400" dirty="0" smtClean="0">
                <a:solidFill>
                  <a:schemeClr val="tx1"/>
                </a:solidFill>
                <a:latin typeface="Trebuchet MS" panose="020B0603020202020204" pitchFamily="34" charset="0"/>
              </a:rPr>
              <a:t>De “Wacht” knop licht op</a:t>
            </a:r>
          </a:p>
          <a:p>
            <a:pPr marL="514350" indent="-514350">
              <a:buFont typeface="+mj-lt"/>
              <a:buAutoNum type="arabicPeriod"/>
            </a:pPr>
            <a:r>
              <a:rPr lang="nl-BE" sz="2400" dirty="0" smtClean="0">
                <a:solidFill>
                  <a:schemeClr val="tx1"/>
                </a:solidFill>
                <a:latin typeface="Trebuchet MS" panose="020B0603020202020204" pitchFamily="34" charset="0"/>
              </a:rPr>
              <a:t>Om in wacht te zetten:</a:t>
            </a:r>
          </a:p>
          <a:p>
            <a:pPr marL="914400" lvl="1" indent="-514350">
              <a:buFont typeface="+mj-lt"/>
              <a:buAutoNum type="arabicPeriod"/>
            </a:pPr>
            <a:r>
              <a:rPr lang="nl-BE" sz="2000" dirty="0" smtClean="0">
                <a:solidFill>
                  <a:schemeClr val="tx1"/>
                </a:solidFill>
                <a:latin typeface="Trebuchet MS" panose="020B0603020202020204" pitchFamily="34" charset="0"/>
              </a:rPr>
              <a:t>Klik op de “Wacht” knop</a:t>
            </a:r>
          </a:p>
          <a:p>
            <a:pPr marL="914400" lvl="1" indent="-514350">
              <a:buFont typeface="+mj-lt"/>
              <a:buAutoNum type="arabicPeriod"/>
            </a:pPr>
            <a:r>
              <a:rPr lang="nl-BE" sz="2000" dirty="0" smtClean="0">
                <a:solidFill>
                  <a:schemeClr val="tx1"/>
                </a:solidFill>
                <a:latin typeface="Trebuchet MS" panose="020B0603020202020204" pitchFamily="34" charset="0"/>
              </a:rPr>
              <a:t>Of druk op de “Enter” toets</a:t>
            </a:r>
          </a:p>
          <a:p>
            <a:pPr marL="514350" indent="-514350">
              <a:buFont typeface="+mj-lt"/>
              <a:buAutoNum type="arabicPeriod"/>
            </a:pPr>
            <a:r>
              <a:rPr lang="nl-BE" sz="2400" dirty="0" smtClean="0">
                <a:solidFill>
                  <a:schemeClr val="tx1"/>
                </a:solidFill>
                <a:latin typeface="Trebuchet MS" panose="020B0603020202020204" pitchFamily="34" charset="0"/>
              </a:rPr>
              <a:t>Lijn 1 status icoon verandert naar in wacht</a:t>
            </a:r>
          </a:p>
          <a:p>
            <a:pPr marL="514350" indent="-514350">
              <a:buFont typeface="+mj-lt"/>
              <a:buAutoNum type="arabicPeriod"/>
            </a:pPr>
            <a:r>
              <a:rPr lang="nl-BE" sz="2400" dirty="0" smtClean="0">
                <a:solidFill>
                  <a:schemeClr val="tx1"/>
                </a:solidFill>
                <a:latin typeface="Trebuchet MS" panose="020B0603020202020204" pitchFamily="34" charset="0"/>
              </a:rPr>
              <a:t>De “Wacht” knop is ingedrukt</a:t>
            </a:r>
          </a:p>
          <a:p>
            <a:pPr marL="514350" indent="-514350">
              <a:buFont typeface="+mj-lt"/>
              <a:buAutoNum type="arabicPeriod"/>
            </a:pPr>
            <a:r>
              <a:rPr lang="nl-BE" sz="2400" dirty="0" smtClean="0">
                <a:solidFill>
                  <a:schemeClr val="tx1"/>
                </a:solidFill>
                <a:latin typeface="Trebuchet MS" panose="020B0603020202020204" pitchFamily="34" charset="0"/>
              </a:rPr>
              <a:t>Uit wacht halen</a:t>
            </a:r>
          </a:p>
          <a:p>
            <a:pPr marL="914400" lvl="1" indent="-514350">
              <a:buFont typeface="+mj-lt"/>
              <a:buAutoNum type="arabicPeriod"/>
            </a:pPr>
            <a:r>
              <a:rPr lang="nl-BE" sz="2000" dirty="0" smtClean="0">
                <a:solidFill>
                  <a:schemeClr val="tx1"/>
                </a:solidFill>
                <a:latin typeface="Trebuchet MS" panose="020B0603020202020204" pitchFamily="34" charset="0"/>
              </a:rPr>
              <a:t>Klik nogmaals op de “Wacht” knop</a:t>
            </a:r>
          </a:p>
          <a:p>
            <a:pPr marL="914400" lvl="1" indent="-514350">
              <a:buFont typeface="+mj-lt"/>
              <a:buAutoNum type="arabicPeriod"/>
            </a:pPr>
            <a:r>
              <a:rPr lang="nl-BE" sz="2000" dirty="0" smtClean="0">
                <a:solidFill>
                  <a:schemeClr val="tx1"/>
                </a:solidFill>
                <a:latin typeface="Trebuchet MS" panose="020B0603020202020204" pitchFamily="34" charset="0"/>
              </a:rPr>
              <a:t>Of druk op de “Enter” toets</a:t>
            </a:r>
          </a:p>
          <a:p>
            <a:pPr marL="514350" indent="-514350">
              <a:buFont typeface="+mj-lt"/>
              <a:buAutoNum type="arabicPeriod"/>
            </a:pPr>
            <a:r>
              <a:rPr lang="nl-BE" sz="2400" dirty="0" smtClean="0">
                <a:solidFill>
                  <a:schemeClr val="tx1"/>
                </a:solidFill>
                <a:latin typeface="Trebuchet MS" panose="020B0603020202020204" pitchFamily="34" charset="0"/>
              </a:rPr>
              <a:t>Lijn 1 status icoon verandert opnieuw naar “In gesprek”</a:t>
            </a:r>
          </a:p>
          <a:p>
            <a:pPr marL="514350" indent="-514350">
              <a:buFont typeface="+mj-lt"/>
              <a:buAutoNum type="arabicPeriod"/>
            </a:pPr>
            <a:endParaRPr lang="nl-BE" sz="2400" dirty="0" smtClean="0">
              <a:solidFill>
                <a:schemeClr val="tx1"/>
              </a:solidFill>
              <a:latin typeface="Trebuchet MS" panose="020B0603020202020204" pitchFamily="34" charset="0"/>
            </a:endParaRPr>
          </a:p>
          <a:p>
            <a:pPr marL="514350" indent="-514350">
              <a:buFont typeface="+mj-lt"/>
              <a:buAutoNum type="arabicPeriod"/>
            </a:pPr>
            <a:endParaRPr lang="nl-BE" sz="2400" dirty="0" smtClean="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5" name="Picture 6"/>
          <p:cNvPicPr>
            <a:picLocks noChangeAspect="1" noChangeArrowheads="1"/>
          </p:cNvPicPr>
          <p:nvPr/>
        </p:nvPicPr>
        <p:blipFill>
          <a:blip r:embed="rId2" cstate="print"/>
          <a:srcRect/>
          <a:stretch>
            <a:fillRect/>
          </a:stretch>
        </p:blipFill>
        <p:spPr bwMode="auto">
          <a:xfrm>
            <a:off x="6588038" y="1192141"/>
            <a:ext cx="533400" cy="638175"/>
          </a:xfrm>
          <a:prstGeom prst="rect">
            <a:avLst/>
          </a:prstGeom>
          <a:noFill/>
          <a:ln w="9525">
            <a:noFill/>
            <a:miter lim="800000"/>
            <a:headEnd/>
            <a:tailEnd/>
          </a:ln>
        </p:spPr>
      </p:pic>
      <p:pic>
        <p:nvPicPr>
          <p:cNvPr id="106498" name="Picture 2"/>
          <p:cNvPicPr>
            <a:picLocks noChangeAspect="1" noChangeArrowheads="1"/>
          </p:cNvPicPr>
          <p:nvPr/>
        </p:nvPicPr>
        <p:blipFill>
          <a:blip r:embed="rId3" cstate="print"/>
          <a:srcRect/>
          <a:stretch>
            <a:fillRect/>
          </a:stretch>
        </p:blipFill>
        <p:spPr bwMode="auto">
          <a:xfrm>
            <a:off x="6564225" y="1839923"/>
            <a:ext cx="600075" cy="609600"/>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6597563" y="3725449"/>
            <a:ext cx="619125" cy="609600"/>
          </a:xfrm>
          <a:prstGeom prst="rect">
            <a:avLst/>
          </a:prstGeom>
          <a:noFill/>
          <a:ln w="9525">
            <a:noFill/>
            <a:miter lim="800000"/>
            <a:headEnd/>
            <a:tailEnd/>
          </a:ln>
        </p:spPr>
      </p:pic>
      <p:pic>
        <p:nvPicPr>
          <p:cNvPr id="106501" name="Picture 5"/>
          <p:cNvPicPr>
            <a:picLocks noChangeAspect="1" noChangeArrowheads="1"/>
          </p:cNvPicPr>
          <p:nvPr/>
        </p:nvPicPr>
        <p:blipFill>
          <a:blip r:embed="rId5" cstate="print"/>
          <a:srcRect/>
          <a:stretch>
            <a:fillRect/>
          </a:stretch>
        </p:blipFill>
        <p:spPr bwMode="auto">
          <a:xfrm>
            <a:off x="6597563" y="3106912"/>
            <a:ext cx="514350" cy="619125"/>
          </a:xfrm>
          <a:prstGeom prst="rect">
            <a:avLst/>
          </a:prstGeom>
          <a:noFill/>
          <a:ln w="9525">
            <a:noFill/>
            <a:miter lim="800000"/>
            <a:headEnd/>
            <a:tailEnd/>
          </a:ln>
        </p:spPr>
      </p:pic>
      <p:pic>
        <p:nvPicPr>
          <p:cNvPr id="10" name="Picture 6"/>
          <p:cNvPicPr>
            <a:picLocks noChangeAspect="1" noChangeArrowheads="1"/>
          </p:cNvPicPr>
          <p:nvPr/>
        </p:nvPicPr>
        <p:blipFill>
          <a:blip r:embed="rId2" cstate="print"/>
          <a:srcRect/>
          <a:stretch>
            <a:fillRect/>
          </a:stretch>
        </p:blipFill>
        <p:spPr bwMode="auto">
          <a:xfrm>
            <a:off x="6597563" y="5516998"/>
            <a:ext cx="5334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Doorschakelen zonder consultatie</a:t>
            </a:r>
            <a:endParaRPr lang="en-US" dirty="0">
              <a:latin typeface="Trebuchet MS" panose="020B0603020202020204" pitchFamily="34" charset="0"/>
            </a:endParaRPr>
          </a:p>
        </p:txBody>
      </p:sp>
      <p:sp>
        <p:nvSpPr>
          <p:cNvPr id="6" name="Content Placeholder 5"/>
          <p:cNvSpPr>
            <a:spLocks noGrp="1"/>
          </p:cNvSpPr>
          <p:nvPr>
            <p:ph idx="1"/>
          </p:nvPr>
        </p:nvSpPr>
        <p:spPr>
          <a:xfrm>
            <a:off x="457199" y="1214422"/>
            <a:ext cx="8210811" cy="5000660"/>
          </a:xfrm>
        </p:spPr>
        <p:txBody>
          <a:bodyPr>
            <a:normAutofit fontScale="85000" lnSpcReduction="20000"/>
          </a:bodyPr>
          <a:lstStyle/>
          <a:p>
            <a:pPr marL="514350" indent="-514350">
              <a:buFont typeface="+mj-lt"/>
              <a:buAutoNum type="arabicPeriod"/>
            </a:pPr>
            <a:r>
              <a:rPr lang="nl-BE" sz="2400" dirty="0" smtClean="0">
                <a:solidFill>
                  <a:schemeClr val="tx1"/>
                </a:solidFill>
                <a:latin typeface="Trebuchet MS" panose="020B0603020202020204" pitchFamily="34" charset="0"/>
              </a:rPr>
              <a:t>Oproep is “In gesprek”</a:t>
            </a:r>
          </a:p>
          <a:p>
            <a:pPr marL="514350" indent="-514350">
              <a:buFont typeface="+mj-lt"/>
              <a:buAutoNum type="arabicPeriod"/>
            </a:pPr>
            <a:r>
              <a:rPr lang="nl-BE" sz="2400" dirty="0" smtClean="0">
                <a:solidFill>
                  <a:schemeClr val="tx1"/>
                </a:solidFill>
                <a:latin typeface="Trebuchet MS" panose="020B0603020202020204" pitchFamily="34" charset="0"/>
              </a:rPr>
              <a:t>Zoek een contact in de contact lijst</a:t>
            </a:r>
          </a:p>
          <a:p>
            <a:pPr marL="914400" lvl="1" indent="-514350">
              <a:buFont typeface="+mj-lt"/>
              <a:buAutoNum type="arabicPeriod"/>
            </a:pPr>
            <a:r>
              <a:rPr lang="nl-BE" sz="2000" dirty="0" smtClean="0">
                <a:solidFill>
                  <a:schemeClr val="tx1"/>
                </a:solidFill>
                <a:latin typeface="Trebuchet MS" panose="020B0603020202020204" pitchFamily="34" charset="0"/>
              </a:rPr>
              <a:t>Als de zoekopdracht 1 resultaat heeft, wordt de doorschakelijk onmiddelijk geactiveerd (optioneel gedrag)</a:t>
            </a:r>
          </a:p>
          <a:p>
            <a:pPr marL="914400" lvl="1" indent="-514350">
              <a:buFont typeface="+mj-lt"/>
              <a:buAutoNum type="arabicPeriod"/>
            </a:pPr>
            <a:r>
              <a:rPr lang="nl-BE" sz="2000" dirty="0" smtClean="0">
                <a:solidFill>
                  <a:schemeClr val="tx1"/>
                </a:solidFill>
                <a:latin typeface="Trebuchet MS" panose="020B0603020202020204" pitchFamily="34" charset="0"/>
              </a:rPr>
              <a:t>Als de zoekopdracht meerdere resultaten heeft, wordt de doorschakeling pas geactiveerd na het manueel kiezen van een contact</a:t>
            </a:r>
          </a:p>
          <a:p>
            <a:pPr marL="514350" indent="-514350">
              <a:buFont typeface="+mj-lt"/>
              <a:buAutoNum type="arabicPeriod"/>
            </a:pPr>
            <a:r>
              <a:rPr lang="nl-BE" sz="2400" dirty="0" smtClean="0">
                <a:solidFill>
                  <a:schemeClr val="tx1"/>
                </a:solidFill>
                <a:latin typeface="Trebuchet MS" panose="020B0603020202020204" pitchFamily="34" charset="0"/>
              </a:rPr>
              <a:t>Oproep “Doorschakeling actief” verschijnt in het supervisie gebied.</a:t>
            </a:r>
          </a:p>
          <a:p>
            <a:pPr marL="514350" indent="-514350">
              <a:buFont typeface="+mj-lt"/>
              <a:buAutoNum type="arabicPeriod"/>
            </a:pPr>
            <a:endParaRPr lang="nl-BE" sz="2400" dirty="0" smtClean="0">
              <a:solidFill>
                <a:schemeClr val="tx1"/>
              </a:solidFill>
              <a:latin typeface="Trebuchet MS" panose="020B0603020202020204" pitchFamily="34" charset="0"/>
            </a:endParaRPr>
          </a:p>
          <a:p>
            <a:pPr marL="514350" indent="-514350">
              <a:buFont typeface="+mj-lt"/>
              <a:buAutoNum type="arabicPeriod"/>
            </a:pPr>
            <a:endParaRPr lang="nl-BE" sz="2400" dirty="0">
              <a:solidFill>
                <a:schemeClr val="tx1"/>
              </a:solidFill>
              <a:latin typeface="Trebuchet MS" panose="020B0603020202020204" pitchFamily="34" charset="0"/>
            </a:endParaRPr>
          </a:p>
          <a:p>
            <a:pPr marL="514350" indent="-514350">
              <a:buFont typeface="+mj-lt"/>
              <a:buAutoNum type="arabicPeriod"/>
            </a:pPr>
            <a:endParaRPr lang="nl-BE" sz="2400" dirty="0" smtClean="0">
              <a:solidFill>
                <a:schemeClr val="tx1"/>
              </a:solidFill>
              <a:latin typeface="Trebuchet MS" panose="020B0603020202020204" pitchFamily="34" charset="0"/>
            </a:endParaRPr>
          </a:p>
          <a:p>
            <a:pPr marL="514350" indent="-514350">
              <a:buFont typeface="+mj-lt"/>
              <a:buAutoNum type="arabicPeriod"/>
            </a:pPr>
            <a:r>
              <a:rPr lang="nl-BE" sz="2400" dirty="0" smtClean="0">
                <a:solidFill>
                  <a:schemeClr val="tx1"/>
                </a:solidFill>
                <a:latin typeface="Trebuchet MS" panose="020B0603020202020204" pitchFamily="34" charset="0"/>
              </a:rPr>
              <a:t>Wanneer de bestemmeling de oproep aanvaart, verdwijnt de lijn uit het supervisie gebied.</a:t>
            </a:r>
          </a:p>
          <a:p>
            <a:pPr marL="514350" indent="-514350">
              <a:buFont typeface="+mj-lt"/>
              <a:buAutoNum type="arabicPeriod"/>
            </a:pPr>
            <a:r>
              <a:rPr lang="nl-BE" sz="2400" dirty="0" smtClean="0">
                <a:solidFill>
                  <a:schemeClr val="tx1"/>
                </a:solidFill>
                <a:latin typeface="Trebuchet MS" panose="020B0603020202020204" pitchFamily="34" charset="0"/>
              </a:rPr>
              <a:t>Indien de bestemmeling niet opneemt:</a:t>
            </a:r>
          </a:p>
          <a:p>
            <a:pPr marL="914400" lvl="1" indent="-514350">
              <a:buFont typeface="+mj-lt"/>
              <a:buAutoNum type="arabicPeriod"/>
            </a:pPr>
            <a:r>
              <a:rPr lang="nl-BE" sz="2000" dirty="0" smtClean="0">
                <a:solidFill>
                  <a:schemeClr val="tx1"/>
                </a:solidFill>
                <a:latin typeface="Trebuchet MS" panose="020B0603020202020204" pitchFamily="34" charset="0"/>
              </a:rPr>
              <a:t>De oproep kan manueel teruggenomen worden om eventueel daarna af te sluiten (zie later)</a:t>
            </a:r>
          </a:p>
          <a:p>
            <a:pPr marL="914400" lvl="1" indent="-514350">
              <a:buFont typeface="+mj-lt"/>
              <a:buAutoNum type="arabicPeriod"/>
            </a:pPr>
            <a:r>
              <a:rPr lang="nl-BE" sz="2000" dirty="0" smtClean="0">
                <a:solidFill>
                  <a:schemeClr val="tx1"/>
                </a:solidFill>
                <a:latin typeface="Trebuchet MS" panose="020B0603020202020204" pitchFamily="34" charset="0"/>
              </a:rPr>
              <a:t>De oproep komt automatisch terug na het verlopen van een teller (oproep komt in de persoonlijke queue)</a:t>
            </a:r>
          </a:p>
          <a:p>
            <a:pPr marL="514350" indent="-514350">
              <a:buNone/>
            </a:pPr>
            <a:endParaRPr lang="nl-BE" sz="2400" dirty="0" smtClean="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07524" name="Picture 4"/>
          <p:cNvPicPr>
            <a:picLocks noChangeAspect="1" noChangeArrowheads="1"/>
          </p:cNvPicPr>
          <p:nvPr/>
        </p:nvPicPr>
        <p:blipFill>
          <a:blip r:embed="rId2" cstate="print"/>
          <a:srcRect/>
          <a:stretch>
            <a:fillRect/>
          </a:stretch>
        </p:blipFill>
        <p:spPr bwMode="auto">
          <a:xfrm>
            <a:off x="1145161" y="3403196"/>
            <a:ext cx="66675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274638"/>
            <a:ext cx="8353425" cy="796908"/>
          </a:xfrm>
        </p:spPr>
        <p:txBody>
          <a:bodyPr vert="horz" lIns="91440" tIns="45720" rIns="91440" bIns="45720" rtlCol="0" anchor="ctr">
            <a:noAutofit/>
          </a:bodyPr>
          <a:lstStyle/>
          <a:p>
            <a:r>
              <a:rPr lang="nl-BE" dirty="0">
                <a:latin typeface="Trebuchet MS" panose="020B0603020202020204" pitchFamily="34" charset="0"/>
              </a:rPr>
              <a:t>Doorschakeling zonder consultatie naar bezet nummer</a:t>
            </a:r>
            <a:endParaRPr lang="en-US" dirty="0">
              <a:latin typeface="Trebuchet MS" panose="020B0603020202020204" pitchFamily="34" charset="0"/>
            </a:endParaRPr>
          </a:p>
        </p:txBody>
      </p:sp>
      <p:sp>
        <p:nvSpPr>
          <p:cNvPr id="6" name="Content Placeholder 5"/>
          <p:cNvSpPr>
            <a:spLocks noGrp="1"/>
          </p:cNvSpPr>
          <p:nvPr>
            <p:ph idx="1"/>
          </p:nvPr>
        </p:nvSpPr>
        <p:spPr>
          <a:xfrm>
            <a:off x="457199" y="1214422"/>
            <a:ext cx="8210811" cy="5000660"/>
          </a:xfrm>
        </p:spPr>
        <p:txBody>
          <a:bodyPr vert="horz" lIns="91440" tIns="45720" rIns="91440" bIns="45720" rtlCol="0">
            <a:normAutofit/>
          </a:bodyPr>
          <a:lstStyle/>
          <a:p>
            <a:r>
              <a:rPr lang="nl-BE" sz="2200" dirty="0">
                <a:solidFill>
                  <a:schemeClr val="tx1"/>
                </a:solidFill>
                <a:latin typeface="Trebuchet MS" panose="020B0603020202020204" pitchFamily="34" charset="0"/>
              </a:rPr>
              <a:t>Bij de meeste operator console applicaties resulteert een doorschakeling zonder consultatie naar een bezet nummer in een afgebroken gesprek.</a:t>
            </a:r>
          </a:p>
          <a:p>
            <a:r>
              <a:rPr lang="nl-BE" sz="2200" dirty="0">
                <a:solidFill>
                  <a:schemeClr val="tx1"/>
                </a:solidFill>
                <a:latin typeface="Trebuchet MS" panose="020B0603020202020204" pitchFamily="34" charset="0"/>
              </a:rPr>
              <a:t>Indien dit gebeurt met de net.Console zal de uitgaande oproep afgebroken worden en de originele oproep in wacht worden gezet.</a:t>
            </a:r>
          </a:p>
          <a:p>
            <a:r>
              <a:rPr lang="nl-BE" sz="2200" dirty="0">
                <a:solidFill>
                  <a:schemeClr val="tx1"/>
                </a:solidFill>
                <a:latin typeface="Trebuchet MS" panose="020B0603020202020204" pitchFamily="34" charset="0"/>
              </a:rPr>
              <a:t>Dit geeft de gebruiker de kans om de beller terug te nemen.</a:t>
            </a: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274638"/>
            <a:ext cx="7534275" cy="796908"/>
          </a:xfrm>
        </p:spPr>
        <p:txBody>
          <a:bodyPr vert="horz" lIns="91440" tIns="45720" rIns="91440" bIns="45720" rtlCol="0" anchor="ctr">
            <a:noAutofit/>
          </a:bodyPr>
          <a:lstStyle/>
          <a:p>
            <a:r>
              <a:rPr lang="nl-BE" dirty="0">
                <a:latin typeface="Trebuchet MS" panose="020B0603020202020204" pitchFamily="34" charset="0"/>
              </a:rPr>
              <a:t>Doorschakeling met </a:t>
            </a:r>
            <a:r>
              <a:rPr lang="nl-BE" dirty="0" smtClean="0">
                <a:latin typeface="Trebuchet MS" panose="020B0603020202020204" pitchFamily="34" charset="0"/>
              </a:rPr>
              <a:t>consultatie (1)</a:t>
            </a:r>
            <a:endParaRPr lang="en-US" dirty="0">
              <a:latin typeface="Trebuchet MS" panose="020B0603020202020204" pitchFamily="34" charset="0"/>
            </a:endParaRPr>
          </a:p>
        </p:txBody>
      </p:sp>
      <p:sp>
        <p:nvSpPr>
          <p:cNvPr id="5" name="Content Placeholder 5"/>
          <p:cNvSpPr>
            <a:spLocks noGrp="1"/>
          </p:cNvSpPr>
          <p:nvPr>
            <p:ph idx="1"/>
          </p:nvPr>
        </p:nvSpPr>
        <p:spPr>
          <a:xfrm>
            <a:off x="457199" y="1214422"/>
            <a:ext cx="8210811" cy="5000660"/>
          </a:xfrm>
        </p:spPr>
        <p:txBody>
          <a:bodyPr vert="horz" lIns="91440" tIns="45720" rIns="91440" bIns="45720" rtlCol="0">
            <a:normAutofit/>
          </a:bodyPr>
          <a:lstStyle/>
          <a:p>
            <a:pPr marL="457200" indent="-457200">
              <a:buFont typeface="+mj-lt"/>
              <a:buAutoNum type="arabicPeriod"/>
            </a:pPr>
            <a:r>
              <a:rPr lang="nl-BE" sz="2200" dirty="0">
                <a:solidFill>
                  <a:schemeClr val="tx1"/>
                </a:solidFill>
                <a:latin typeface="Trebuchet MS" panose="020B0603020202020204" pitchFamily="34" charset="0"/>
              </a:rPr>
              <a:t>Oproep is “In gesprek”</a:t>
            </a:r>
          </a:p>
          <a:p>
            <a:pPr marL="457200" indent="-457200">
              <a:buFont typeface="+mj-lt"/>
              <a:buAutoNum type="arabicPeriod"/>
            </a:pPr>
            <a:r>
              <a:rPr lang="nl-BE" sz="2200" dirty="0">
                <a:solidFill>
                  <a:schemeClr val="tx1"/>
                </a:solidFill>
                <a:latin typeface="Trebuchet MS" panose="020B0603020202020204" pitchFamily="34" charset="0"/>
              </a:rPr>
              <a:t>Zet beller in wacht</a:t>
            </a:r>
          </a:p>
          <a:p>
            <a:pPr marL="457200" indent="-457200">
              <a:buFont typeface="+mj-lt"/>
              <a:buAutoNum type="arabicPeriod"/>
            </a:pPr>
            <a:r>
              <a:rPr lang="nl-BE" sz="2200" dirty="0">
                <a:solidFill>
                  <a:schemeClr val="tx1"/>
                </a:solidFill>
                <a:latin typeface="Trebuchet MS" panose="020B0603020202020204" pitchFamily="34" charset="0"/>
              </a:rPr>
              <a:t>Zoek contact op in de contactlijst.</a:t>
            </a:r>
          </a:p>
          <a:p>
            <a:pPr marL="971550" lvl="1" indent="-514350">
              <a:buFont typeface="+mj-lt"/>
              <a:buAutoNum type="arabicPeriod"/>
            </a:pPr>
            <a:r>
              <a:rPr lang="nl-BE" sz="2200" dirty="0">
                <a:solidFill>
                  <a:schemeClr val="tx1"/>
                </a:solidFill>
                <a:latin typeface="Trebuchet MS" panose="020B0603020202020204" pitchFamily="34" charset="0"/>
              </a:rPr>
              <a:t>Als de zoekopdracht 1 resultaat heeft, wordt de doorschakelijk onmiddelijk geactiveerd (optioneel gedrag)</a:t>
            </a:r>
          </a:p>
          <a:p>
            <a:pPr marL="971550" lvl="1" indent="-514350">
              <a:buFont typeface="+mj-lt"/>
              <a:buAutoNum type="arabicPeriod"/>
            </a:pPr>
            <a:r>
              <a:rPr lang="nl-BE" sz="2200" dirty="0">
                <a:solidFill>
                  <a:schemeClr val="tx1"/>
                </a:solidFill>
                <a:latin typeface="Trebuchet MS" panose="020B0603020202020204" pitchFamily="34" charset="0"/>
              </a:rPr>
              <a:t>Als de zoekopdracht meerdere resultaten heeft, wordt de doorschakeling pas geactiveerd na het manueel kiezen van een contact</a:t>
            </a:r>
          </a:p>
          <a:p>
            <a:pPr marL="457200" indent="-457200">
              <a:buFont typeface="+mj-lt"/>
              <a:buAutoNum type="arabicPeriod"/>
            </a:pPr>
            <a:r>
              <a:rPr lang="nl-BE" sz="2200" dirty="0">
                <a:solidFill>
                  <a:schemeClr val="tx1"/>
                </a:solidFill>
                <a:latin typeface="Trebuchet MS" panose="020B0603020202020204" pitchFamily="34" charset="0"/>
              </a:rPr>
              <a:t>Lijn 2 is aan het bellen</a:t>
            </a: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098" y="3754499"/>
            <a:ext cx="6694746" cy="863839"/>
          </a:xfrm>
          <a:prstGeom prst="rect">
            <a:avLst/>
          </a:prstGeom>
        </p:spPr>
      </p:pic>
      <p:sp>
        <p:nvSpPr>
          <p:cNvPr id="2" name="Title 1"/>
          <p:cNvSpPr>
            <a:spLocks noGrp="1"/>
          </p:cNvSpPr>
          <p:nvPr>
            <p:ph type="title"/>
          </p:nvPr>
        </p:nvSpPr>
        <p:spPr>
          <a:xfrm>
            <a:off x="1152525" y="274638"/>
            <a:ext cx="7534275" cy="796908"/>
          </a:xfrm>
        </p:spPr>
        <p:txBody>
          <a:bodyPr vert="horz" lIns="91440" tIns="45720" rIns="91440" bIns="45720" rtlCol="0" anchor="ctr">
            <a:noAutofit/>
          </a:bodyPr>
          <a:lstStyle/>
          <a:p>
            <a:r>
              <a:rPr lang="nl-BE" dirty="0">
                <a:latin typeface="Trebuchet MS" panose="020B0603020202020204" pitchFamily="34" charset="0"/>
              </a:rPr>
              <a:t>Doorschakeling met </a:t>
            </a:r>
            <a:r>
              <a:rPr lang="nl-BE" dirty="0" smtClean="0">
                <a:latin typeface="Trebuchet MS" panose="020B0603020202020204" pitchFamily="34" charset="0"/>
              </a:rPr>
              <a:t>consultatie (2)</a:t>
            </a:r>
            <a:endParaRPr lang="en-US" dirty="0">
              <a:latin typeface="Trebuchet MS" panose="020B0603020202020204" pitchFamily="34" charset="0"/>
            </a:endParaRPr>
          </a:p>
        </p:txBody>
      </p:sp>
      <p:sp>
        <p:nvSpPr>
          <p:cNvPr id="5" name="Content Placeholder 5"/>
          <p:cNvSpPr>
            <a:spLocks noGrp="1"/>
          </p:cNvSpPr>
          <p:nvPr>
            <p:ph idx="1"/>
          </p:nvPr>
        </p:nvSpPr>
        <p:spPr>
          <a:xfrm>
            <a:off x="457199" y="1214422"/>
            <a:ext cx="8210811" cy="5000660"/>
          </a:xfrm>
        </p:spPr>
        <p:txBody>
          <a:bodyPr vert="horz" lIns="91440" tIns="45720" rIns="91440" bIns="45720" rtlCol="0">
            <a:normAutofit/>
          </a:bodyPr>
          <a:lstStyle/>
          <a:p>
            <a:pPr marL="457200" indent="-457200">
              <a:buFont typeface="+mj-lt"/>
              <a:buAutoNum type="arabicPeriod" startAt="5"/>
            </a:pPr>
            <a:r>
              <a:rPr lang="nl-BE" sz="2200" dirty="0">
                <a:solidFill>
                  <a:schemeClr val="tx1"/>
                </a:solidFill>
                <a:latin typeface="Trebuchet MS" panose="020B0603020202020204" pitchFamily="34" charset="0"/>
              </a:rPr>
              <a:t>De controle knoppen presenteren de volgende mogelijkheden:</a:t>
            </a: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pPr marL="971550" lvl="1" indent="-514350">
              <a:buFont typeface="+mj-lt"/>
              <a:buAutoNum type="arabicPeriod"/>
            </a:pPr>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7" name="Rectangular Callout 6"/>
          <p:cNvSpPr/>
          <p:nvPr/>
        </p:nvSpPr>
        <p:spPr>
          <a:xfrm>
            <a:off x="457199" y="4740290"/>
            <a:ext cx="1786100" cy="486426"/>
          </a:xfrm>
          <a:prstGeom prst="wedgeRectCallout">
            <a:avLst>
              <a:gd name="adj1" fmla="val 69509"/>
              <a:gd name="adj2" fmla="val -1302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Afsluiten lijn 2</a:t>
            </a:r>
            <a:endParaRPr lang="en-US" dirty="0"/>
          </a:p>
        </p:txBody>
      </p:sp>
      <p:sp>
        <p:nvSpPr>
          <p:cNvPr id="8" name="Rectangular Callout 7"/>
          <p:cNvSpPr/>
          <p:nvPr/>
        </p:nvSpPr>
        <p:spPr>
          <a:xfrm>
            <a:off x="1746240" y="5342351"/>
            <a:ext cx="1936412" cy="732772"/>
          </a:xfrm>
          <a:prstGeom prst="wedgeRectCallout">
            <a:avLst>
              <a:gd name="adj1" fmla="val 37749"/>
              <a:gd name="adj2" fmla="val -17862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Afsluiten lijn 2 en lijn 1 uit wacht halen</a:t>
            </a:r>
            <a:endParaRPr lang="en-US" dirty="0"/>
          </a:p>
        </p:txBody>
      </p:sp>
      <p:sp>
        <p:nvSpPr>
          <p:cNvPr id="9" name="Rectangular Callout 8"/>
          <p:cNvSpPr/>
          <p:nvPr/>
        </p:nvSpPr>
        <p:spPr>
          <a:xfrm>
            <a:off x="3126191" y="1862204"/>
            <a:ext cx="2377142" cy="1431329"/>
          </a:xfrm>
          <a:prstGeom prst="wedgeRectCallout">
            <a:avLst>
              <a:gd name="adj1" fmla="val -8472"/>
              <a:gd name="adj2" fmla="val 7949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Bevestig doorschakeling met consultatie voor de gebelde persoon opneemt</a:t>
            </a:r>
            <a:endParaRPr lang="en-US" dirty="0"/>
          </a:p>
        </p:txBody>
      </p:sp>
      <p:sp>
        <p:nvSpPr>
          <p:cNvPr id="10" name="Rectangular Callout 9"/>
          <p:cNvSpPr/>
          <p:nvPr/>
        </p:nvSpPr>
        <p:spPr>
          <a:xfrm>
            <a:off x="3959404" y="5342351"/>
            <a:ext cx="1543929" cy="653441"/>
          </a:xfrm>
          <a:prstGeom prst="wedgeRectCallout">
            <a:avLst>
              <a:gd name="adj1" fmla="val 11354"/>
              <a:gd name="adj2" fmla="val -20099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Lijn 1 parkeren</a:t>
            </a:r>
            <a:endParaRPr lang="en-US" dirty="0"/>
          </a:p>
        </p:txBody>
      </p:sp>
      <p:sp>
        <p:nvSpPr>
          <p:cNvPr id="11" name="Rectangular Callout 10"/>
          <p:cNvSpPr/>
          <p:nvPr/>
        </p:nvSpPr>
        <p:spPr>
          <a:xfrm>
            <a:off x="5610519" y="2267211"/>
            <a:ext cx="2418665" cy="878910"/>
          </a:xfrm>
          <a:prstGeom prst="wedgeRectCallout">
            <a:avLst>
              <a:gd name="adj1" fmla="val -50142"/>
              <a:gd name="adj2" fmla="val 1477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Parkeer lijn 1 op de extensie van lijn 2</a:t>
            </a:r>
            <a:endParaRPr lang="en-US" dirty="0"/>
          </a:p>
        </p:txBody>
      </p:sp>
      <p:sp>
        <p:nvSpPr>
          <p:cNvPr id="12" name="Rectangular Callout 11"/>
          <p:cNvSpPr/>
          <p:nvPr/>
        </p:nvSpPr>
        <p:spPr>
          <a:xfrm>
            <a:off x="6019800" y="5342350"/>
            <a:ext cx="2456243" cy="653441"/>
          </a:xfrm>
          <a:prstGeom prst="wedgeRectCallout">
            <a:avLst>
              <a:gd name="adj1" fmla="val 21178"/>
              <a:gd name="adj2" fmla="val -20169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Kampeer lijn 1 op de extensie van lijn 2</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96" y="3041527"/>
            <a:ext cx="5643330" cy="728172"/>
          </a:xfrm>
          <a:prstGeom prst="rect">
            <a:avLst/>
          </a:prstGeom>
        </p:spPr>
      </p:pic>
      <p:sp>
        <p:nvSpPr>
          <p:cNvPr id="2" name="Title 1"/>
          <p:cNvSpPr>
            <a:spLocks noGrp="1"/>
          </p:cNvSpPr>
          <p:nvPr>
            <p:ph type="title"/>
          </p:nvPr>
        </p:nvSpPr>
        <p:spPr>
          <a:xfrm>
            <a:off x="1838325" y="274638"/>
            <a:ext cx="6848475" cy="796908"/>
          </a:xfrm>
        </p:spPr>
        <p:txBody>
          <a:bodyPr vert="horz" lIns="91440" tIns="45720" rIns="91440" bIns="45720" rtlCol="0" anchor="ctr">
            <a:noAutofit/>
          </a:bodyPr>
          <a:lstStyle/>
          <a:p>
            <a:r>
              <a:rPr lang="nl-BE" dirty="0">
                <a:latin typeface="Trebuchet MS" panose="020B0603020202020204" pitchFamily="34" charset="0"/>
              </a:rPr>
              <a:t>Doorschakeling met </a:t>
            </a:r>
            <a:r>
              <a:rPr lang="nl-BE" dirty="0" smtClean="0">
                <a:latin typeface="Trebuchet MS" panose="020B0603020202020204" pitchFamily="34" charset="0"/>
              </a:rPr>
              <a:t>consultatie (3)</a:t>
            </a:r>
            <a:endParaRPr lang="en-US" dirty="0">
              <a:latin typeface="Trebuchet MS" panose="020B0603020202020204" pitchFamily="34" charset="0"/>
            </a:endParaRPr>
          </a:p>
        </p:txBody>
      </p:sp>
      <p:sp>
        <p:nvSpPr>
          <p:cNvPr id="5" name="Content Placeholder 5"/>
          <p:cNvSpPr>
            <a:spLocks noGrp="1"/>
          </p:cNvSpPr>
          <p:nvPr>
            <p:ph idx="1"/>
          </p:nvPr>
        </p:nvSpPr>
        <p:spPr>
          <a:xfrm>
            <a:off x="457199" y="1214422"/>
            <a:ext cx="8210811" cy="5000660"/>
          </a:xfrm>
        </p:spPr>
        <p:txBody>
          <a:bodyPr vert="horz" lIns="91440" tIns="45720" rIns="91440" bIns="45720" rtlCol="0">
            <a:normAutofit/>
          </a:bodyPr>
          <a:lstStyle/>
          <a:p>
            <a:pPr marL="457200" indent="-457200">
              <a:buFont typeface="+mj-lt"/>
              <a:buAutoNum type="arabicPeriod" startAt="6"/>
            </a:pPr>
            <a:r>
              <a:rPr lang="nl-BE" sz="2200" dirty="0">
                <a:solidFill>
                  <a:schemeClr val="tx1"/>
                </a:solidFill>
                <a:latin typeface="Trebuchet MS" panose="020B0603020202020204" pitchFamily="34" charset="0"/>
              </a:rPr>
              <a:t>Wanneer de gebelde persoon de oproep aanvaard zijn de volgende controle knoppen </a:t>
            </a:r>
            <a:r>
              <a:rPr lang="nl-BE" sz="2200" dirty="0" smtClean="0">
                <a:solidFill>
                  <a:schemeClr val="tx1"/>
                </a:solidFill>
                <a:latin typeface="Trebuchet MS" panose="020B0603020202020204" pitchFamily="34" charset="0"/>
              </a:rPr>
              <a:t>beschikbaar:</a:t>
            </a:r>
          </a:p>
          <a:p>
            <a:pPr marL="457200" indent="-457200">
              <a:buFont typeface="+mj-lt"/>
              <a:buAutoNum type="arabicPeriod" startAt="6"/>
            </a:pPr>
            <a:endParaRPr lang="nl-BE" sz="2200" dirty="0">
              <a:solidFill>
                <a:schemeClr val="tx1"/>
              </a:solidFill>
              <a:latin typeface="Trebuchet MS" panose="020B0603020202020204" pitchFamily="34" charset="0"/>
            </a:endParaRPr>
          </a:p>
          <a:p>
            <a:pPr marL="457200" indent="-457200">
              <a:buFont typeface="+mj-lt"/>
              <a:buAutoNum type="arabicPeriod" startAt="6"/>
            </a:pPr>
            <a:endParaRPr lang="nl-BE" sz="2200" dirty="0" smtClean="0">
              <a:solidFill>
                <a:schemeClr val="tx1"/>
              </a:solidFill>
              <a:latin typeface="Trebuchet MS" panose="020B0603020202020204" pitchFamily="34" charset="0"/>
            </a:endParaRPr>
          </a:p>
          <a:p>
            <a:pPr marL="457200" indent="-457200">
              <a:buFont typeface="+mj-lt"/>
              <a:buAutoNum type="arabicPeriod" startAt="6"/>
            </a:pPr>
            <a:endParaRPr lang="nl-BE" sz="2200" dirty="0">
              <a:solidFill>
                <a:schemeClr val="tx1"/>
              </a:solidFill>
              <a:latin typeface="Trebuchet MS" panose="020B0603020202020204" pitchFamily="34" charset="0"/>
            </a:endParaRPr>
          </a:p>
          <a:p>
            <a:pPr marL="457200" indent="-457200">
              <a:buFont typeface="+mj-lt"/>
              <a:buAutoNum type="arabicPeriod" startAt="6"/>
            </a:pPr>
            <a:endParaRPr lang="nl-BE" sz="2200" dirty="0" smtClean="0">
              <a:solidFill>
                <a:schemeClr val="tx1"/>
              </a:solidFill>
              <a:latin typeface="Trebuchet MS" panose="020B0603020202020204" pitchFamily="34" charset="0"/>
            </a:endParaRPr>
          </a:p>
          <a:p>
            <a:pPr marL="457200" indent="-457200">
              <a:buFont typeface="+mj-lt"/>
              <a:buAutoNum type="arabicPeriod" startAt="6"/>
            </a:pPr>
            <a:endParaRPr lang="nl-BE" sz="2200" dirty="0">
              <a:solidFill>
                <a:schemeClr val="tx1"/>
              </a:solidFill>
              <a:latin typeface="Trebuchet MS" panose="020B0603020202020204" pitchFamily="34" charset="0"/>
            </a:endParaRPr>
          </a:p>
          <a:p>
            <a:pPr marL="457200" indent="-457200">
              <a:buFont typeface="+mj-lt"/>
              <a:buAutoNum type="arabicPeriod" startAt="6"/>
            </a:pPr>
            <a:endParaRPr lang="nl-BE" sz="2200" dirty="0" smtClean="0">
              <a:solidFill>
                <a:schemeClr val="tx1"/>
              </a:solidFill>
              <a:latin typeface="Trebuchet MS" panose="020B0603020202020204" pitchFamily="34" charset="0"/>
            </a:endParaRPr>
          </a:p>
          <a:p>
            <a:pPr marL="457200" indent="-457200">
              <a:buFont typeface="+mj-lt"/>
              <a:buAutoNum type="arabicPeriod" startAt="6"/>
            </a:pPr>
            <a:endParaRPr lang="nl-BE" sz="2200" dirty="0">
              <a:solidFill>
                <a:schemeClr val="tx1"/>
              </a:solidFill>
              <a:latin typeface="Trebuchet MS" panose="020B0603020202020204" pitchFamily="34" charset="0"/>
            </a:endParaRPr>
          </a:p>
          <a:p>
            <a:pPr marL="457200" indent="-457200">
              <a:buFont typeface="+mj-lt"/>
              <a:buAutoNum type="arabicPeriod" startAt="6"/>
            </a:pPr>
            <a:r>
              <a:rPr lang="nl-BE" sz="2200" dirty="0" smtClean="0">
                <a:solidFill>
                  <a:schemeClr val="tx1"/>
                </a:solidFill>
                <a:latin typeface="Trebuchet MS" panose="020B0603020202020204" pitchFamily="34" charset="0"/>
              </a:rPr>
              <a:t>Na </a:t>
            </a:r>
            <a:r>
              <a:rPr lang="nl-BE" sz="2200" dirty="0">
                <a:solidFill>
                  <a:schemeClr val="tx1"/>
                </a:solidFill>
                <a:latin typeface="Trebuchet MS" panose="020B0603020202020204" pitchFamily="34" charset="0"/>
              </a:rPr>
              <a:t>het bevestigen van de doorschakeling, verdwijnt de oproep uit de net.Console. Je kan de beller ook terugnemen door op de “Afsluiten” en “Wacht” knop te klikken.</a:t>
            </a: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pPr marL="971550" lvl="1" indent="-514350">
              <a:buFont typeface="+mj-lt"/>
              <a:buAutoNum type="arabicPeriod"/>
            </a:pPr>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7" name="Rectangular Callout 6"/>
          <p:cNvSpPr/>
          <p:nvPr/>
        </p:nvSpPr>
        <p:spPr>
          <a:xfrm>
            <a:off x="945275" y="4096836"/>
            <a:ext cx="1786100" cy="486426"/>
          </a:xfrm>
          <a:prstGeom prst="wedgeRectCallout">
            <a:avLst>
              <a:gd name="adj1" fmla="val 26896"/>
              <a:gd name="adj2" fmla="val -14626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Afsluiten lijn 2</a:t>
            </a:r>
            <a:endParaRPr lang="en-US" dirty="0"/>
          </a:p>
        </p:txBody>
      </p:sp>
      <p:sp>
        <p:nvSpPr>
          <p:cNvPr id="9" name="Rectangular Callout 8"/>
          <p:cNvSpPr/>
          <p:nvPr/>
        </p:nvSpPr>
        <p:spPr>
          <a:xfrm>
            <a:off x="2563404" y="2241252"/>
            <a:ext cx="2699158" cy="467580"/>
          </a:xfrm>
          <a:prstGeom prst="wedgeRectCallout">
            <a:avLst>
              <a:gd name="adj1" fmla="val -12571"/>
              <a:gd name="adj2" fmla="val 1367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Bevestig doorschakeling</a:t>
            </a:r>
            <a:endParaRPr lang="en-US" dirty="0"/>
          </a:p>
        </p:txBody>
      </p:sp>
      <p:sp>
        <p:nvSpPr>
          <p:cNvPr id="12" name="Rectangular Callout 11"/>
          <p:cNvSpPr/>
          <p:nvPr/>
        </p:nvSpPr>
        <p:spPr>
          <a:xfrm>
            <a:off x="4634409" y="4126421"/>
            <a:ext cx="2130566" cy="456841"/>
          </a:xfrm>
          <a:prstGeom prst="wedgeRectCallout">
            <a:avLst>
              <a:gd name="adj1" fmla="val -9294"/>
              <a:gd name="adj2" fmla="val -13936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Oproepen ketenen (zie later)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276246"/>
            <a:ext cx="7953375" cy="796908"/>
          </a:xfrm>
        </p:spPr>
        <p:txBody>
          <a:bodyPr vert="horz" lIns="91440" tIns="45720" rIns="91440" bIns="45720" rtlCol="0" anchor="ctr">
            <a:noAutofit/>
          </a:bodyPr>
          <a:lstStyle/>
          <a:p>
            <a:r>
              <a:rPr lang="nl-BE" dirty="0">
                <a:latin typeface="Trebuchet MS" panose="020B0603020202020204" pitchFamily="34" charset="0"/>
              </a:rPr>
              <a:t>Doorschakeling met </a:t>
            </a:r>
            <a:r>
              <a:rPr lang="nl-BE" dirty="0" smtClean="0">
                <a:latin typeface="Trebuchet MS" panose="020B0603020202020204" pitchFamily="34" charset="0"/>
              </a:rPr>
              <a:t>consultatie (4)</a:t>
            </a:r>
            <a:endParaRPr lang="en-US" dirty="0">
              <a:latin typeface="Trebuchet MS" panose="020B0603020202020204" pitchFamily="34" charset="0"/>
            </a:endParaRPr>
          </a:p>
        </p:txBody>
      </p:sp>
      <p:sp>
        <p:nvSpPr>
          <p:cNvPr id="3" name="Content Placeholder 2"/>
          <p:cNvSpPr>
            <a:spLocks noGrp="1"/>
          </p:cNvSpPr>
          <p:nvPr>
            <p:ph idx="1"/>
          </p:nvPr>
        </p:nvSpPr>
        <p:spPr/>
        <p:txBody>
          <a:bodyPr vert="horz" lIns="91440" tIns="45720" rIns="91440" bIns="45720" rtlCol="0">
            <a:normAutofit/>
          </a:bodyPr>
          <a:lstStyle/>
          <a:p>
            <a:r>
              <a:rPr lang="nl-BE" sz="2200" dirty="0">
                <a:solidFill>
                  <a:schemeClr val="tx1"/>
                </a:solidFill>
                <a:latin typeface="Trebuchet MS" panose="020B0603020202020204" pitchFamily="34" charset="0"/>
              </a:rPr>
              <a:t>Het gebruik van het toetsenbord kan de efficientie aanzienlijk verhogen.</a:t>
            </a:r>
          </a:p>
          <a:p>
            <a:r>
              <a:rPr lang="nl-BE" sz="2200" dirty="0">
                <a:solidFill>
                  <a:schemeClr val="tx1"/>
                </a:solidFill>
                <a:latin typeface="Trebuchet MS" panose="020B0603020202020204" pitchFamily="34" charset="0"/>
              </a:rPr>
              <a:t>Voorbeeld: Doorschakeling met consultatie</a:t>
            </a:r>
          </a:p>
          <a:p>
            <a:pPr marL="971550" lvl="1" indent="-514350">
              <a:buFont typeface="+mj-lt"/>
              <a:buAutoNum type="arabicPeriod"/>
            </a:pPr>
            <a:r>
              <a:rPr lang="nl-BE" sz="2200" dirty="0">
                <a:solidFill>
                  <a:schemeClr val="tx1"/>
                </a:solidFill>
                <a:latin typeface="Trebuchet MS" panose="020B0603020202020204" pitchFamily="34" charset="0"/>
              </a:rPr>
              <a:t>“Enter” om een oproep te aanvaarden</a:t>
            </a:r>
          </a:p>
          <a:p>
            <a:pPr marL="971550" lvl="1" indent="-514350">
              <a:buFont typeface="+mj-lt"/>
              <a:buAutoNum type="arabicPeriod"/>
            </a:pPr>
            <a:r>
              <a:rPr lang="nl-BE" sz="2200" dirty="0">
                <a:solidFill>
                  <a:schemeClr val="tx1"/>
                </a:solidFill>
                <a:latin typeface="Trebuchet MS" panose="020B0603020202020204" pitchFamily="34" charset="0"/>
              </a:rPr>
              <a:t>“Enter” om de oproep in wacht te zetten</a:t>
            </a:r>
          </a:p>
          <a:p>
            <a:pPr marL="971550" lvl="1" indent="-514350">
              <a:buFont typeface="+mj-lt"/>
              <a:buAutoNum type="arabicPeriod"/>
            </a:pPr>
            <a:r>
              <a:rPr lang="nl-BE" sz="2200" dirty="0">
                <a:solidFill>
                  <a:schemeClr val="tx1"/>
                </a:solidFill>
                <a:latin typeface="Trebuchet MS" panose="020B0603020202020204" pitchFamily="34" charset="0"/>
              </a:rPr>
              <a:t>Begin met het typen om een contact te zoeken tot je een slechts 1 resultaat overhoudt</a:t>
            </a:r>
          </a:p>
          <a:p>
            <a:pPr marL="971550" lvl="1" indent="-514350">
              <a:buFont typeface="+mj-lt"/>
              <a:buAutoNum type="arabicPeriod"/>
            </a:pPr>
            <a:r>
              <a:rPr lang="nl-BE" sz="2200" dirty="0">
                <a:solidFill>
                  <a:schemeClr val="tx1"/>
                </a:solidFill>
                <a:latin typeface="Trebuchet MS" panose="020B0603020202020204" pitchFamily="34" charset="0"/>
              </a:rPr>
              <a:t>“Enter” om de doorschakeling te bevestigen (nadat de gebelde opneemt).</a:t>
            </a:r>
          </a:p>
          <a:p>
            <a:r>
              <a:rPr lang="nl-BE" sz="2200" dirty="0">
                <a:solidFill>
                  <a:schemeClr val="tx1"/>
                </a:solidFill>
                <a:latin typeface="Trebuchet MS" panose="020B0603020202020204" pitchFamily="34" charset="0"/>
              </a:rPr>
              <a:t>Samenvatting: Enter, Enter, Zoek, Enter</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BE" dirty="0"/>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5" name="Title 4"/>
          <p:cNvSpPr>
            <a:spLocks noGrp="1"/>
          </p:cNvSpPr>
          <p:nvPr>
            <p:ph type="title"/>
          </p:nvPr>
        </p:nvSpPr>
        <p:spPr>
          <a:xfrm>
            <a:off x="1769940" y="3079848"/>
            <a:ext cx="5311042" cy="854074"/>
          </a:xfrm>
        </p:spPr>
        <p:txBody>
          <a:bodyPr/>
          <a:lstStyle/>
          <a:p>
            <a:r>
              <a:rPr lang="en-GB" dirty="0" err="1" smtClean="0">
                <a:solidFill>
                  <a:schemeClr val="tx1"/>
                </a:solidFill>
              </a:rPr>
              <a:t>Starten</a:t>
            </a:r>
            <a:r>
              <a:rPr lang="en-GB" dirty="0" smtClean="0">
                <a:solidFill>
                  <a:schemeClr val="tx1"/>
                </a:solidFill>
              </a:rPr>
              <a:t>, </a:t>
            </a:r>
            <a:r>
              <a:rPr lang="en-GB" dirty="0" err="1" smtClean="0">
                <a:solidFill>
                  <a:schemeClr val="tx1"/>
                </a:solidFill>
              </a:rPr>
              <a:t>inloggen</a:t>
            </a:r>
            <a:r>
              <a:rPr lang="en-GB" dirty="0" smtClean="0">
                <a:solidFill>
                  <a:schemeClr val="tx1"/>
                </a:solidFill>
              </a:rPr>
              <a:t>, </a:t>
            </a:r>
            <a:r>
              <a:rPr lang="en-GB" dirty="0" err="1" smtClean="0">
                <a:solidFill>
                  <a:schemeClr val="tx1"/>
                </a:solidFill>
              </a:rPr>
              <a:t>uitloggen</a:t>
            </a:r>
            <a:endParaRPr lang="en-GB" dirty="0"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Oproep terugnemen</a:t>
            </a:r>
            <a:endParaRPr lang="en-US" dirty="0">
              <a:latin typeface="Trebuchet MS" panose="020B0603020202020204" pitchFamily="34" charset="0"/>
            </a:endParaRPr>
          </a:p>
        </p:txBody>
      </p:sp>
      <p:sp>
        <p:nvSpPr>
          <p:cNvPr id="5" name="Content Placeholder 4"/>
          <p:cNvSpPr>
            <a:spLocks noGrp="1"/>
          </p:cNvSpPr>
          <p:nvPr>
            <p:ph idx="1"/>
          </p:nvPr>
        </p:nvSpPr>
        <p:spPr/>
        <p:txBody>
          <a:bodyPr vert="horz" lIns="91440" tIns="45720" rIns="91440" bIns="45720" rtlCol="0">
            <a:normAutofit/>
          </a:bodyPr>
          <a:lstStyle/>
          <a:p>
            <a:r>
              <a:rPr lang="nl-BE" sz="2200" dirty="0">
                <a:solidFill>
                  <a:schemeClr val="tx1"/>
                </a:solidFill>
                <a:latin typeface="Trebuchet MS" panose="020B0603020202020204" pitchFamily="34" charset="0"/>
              </a:rPr>
              <a:t>Wanneer je niet in gesprek bent, is het mogelijk om een oproep uit het supervisie gebied of uit de persoonlijke queue terug te nemen</a:t>
            </a:r>
          </a:p>
          <a:p>
            <a:r>
              <a:rPr lang="nl-BE" sz="2200" dirty="0">
                <a:solidFill>
                  <a:schemeClr val="tx1"/>
                </a:solidFill>
                <a:latin typeface="Trebuchet MS" panose="020B0603020202020204" pitchFamily="34" charset="0"/>
              </a:rPr>
              <a:t>Indien een oproep teruggenomen wordt, wordt elke inkomende oproep terug naar de queue gestuurd</a:t>
            </a:r>
          </a:p>
          <a:p>
            <a:r>
              <a:rPr lang="nl-BE" sz="2200" dirty="0">
                <a:solidFill>
                  <a:schemeClr val="tx1"/>
                </a:solidFill>
                <a:latin typeface="Trebuchet MS" panose="020B0603020202020204" pitchFamily="34" charset="0"/>
              </a:rPr>
              <a:t>Om een oproep terug te nemen, druk op de “Terugnemen” knop</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09572" name="Picture 4"/>
          <p:cNvPicPr>
            <a:picLocks noChangeAspect="1" noChangeArrowheads="1"/>
          </p:cNvPicPr>
          <p:nvPr/>
        </p:nvPicPr>
        <p:blipFill>
          <a:blip r:embed="rId2" cstate="print"/>
          <a:srcRect/>
          <a:stretch>
            <a:fillRect/>
          </a:stretch>
        </p:blipFill>
        <p:spPr bwMode="auto">
          <a:xfrm>
            <a:off x="1164769" y="5155141"/>
            <a:ext cx="6753225" cy="1000125"/>
          </a:xfrm>
          <a:prstGeom prst="rect">
            <a:avLst/>
          </a:prstGeom>
          <a:noFill/>
          <a:ln w="9525">
            <a:solidFill>
              <a:schemeClr val="bg1">
                <a:lumMod val="50000"/>
              </a:schemeClr>
            </a:solidFill>
            <a:miter lim="800000"/>
            <a:headEnd/>
            <a:tailEnd/>
          </a:ln>
        </p:spPr>
      </p:pic>
      <p:sp>
        <p:nvSpPr>
          <p:cNvPr id="9" name="Rectangular Callout 8"/>
          <p:cNvSpPr/>
          <p:nvPr/>
        </p:nvSpPr>
        <p:spPr>
          <a:xfrm>
            <a:off x="6877388" y="4289237"/>
            <a:ext cx="1784012" cy="538620"/>
          </a:xfrm>
          <a:prstGeom prst="wedgeRectCallout">
            <a:avLst>
              <a:gd name="adj1" fmla="val -13015"/>
              <a:gd name="adj2" fmla="val 12090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Terugnemen knop</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Automatisch terugnemen van een oproep</a:t>
            </a:r>
            <a:endParaRPr lang="en-US" dirty="0">
              <a:latin typeface="Trebuchet MS" panose="020B0603020202020204" pitchFamily="34" charset="0"/>
            </a:endParaRPr>
          </a:p>
        </p:txBody>
      </p:sp>
      <p:sp>
        <p:nvSpPr>
          <p:cNvPr id="5" name="Content Placeholder 4"/>
          <p:cNvSpPr>
            <a:spLocks noGrp="1"/>
          </p:cNvSpPr>
          <p:nvPr>
            <p:ph idx="1"/>
          </p:nvPr>
        </p:nvSpPr>
        <p:spPr/>
        <p:txBody>
          <a:bodyPr vert="horz" lIns="91440" tIns="45720" rIns="91440" bIns="45720" rtlCol="0">
            <a:normAutofit/>
          </a:bodyPr>
          <a:lstStyle/>
          <a:p>
            <a:r>
              <a:rPr lang="nl-BE" sz="2200" dirty="0">
                <a:solidFill>
                  <a:schemeClr val="tx1"/>
                </a:solidFill>
                <a:latin typeface="Trebuchet MS" panose="020B0603020202020204" pitchFamily="34" charset="0"/>
              </a:rPr>
              <a:t>Een oproep in het supervisie gebied zal automatisch teruggenomen worden door de net.Console na een instelbare tijd (Contacteer uw systeembeheerder).</a:t>
            </a:r>
          </a:p>
          <a:p>
            <a:r>
              <a:rPr lang="nl-BE" sz="2200" dirty="0">
                <a:solidFill>
                  <a:schemeClr val="tx1"/>
                </a:solidFill>
                <a:latin typeface="Trebuchet MS" panose="020B0603020202020204" pitchFamily="34" charset="0"/>
              </a:rPr>
              <a:t>Deze oproep wordt naar de persoonlijke queue van de gebruiker gestuurd.</a:t>
            </a:r>
          </a:p>
        </p:txBody>
      </p:sp>
      <p:sp>
        <p:nvSpPr>
          <p:cNvPr id="4" name="Footer Placeholder 3"/>
          <p:cNvSpPr>
            <a:spLocks noGrp="1"/>
          </p:cNvSpPr>
          <p:nvPr>
            <p:ph type="ftr" sz="quarter" idx="11"/>
          </p:nvPr>
        </p:nvSpPr>
        <p:spPr>
          <a:xfrm>
            <a:off x="3124200" y="6331667"/>
            <a:ext cx="2895600" cy="365125"/>
          </a:xfrm>
        </p:spPr>
        <p:txBody>
          <a:bodyPr/>
          <a:lstStyle/>
          <a:p>
            <a:pPr>
              <a:defRPr/>
            </a:pPr>
            <a:endParaRPr lang="fr-BE" sz="800" dirty="0" smtClean="0">
              <a:latin typeface="Trebuchet MS" panose="020B0603020202020204" pitchFamily="34" charset="0"/>
            </a:endParaRPr>
          </a:p>
          <a:p>
            <a:pPr>
              <a:defRPr/>
            </a:pPr>
            <a:r>
              <a:rPr lang="fr-BE" sz="800" dirty="0" smtClean="0">
                <a:latin typeface="Trebuchet MS" panose="020B0603020202020204" pitchFamily="34" charset="0"/>
              </a:rPr>
              <a:t>www.escaux.com</a:t>
            </a:r>
            <a:endParaRPr lang="fr-BE" sz="800" dirty="0">
              <a:latin typeface="Trebuchet MS" panose="020B0603020202020204" pitchFamily="34" charset="0"/>
            </a:endParaRPr>
          </a:p>
        </p:txBody>
      </p:sp>
      <p:pic>
        <p:nvPicPr>
          <p:cNvPr id="111618" name="Picture 2"/>
          <p:cNvPicPr>
            <a:picLocks noChangeAspect="1" noChangeArrowheads="1"/>
          </p:cNvPicPr>
          <p:nvPr/>
        </p:nvPicPr>
        <p:blipFill>
          <a:blip r:embed="rId2" cstate="print"/>
          <a:srcRect/>
          <a:stretch>
            <a:fillRect/>
          </a:stretch>
        </p:blipFill>
        <p:spPr bwMode="auto">
          <a:xfrm>
            <a:off x="2032611" y="3307370"/>
            <a:ext cx="6753225" cy="733425"/>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2032611" y="4174667"/>
            <a:ext cx="6762750" cy="752475"/>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2032611" y="5043727"/>
            <a:ext cx="6753225" cy="742950"/>
          </a:xfrm>
          <a:prstGeom prst="rect">
            <a:avLst/>
          </a:prstGeom>
          <a:noFill/>
          <a:ln w="9525">
            <a:noFill/>
            <a:miter lim="800000"/>
            <a:headEnd/>
            <a:tailEnd/>
          </a:ln>
        </p:spPr>
      </p:pic>
      <p:sp>
        <p:nvSpPr>
          <p:cNvPr id="9" name="TextBox 8"/>
          <p:cNvSpPr txBox="1"/>
          <p:nvPr/>
        </p:nvSpPr>
        <p:spPr>
          <a:xfrm>
            <a:off x="822354" y="3539768"/>
            <a:ext cx="845103" cy="349968"/>
          </a:xfrm>
          <a:prstGeom prst="rect">
            <a:avLst/>
          </a:prstGeom>
          <a:noFill/>
        </p:spPr>
        <p:txBody>
          <a:bodyPr wrap="none" rtlCol="0">
            <a:spAutoFit/>
          </a:bodyPr>
          <a:lstStyle/>
          <a:p>
            <a:r>
              <a:rPr lang="nl-BE" dirty="0" smtClean="0">
                <a:solidFill>
                  <a:schemeClr val="tx1"/>
                </a:solidFill>
              </a:rPr>
              <a:t>&lt; 60%</a:t>
            </a:r>
            <a:endParaRPr lang="en-US" dirty="0">
              <a:solidFill>
                <a:schemeClr val="tx1"/>
              </a:solidFill>
            </a:endParaRPr>
          </a:p>
        </p:txBody>
      </p:sp>
      <p:sp>
        <p:nvSpPr>
          <p:cNvPr id="10" name="TextBox 9"/>
          <p:cNvSpPr txBox="1"/>
          <p:nvPr/>
        </p:nvSpPr>
        <p:spPr>
          <a:xfrm>
            <a:off x="650604" y="4408417"/>
            <a:ext cx="1313180" cy="349968"/>
          </a:xfrm>
          <a:prstGeom prst="rect">
            <a:avLst/>
          </a:prstGeom>
          <a:noFill/>
        </p:spPr>
        <p:txBody>
          <a:bodyPr wrap="none" rtlCol="0">
            <a:spAutoFit/>
          </a:bodyPr>
          <a:lstStyle/>
          <a:p>
            <a:r>
              <a:rPr lang="nl-BE" dirty="0" smtClean="0">
                <a:solidFill>
                  <a:schemeClr val="tx1"/>
                </a:solidFill>
              </a:rPr>
              <a:t>60% - 80%</a:t>
            </a:r>
            <a:endParaRPr lang="en-US" dirty="0">
              <a:solidFill>
                <a:schemeClr val="tx1"/>
              </a:solidFill>
            </a:endParaRPr>
          </a:p>
        </p:txBody>
      </p:sp>
      <p:sp>
        <p:nvSpPr>
          <p:cNvPr id="11" name="TextBox 10"/>
          <p:cNvSpPr txBox="1"/>
          <p:nvPr/>
        </p:nvSpPr>
        <p:spPr>
          <a:xfrm>
            <a:off x="822353" y="5136765"/>
            <a:ext cx="845103" cy="349968"/>
          </a:xfrm>
          <a:prstGeom prst="rect">
            <a:avLst/>
          </a:prstGeom>
          <a:noFill/>
        </p:spPr>
        <p:txBody>
          <a:bodyPr wrap="none" rtlCol="0">
            <a:spAutoFit/>
          </a:bodyPr>
          <a:lstStyle/>
          <a:p>
            <a:r>
              <a:rPr lang="nl-BE" dirty="0" smtClean="0">
                <a:solidFill>
                  <a:schemeClr val="tx1"/>
                </a:solidFill>
              </a:rPr>
              <a:t>&gt; 80%</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parkeren</a:t>
            </a:r>
            <a:endParaRPr lang="en-US" dirty="0">
              <a:latin typeface="Trebuchet MS" panose="020B0603020202020204" pitchFamily="34" charset="0"/>
            </a:endParaRPr>
          </a:p>
        </p:txBody>
      </p:sp>
      <p:sp>
        <p:nvSpPr>
          <p:cNvPr id="5" name="Content Placeholder 4"/>
          <p:cNvSpPr>
            <a:spLocks noGrp="1"/>
          </p:cNvSpPr>
          <p:nvPr>
            <p:ph idx="1"/>
          </p:nvPr>
        </p:nvSpPr>
        <p:spPr>
          <a:xfrm>
            <a:off x="457200" y="1214422"/>
            <a:ext cx="5918548" cy="5000660"/>
          </a:xfrm>
        </p:spPr>
        <p:txBody>
          <a:bodyPr vert="horz" lIns="91440" tIns="45720" rIns="91440" bIns="45720" rtlCol="0">
            <a:normAutofit/>
          </a:bodyPr>
          <a:lstStyle/>
          <a:p>
            <a:r>
              <a:rPr lang="nl-BE" sz="2200" dirty="0">
                <a:solidFill>
                  <a:schemeClr val="tx1"/>
                </a:solidFill>
                <a:latin typeface="Trebuchet MS" panose="020B0603020202020204" pitchFamily="34" charset="0"/>
              </a:rPr>
              <a:t>Om een oproep te parkeren:</a:t>
            </a:r>
          </a:p>
          <a:p>
            <a:pPr marL="971550" lvl="1" indent="-514350">
              <a:buFont typeface="+mj-lt"/>
              <a:buAutoNum type="arabicPeriod"/>
            </a:pPr>
            <a:r>
              <a:rPr lang="nl-BE" sz="2200" dirty="0">
                <a:solidFill>
                  <a:schemeClr val="tx1"/>
                </a:solidFill>
                <a:latin typeface="Trebuchet MS" panose="020B0603020202020204" pitchFamily="34" charset="0"/>
              </a:rPr>
              <a:t>Klik op de “Park” knop of druk op de “F7” toets</a:t>
            </a:r>
          </a:p>
          <a:p>
            <a:pPr marL="971550" lvl="1" indent="-514350">
              <a:buFont typeface="+mj-lt"/>
              <a:buAutoNum type="arabicPeriod"/>
            </a:pPr>
            <a:r>
              <a:rPr lang="nl-BE" sz="2200" dirty="0">
                <a:solidFill>
                  <a:schemeClr val="tx1"/>
                </a:solidFill>
                <a:latin typeface="Trebuchet MS" panose="020B0603020202020204" pitchFamily="34" charset="0"/>
              </a:rPr>
              <a:t>Een schermpje verschijnt dat je vraagt om een nota in te stellen als geheugensteuntje</a:t>
            </a:r>
          </a:p>
          <a:p>
            <a:pPr marL="971550" lvl="1" indent="-514350">
              <a:buFont typeface="+mj-lt"/>
              <a:buAutoNum type="arabicPeriod"/>
            </a:pPr>
            <a:r>
              <a:rPr lang="nl-BE" sz="2200" dirty="0">
                <a:solidFill>
                  <a:schemeClr val="tx1"/>
                </a:solidFill>
                <a:latin typeface="Trebuchet MS" panose="020B0603020202020204" pitchFamily="34" charset="0"/>
              </a:rPr>
              <a:t>De oproep verschijnt in het supervisie gebied, inclusief de nota</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2642" name="Picture 2"/>
          <p:cNvPicPr>
            <a:picLocks noChangeAspect="1" noChangeArrowheads="1"/>
          </p:cNvPicPr>
          <p:nvPr/>
        </p:nvPicPr>
        <p:blipFill>
          <a:blip r:embed="rId2" cstate="print"/>
          <a:srcRect/>
          <a:stretch>
            <a:fillRect/>
          </a:stretch>
        </p:blipFill>
        <p:spPr bwMode="auto">
          <a:xfrm>
            <a:off x="7202287" y="1709774"/>
            <a:ext cx="504825" cy="600075"/>
          </a:xfrm>
          <a:prstGeom prst="rect">
            <a:avLst/>
          </a:prstGeom>
          <a:noFill/>
          <a:ln w="9525">
            <a:noFill/>
            <a:miter lim="800000"/>
            <a:headEnd/>
            <a:tailEnd/>
          </a:ln>
        </p:spPr>
      </p:pic>
      <p:pic>
        <p:nvPicPr>
          <p:cNvPr id="112643" name="Picture 3"/>
          <p:cNvPicPr>
            <a:picLocks noChangeAspect="1" noChangeArrowheads="1"/>
          </p:cNvPicPr>
          <p:nvPr/>
        </p:nvPicPr>
        <p:blipFill>
          <a:blip r:embed="rId3" cstate="print"/>
          <a:srcRect/>
          <a:stretch>
            <a:fillRect/>
          </a:stretch>
        </p:blipFill>
        <p:spPr bwMode="auto">
          <a:xfrm>
            <a:off x="6375748" y="2543177"/>
            <a:ext cx="2552700" cy="1171575"/>
          </a:xfrm>
          <a:prstGeom prst="rect">
            <a:avLst/>
          </a:prstGeom>
          <a:noFill/>
          <a:ln w="9525">
            <a:noFill/>
            <a:miter lim="800000"/>
            <a:headEnd/>
            <a:tailEnd/>
          </a:ln>
        </p:spPr>
      </p:pic>
      <p:pic>
        <p:nvPicPr>
          <p:cNvPr id="112644" name="Picture 4"/>
          <p:cNvPicPr>
            <a:picLocks noChangeAspect="1" noChangeArrowheads="1"/>
          </p:cNvPicPr>
          <p:nvPr/>
        </p:nvPicPr>
        <p:blipFill>
          <a:blip r:embed="rId4" cstate="print"/>
          <a:srcRect/>
          <a:stretch>
            <a:fillRect/>
          </a:stretch>
        </p:blipFill>
        <p:spPr bwMode="auto">
          <a:xfrm>
            <a:off x="1420856" y="4895976"/>
            <a:ext cx="6753225" cy="752475"/>
          </a:xfrm>
          <a:prstGeom prst="rect">
            <a:avLst/>
          </a:prstGeom>
          <a:noFill/>
          <a:ln w="9525">
            <a:noFill/>
            <a:miter lim="800000"/>
            <a:headEnd/>
            <a:tailEnd/>
          </a:ln>
        </p:spPr>
      </p:pic>
      <p:sp>
        <p:nvSpPr>
          <p:cNvPr id="9" name="Rectangular Callout 8"/>
          <p:cNvSpPr/>
          <p:nvPr/>
        </p:nvSpPr>
        <p:spPr>
          <a:xfrm>
            <a:off x="266215" y="4411807"/>
            <a:ext cx="1934060" cy="342901"/>
          </a:xfrm>
          <a:prstGeom prst="wedgeRectCallout">
            <a:avLst>
              <a:gd name="adj1" fmla="val 16437"/>
              <a:gd name="adj2" fmla="val 1778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“Parkeren” icoon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koppelen</a:t>
            </a:r>
            <a:endParaRPr lang="en-US" dirty="0">
              <a:latin typeface="Trebuchet MS" panose="020B0603020202020204" pitchFamily="34" charset="0"/>
            </a:endParaRPr>
          </a:p>
        </p:txBody>
      </p:sp>
      <p:sp>
        <p:nvSpPr>
          <p:cNvPr id="5" name="Content Placeholder 4"/>
          <p:cNvSpPr>
            <a:spLocks noGrp="1"/>
          </p:cNvSpPr>
          <p:nvPr>
            <p:ph idx="1"/>
          </p:nvPr>
        </p:nvSpPr>
        <p:spPr/>
        <p:txBody>
          <a:bodyPr vert="horz" lIns="91440" tIns="45720" rIns="91440" bIns="45720" rtlCol="0">
            <a:normAutofit/>
          </a:bodyPr>
          <a:lstStyle/>
          <a:p>
            <a:r>
              <a:rPr lang="nl-BE" sz="2200" dirty="0">
                <a:solidFill>
                  <a:schemeClr val="tx1"/>
                </a:solidFill>
                <a:latin typeface="Trebuchet MS" panose="020B0603020202020204" pitchFamily="34" charset="0"/>
              </a:rPr>
              <a:t>Om een binnenkomende oproep te koppelen met een geparkeerde oproep:</a:t>
            </a:r>
          </a:p>
          <a:p>
            <a:pPr marL="971550" lvl="1" indent="-514350">
              <a:buFont typeface="+mj-lt"/>
              <a:buAutoNum type="arabicPeriod"/>
            </a:pPr>
            <a:r>
              <a:rPr lang="nl-BE" sz="2200" dirty="0">
                <a:solidFill>
                  <a:schemeClr val="tx1"/>
                </a:solidFill>
                <a:latin typeface="Trebuchet MS" panose="020B0603020202020204" pitchFamily="34" charset="0"/>
              </a:rPr>
              <a:t>Aanvaard de binnenkomende oproep</a:t>
            </a:r>
          </a:p>
          <a:p>
            <a:pPr marL="971550" lvl="1" indent="-514350">
              <a:buFont typeface="+mj-lt"/>
              <a:buAutoNum type="arabicPeriod"/>
            </a:pPr>
            <a:r>
              <a:rPr lang="nl-BE" sz="2200" dirty="0">
                <a:solidFill>
                  <a:schemeClr val="tx1"/>
                </a:solidFill>
                <a:latin typeface="Trebuchet MS" panose="020B0603020202020204" pitchFamily="34" charset="0"/>
              </a:rPr>
              <a:t>Selecteer de geparkeerde oproep</a:t>
            </a:r>
          </a:p>
          <a:p>
            <a:pPr marL="971550" lvl="1" indent="-514350">
              <a:buFont typeface="+mj-lt"/>
              <a:buAutoNum type="arabicPeriod"/>
            </a:pPr>
            <a:r>
              <a:rPr lang="nl-BE" sz="2200" dirty="0">
                <a:solidFill>
                  <a:schemeClr val="tx1"/>
                </a:solidFill>
                <a:latin typeface="Trebuchet MS" panose="020B0603020202020204" pitchFamily="34" charset="0"/>
              </a:rPr>
              <a:t>Klik op de “Koppelen” toets</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3666" name="Picture 2"/>
          <p:cNvPicPr>
            <a:picLocks noChangeAspect="1" noChangeArrowheads="1"/>
          </p:cNvPicPr>
          <p:nvPr/>
        </p:nvPicPr>
        <p:blipFill>
          <a:blip r:embed="rId2" cstate="print"/>
          <a:srcRect/>
          <a:stretch>
            <a:fillRect/>
          </a:stretch>
        </p:blipFill>
        <p:spPr bwMode="auto">
          <a:xfrm>
            <a:off x="1295597" y="4920576"/>
            <a:ext cx="6753225" cy="1000125"/>
          </a:xfrm>
          <a:prstGeom prst="rect">
            <a:avLst/>
          </a:prstGeom>
          <a:noFill/>
          <a:ln w="9525">
            <a:noFill/>
            <a:miter lim="800000"/>
            <a:headEnd/>
            <a:tailEnd/>
          </a:ln>
        </p:spPr>
      </p:pic>
      <p:sp>
        <p:nvSpPr>
          <p:cNvPr id="7" name="Rectangular Callout 6"/>
          <p:cNvSpPr/>
          <p:nvPr/>
        </p:nvSpPr>
        <p:spPr>
          <a:xfrm>
            <a:off x="6500565" y="3851637"/>
            <a:ext cx="1784012" cy="538620"/>
          </a:xfrm>
          <a:prstGeom prst="wedgeRectCallout">
            <a:avLst>
              <a:gd name="adj1" fmla="val 27996"/>
              <a:gd name="adj2" fmla="val 1619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“Koppelen” toets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nl-BE" smtClean="0"/>
              <a:t>www.escaux.com</a:t>
            </a:r>
            <a:endParaRPr lang="nl-BE"/>
          </a:p>
        </p:txBody>
      </p:sp>
      <p:sp>
        <p:nvSpPr>
          <p:cNvPr id="3" name="Title 2"/>
          <p:cNvSpPr>
            <a:spLocks noGrp="1"/>
          </p:cNvSpPr>
          <p:nvPr>
            <p:ph type="title"/>
          </p:nvPr>
        </p:nvSpPr>
        <p:spPr/>
        <p:txBody>
          <a:bodyPr/>
          <a:lstStyle/>
          <a:p>
            <a:r>
              <a:rPr lang="fr-BE" dirty="0" err="1" smtClean="0"/>
              <a:t>Informatie</a:t>
            </a:r>
            <a:r>
              <a:rPr lang="fr-BE" dirty="0" smtClean="0"/>
              <a:t> over </a:t>
            </a:r>
            <a:r>
              <a:rPr lang="fr-BE" dirty="0" err="1" smtClean="0"/>
              <a:t>oproep</a:t>
            </a:r>
            <a:r>
              <a:rPr lang="fr-BE" dirty="0" smtClean="0"/>
              <a:t> </a:t>
            </a:r>
            <a:r>
              <a:rPr lang="fr-BE" dirty="0" err="1" smtClean="0"/>
              <a:t>toevoegen</a:t>
            </a:r>
            <a:endParaRPr lang="fr-BE" dirty="0"/>
          </a:p>
        </p:txBody>
      </p:sp>
      <p:sp>
        <p:nvSpPr>
          <p:cNvPr id="5" name="TextBox 4"/>
          <p:cNvSpPr txBox="1"/>
          <p:nvPr/>
        </p:nvSpPr>
        <p:spPr>
          <a:xfrm>
            <a:off x="4791429" y="1828800"/>
            <a:ext cx="4276372" cy="3441583"/>
          </a:xfrm>
          <a:prstGeom prst="rect">
            <a:avLst/>
          </a:prstGeom>
          <a:noFill/>
        </p:spPr>
        <p:txBody>
          <a:bodyPr wrap="square" rtlCol="0">
            <a:spAutoFit/>
          </a:bodyPr>
          <a:lstStyle/>
          <a:p>
            <a:pPr marL="342900" indent="-342900">
              <a:buFont typeface="+mj-lt"/>
              <a:buAutoNum type="arabicPeriod"/>
            </a:pPr>
            <a:r>
              <a:rPr lang="fr-BE" dirty="0" err="1" smtClean="0">
                <a:solidFill>
                  <a:schemeClr val="tx1"/>
                </a:solidFill>
              </a:rPr>
              <a:t>Druk</a:t>
            </a:r>
            <a:r>
              <a:rPr lang="fr-BE" dirty="0" smtClean="0">
                <a:solidFill>
                  <a:schemeClr val="tx1"/>
                </a:solidFill>
              </a:rPr>
              <a:t> op de </a:t>
            </a:r>
            <a:r>
              <a:rPr lang="nl-BE" dirty="0" smtClean="0">
                <a:solidFill>
                  <a:srgbClr val="000000"/>
                </a:solidFill>
              </a:rPr>
              <a:t>“Oproep informatie” knop</a:t>
            </a:r>
            <a:endParaRPr lang="fr-BE" dirty="0" smtClean="0">
              <a:solidFill>
                <a:schemeClr val="tx1"/>
              </a:solidFill>
            </a:endParaRPr>
          </a:p>
          <a:p>
            <a:pPr marL="342900" indent="-342900">
              <a:buFont typeface="+mj-lt"/>
              <a:buAutoNum type="arabicPeriod"/>
            </a:pPr>
            <a:r>
              <a:rPr lang="fr-BE" dirty="0" err="1" smtClean="0">
                <a:solidFill>
                  <a:schemeClr val="tx1"/>
                </a:solidFill>
              </a:rPr>
              <a:t>Vul</a:t>
            </a:r>
            <a:r>
              <a:rPr lang="fr-BE" dirty="0" smtClean="0">
                <a:solidFill>
                  <a:schemeClr val="tx1"/>
                </a:solidFill>
              </a:rPr>
              <a:t> </a:t>
            </a:r>
            <a:r>
              <a:rPr lang="fr-BE" dirty="0" err="1" smtClean="0">
                <a:solidFill>
                  <a:schemeClr val="tx1"/>
                </a:solidFill>
              </a:rPr>
              <a:t>tenminste</a:t>
            </a:r>
            <a:r>
              <a:rPr lang="fr-BE" dirty="0" smtClean="0">
                <a:solidFill>
                  <a:schemeClr val="tx1"/>
                </a:solidFill>
              </a:rPr>
              <a:t> </a:t>
            </a:r>
            <a:r>
              <a:rPr lang="fr-BE" dirty="0" err="1" smtClean="0">
                <a:solidFill>
                  <a:schemeClr val="tx1"/>
                </a:solidFill>
              </a:rPr>
              <a:t>één</a:t>
            </a:r>
            <a:r>
              <a:rPr lang="fr-BE" dirty="0" smtClean="0">
                <a:solidFill>
                  <a:schemeClr val="tx1"/>
                </a:solidFill>
              </a:rPr>
              <a:t> van de </a:t>
            </a:r>
            <a:r>
              <a:rPr lang="fr-BE" dirty="0" err="1" smtClean="0">
                <a:solidFill>
                  <a:schemeClr val="tx1"/>
                </a:solidFill>
              </a:rPr>
              <a:t>twee</a:t>
            </a:r>
            <a:r>
              <a:rPr lang="fr-BE" dirty="0" smtClean="0">
                <a:solidFill>
                  <a:schemeClr val="tx1"/>
                </a:solidFill>
              </a:rPr>
              <a:t> </a:t>
            </a:r>
            <a:r>
              <a:rPr lang="fr-BE" dirty="0" err="1" smtClean="0">
                <a:solidFill>
                  <a:schemeClr val="tx1"/>
                </a:solidFill>
              </a:rPr>
              <a:t>beschikbare</a:t>
            </a:r>
            <a:r>
              <a:rPr lang="fr-BE" dirty="0" smtClean="0">
                <a:solidFill>
                  <a:schemeClr val="tx1"/>
                </a:solidFill>
              </a:rPr>
              <a:t> </a:t>
            </a:r>
            <a:r>
              <a:rPr lang="fr-BE" dirty="0" err="1" smtClean="0">
                <a:solidFill>
                  <a:schemeClr val="tx1"/>
                </a:solidFill>
              </a:rPr>
              <a:t>velden</a:t>
            </a:r>
            <a:r>
              <a:rPr lang="fr-BE" dirty="0" smtClean="0">
                <a:solidFill>
                  <a:schemeClr val="tx1"/>
                </a:solidFill>
              </a:rPr>
              <a:t> of </a:t>
            </a:r>
            <a:r>
              <a:rPr lang="fr-BE" dirty="0" err="1" smtClean="0">
                <a:solidFill>
                  <a:schemeClr val="tx1"/>
                </a:solidFill>
              </a:rPr>
              <a:t>druk</a:t>
            </a:r>
            <a:r>
              <a:rPr lang="fr-BE" dirty="0" smtClean="0">
                <a:solidFill>
                  <a:schemeClr val="tx1"/>
                </a:solidFill>
              </a:rPr>
              <a:t> op </a:t>
            </a:r>
            <a:r>
              <a:rPr lang="nl-BE" dirty="0" smtClean="0">
                <a:solidFill>
                  <a:srgbClr val="000000"/>
                </a:solidFill>
              </a:rPr>
              <a:t>“Annuleren” als u geen informatie voor die oproep wenst toe te voegen</a:t>
            </a:r>
          </a:p>
          <a:p>
            <a:pPr marL="342900" indent="-342900">
              <a:buFont typeface="+mj-lt"/>
              <a:buAutoNum type="arabicPeriod"/>
            </a:pPr>
            <a:r>
              <a:rPr lang="fr-BE" dirty="0" err="1" smtClean="0">
                <a:solidFill>
                  <a:schemeClr val="tx1"/>
                </a:solidFill>
              </a:rPr>
              <a:t>Druk</a:t>
            </a:r>
            <a:r>
              <a:rPr lang="fr-BE" dirty="0" smtClean="0">
                <a:solidFill>
                  <a:schemeClr val="tx1"/>
                </a:solidFill>
              </a:rPr>
              <a:t> op </a:t>
            </a:r>
            <a:r>
              <a:rPr lang="nl-BE" dirty="0" smtClean="0">
                <a:solidFill>
                  <a:srgbClr val="000000"/>
                </a:solidFill>
              </a:rPr>
              <a:t>“Bewaren” om uw aanpassingen te bewaren</a:t>
            </a:r>
            <a:endParaRPr lang="fr-BE" dirty="0" smtClean="0">
              <a:solidFill>
                <a:schemeClr val="tx1"/>
              </a:solidFill>
            </a:endParaRPr>
          </a:p>
          <a:p>
            <a:pPr marL="342900" indent="-342900">
              <a:buFont typeface="+mj-lt"/>
              <a:buAutoNum type="arabicPeriod"/>
            </a:pPr>
            <a:r>
              <a:rPr lang="fr-BE" dirty="0" smtClean="0">
                <a:solidFill>
                  <a:schemeClr val="tx1"/>
                </a:solidFill>
              </a:rPr>
              <a:t>De </a:t>
            </a:r>
            <a:r>
              <a:rPr lang="fr-BE" dirty="0" err="1" smtClean="0">
                <a:solidFill>
                  <a:schemeClr val="tx1"/>
                </a:solidFill>
              </a:rPr>
              <a:t>informatie</a:t>
            </a:r>
            <a:r>
              <a:rPr lang="fr-BE" dirty="0" smtClean="0">
                <a:solidFill>
                  <a:schemeClr val="tx1"/>
                </a:solidFill>
              </a:rPr>
              <a:t> over de </a:t>
            </a:r>
            <a:r>
              <a:rPr lang="fr-BE" dirty="0" err="1" smtClean="0">
                <a:solidFill>
                  <a:schemeClr val="tx1"/>
                </a:solidFill>
              </a:rPr>
              <a:t>oproep</a:t>
            </a:r>
            <a:r>
              <a:rPr lang="fr-BE" dirty="0" smtClean="0">
                <a:solidFill>
                  <a:schemeClr val="tx1"/>
                </a:solidFill>
              </a:rPr>
              <a:t> </a:t>
            </a:r>
            <a:r>
              <a:rPr lang="fr-BE" dirty="0" err="1" smtClean="0">
                <a:solidFill>
                  <a:schemeClr val="tx1"/>
                </a:solidFill>
              </a:rPr>
              <a:t>wordt</a:t>
            </a:r>
            <a:r>
              <a:rPr lang="fr-BE" dirty="0" smtClean="0">
                <a:solidFill>
                  <a:schemeClr val="tx1"/>
                </a:solidFill>
              </a:rPr>
              <a:t> nu </a:t>
            </a:r>
            <a:r>
              <a:rPr lang="fr-BE" dirty="0" err="1" smtClean="0">
                <a:solidFill>
                  <a:schemeClr val="tx1"/>
                </a:solidFill>
              </a:rPr>
              <a:t>weergegeven</a:t>
            </a:r>
            <a:r>
              <a:rPr lang="fr-BE" dirty="0" smtClean="0">
                <a:solidFill>
                  <a:schemeClr val="tx1"/>
                </a:solidFill>
              </a:rPr>
              <a:t> in het</a:t>
            </a:r>
            <a:r>
              <a:rPr lang="nl-BE" dirty="0" smtClean="0">
                <a:solidFill>
                  <a:srgbClr val="000000"/>
                </a:solidFill>
              </a:rPr>
              <a:t> “Lijn Status” gebied </a:t>
            </a:r>
            <a:r>
              <a:rPr lang="fr-BE" dirty="0" smtClean="0">
                <a:solidFill>
                  <a:schemeClr val="tx1"/>
                </a:solidFill>
              </a:rPr>
              <a:t>en </a:t>
            </a:r>
            <a:r>
              <a:rPr lang="fr-BE" dirty="0" smtClean="0">
                <a:solidFill>
                  <a:schemeClr val="tx1"/>
                </a:solidFill>
              </a:rPr>
              <a:t>kan </a:t>
            </a:r>
            <a:r>
              <a:rPr lang="fr-BE" u="sng" dirty="0" smtClean="0">
                <a:solidFill>
                  <a:schemeClr val="tx1"/>
                </a:solidFill>
              </a:rPr>
              <a:t>om </a:t>
            </a:r>
            <a:r>
              <a:rPr lang="fr-BE" u="sng" dirty="0" smtClean="0">
                <a:solidFill>
                  <a:schemeClr val="tx1"/>
                </a:solidFill>
              </a:rPr>
              <a:t>het </a:t>
            </a:r>
            <a:r>
              <a:rPr lang="fr-BE" u="sng" dirty="0" err="1" smtClean="0">
                <a:solidFill>
                  <a:schemeClr val="tx1"/>
                </a:solidFill>
              </a:rPr>
              <a:t>even</a:t>
            </a:r>
            <a:r>
              <a:rPr lang="fr-BE" u="sng" dirty="0" smtClean="0">
                <a:solidFill>
                  <a:schemeClr val="tx1"/>
                </a:solidFill>
              </a:rPr>
              <a:t> </a:t>
            </a:r>
            <a:r>
              <a:rPr lang="fr-BE" u="sng" dirty="0" err="1" smtClean="0">
                <a:solidFill>
                  <a:schemeClr val="tx1"/>
                </a:solidFill>
              </a:rPr>
              <a:t>wanneer</a:t>
            </a:r>
            <a:r>
              <a:rPr lang="fr-BE" u="sng" dirty="0" smtClean="0">
                <a:solidFill>
                  <a:schemeClr val="tx1"/>
                </a:solidFill>
              </a:rPr>
              <a:t>*</a:t>
            </a:r>
            <a:r>
              <a:rPr lang="fr-BE" dirty="0" smtClean="0">
                <a:solidFill>
                  <a:schemeClr val="tx1"/>
                </a:solidFill>
              </a:rPr>
              <a:t> </a:t>
            </a:r>
            <a:r>
              <a:rPr lang="fr-BE" dirty="0" err="1" smtClean="0">
                <a:solidFill>
                  <a:schemeClr val="tx1"/>
                </a:solidFill>
              </a:rPr>
              <a:t>aangepast</a:t>
            </a:r>
            <a:r>
              <a:rPr lang="fr-BE" dirty="0" smtClean="0">
                <a:solidFill>
                  <a:schemeClr val="tx1"/>
                </a:solidFill>
              </a:rPr>
              <a:t> </a:t>
            </a:r>
            <a:r>
              <a:rPr lang="fr-BE" dirty="0" err="1" smtClean="0">
                <a:solidFill>
                  <a:schemeClr val="tx1"/>
                </a:solidFill>
              </a:rPr>
              <a:t>worden</a:t>
            </a:r>
            <a:r>
              <a:rPr lang="fr-BE" dirty="0" smtClean="0">
                <a:solidFill>
                  <a:schemeClr val="tx1"/>
                </a:solidFill>
              </a:rPr>
              <a:t> </a:t>
            </a:r>
            <a:r>
              <a:rPr lang="fr-BE" dirty="0" err="1" smtClean="0">
                <a:solidFill>
                  <a:schemeClr val="tx1"/>
                </a:solidFill>
              </a:rPr>
              <a:t>door</a:t>
            </a:r>
            <a:r>
              <a:rPr lang="fr-BE" dirty="0" smtClean="0">
                <a:solidFill>
                  <a:schemeClr val="tx1"/>
                </a:solidFill>
              </a:rPr>
              <a:t> op de </a:t>
            </a:r>
            <a:r>
              <a:rPr lang="nl-BE" dirty="0" smtClean="0">
                <a:solidFill>
                  <a:srgbClr val="000000"/>
                </a:solidFill>
              </a:rPr>
              <a:t>“Oproep informatie” knop te drukken</a:t>
            </a:r>
            <a:endParaRPr lang="fr-BE" dirty="0">
              <a:solidFill>
                <a:schemeClr val="tx1"/>
              </a:solidFill>
            </a:endParaRPr>
          </a:p>
        </p:txBody>
      </p:sp>
      <p:sp>
        <p:nvSpPr>
          <p:cNvPr id="6" name="TextBox 5"/>
          <p:cNvSpPr txBox="1"/>
          <p:nvPr/>
        </p:nvSpPr>
        <p:spPr>
          <a:xfrm>
            <a:off x="5222420" y="5484445"/>
            <a:ext cx="3351057" cy="493084"/>
          </a:xfrm>
          <a:prstGeom prst="rect">
            <a:avLst/>
          </a:prstGeom>
          <a:noFill/>
        </p:spPr>
        <p:txBody>
          <a:bodyPr wrap="square" rtlCol="0">
            <a:spAutoFit/>
          </a:bodyPr>
          <a:lstStyle/>
          <a:p>
            <a:r>
              <a:rPr lang="fr-BE" sz="1400" dirty="0" smtClean="0">
                <a:solidFill>
                  <a:schemeClr val="tx1"/>
                </a:solidFill>
              </a:rPr>
              <a:t>*</a:t>
            </a:r>
            <a:r>
              <a:rPr lang="fr-BE" sz="1400" dirty="0" err="1" smtClean="0">
                <a:solidFill>
                  <a:schemeClr val="tx1"/>
                </a:solidFill>
              </a:rPr>
              <a:t>enkel</a:t>
            </a:r>
            <a:r>
              <a:rPr lang="fr-BE" sz="1400" dirty="0" smtClean="0">
                <a:solidFill>
                  <a:schemeClr val="tx1"/>
                </a:solidFill>
              </a:rPr>
              <a:t> </a:t>
            </a:r>
            <a:r>
              <a:rPr lang="fr-BE" sz="1400" dirty="0" err="1" smtClean="0">
                <a:solidFill>
                  <a:schemeClr val="tx1"/>
                </a:solidFill>
              </a:rPr>
              <a:t>beschikbaar</a:t>
            </a:r>
            <a:r>
              <a:rPr lang="fr-BE" sz="1400" dirty="0" smtClean="0">
                <a:solidFill>
                  <a:schemeClr val="tx1"/>
                </a:solidFill>
              </a:rPr>
              <a:t> </a:t>
            </a:r>
            <a:r>
              <a:rPr lang="fr-BE" sz="1400" dirty="0" err="1" smtClean="0">
                <a:solidFill>
                  <a:schemeClr val="tx1"/>
                </a:solidFill>
              </a:rPr>
              <a:t>voor</a:t>
            </a:r>
            <a:r>
              <a:rPr lang="fr-BE" sz="1400" dirty="0" smtClean="0">
                <a:solidFill>
                  <a:schemeClr val="tx1"/>
                </a:solidFill>
              </a:rPr>
              <a:t> </a:t>
            </a:r>
            <a:r>
              <a:rPr lang="fr-BE" sz="1400" dirty="0" err="1" smtClean="0">
                <a:solidFill>
                  <a:schemeClr val="tx1"/>
                </a:solidFill>
              </a:rPr>
              <a:t>huidige</a:t>
            </a:r>
            <a:r>
              <a:rPr lang="fr-BE" sz="1400" dirty="0" smtClean="0">
                <a:solidFill>
                  <a:schemeClr val="tx1"/>
                </a:solidFill>
              </a:rPr>
              <a:t> </a:t>
            </a:r>
            <a:r>
              <a:rPr lang="fr-BE" sz="1400" dirty="0" err="1" smtClean="0">
                <a:solidFill>
                  <a:schemeClr val="tx1"/>
                </a:solidFill>
              </a:rPr>
              <a:t>oproepen</a:t>
            </a:r>
            <a:r>
              <a:rPr lang="fr-BE" sz="1400" dirty="0" smtClean="0">
                <a:solidFill>
                  <a:schemeClr val="tx1"/>
                </a:solidFill>
              </a:rPr>
              <a:t> of </a:t>
            </a:r>
            <a:r>
              <a:rPr lang="fr-BE" sz="1400" dirty="0" err="1" smtClean="0">
                <a:solidFill>
                  <a:schemeClr val="tx1"/>
                </a:solidFill>
              </a:rPr>
              <a:t>oproepen</a:t>
            </a:r>
            <a:r>
              <a:rPr lang="fr-BE" sz="1400" dirty="0" smtClean="0">
                <a:solidFill>
                  <a:schemeClr val="tx1"/>
                </a:solidFill>
              </a:rPr>
              <a:t> </a:t>
            </a:r>
            <a:r>
              <a:rPr lang="fr-BE" sz="1400" smtClean="0">
                <a:solidFill>
                  <a:schemeClr val="tx1"/>
                </a:solidFill>
              </a:rPr>
              <a:t>in </a:t>
            </a:r>
            <a:r>
              <a:rPr lang="fr-BE" sz="1400" smtClean="0">
                <a:solidFill>
                  <a:schemeClr val="tx1"/>
                </a:solidFill>
              </a:rPr>
              <a:t>wacht</a:t>
            </a:r>
            <a:endParaRPr lang="fr-BE" sz="1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892"/>
            <a:ext cx="4866667" cy="5019048"/>
          </a:xfrm>
          <a:prstGeom prst="rect">
            <a:avLst/>
          </a:prstGeom>
        </p:spPr>
      </p:pic>
    </p:spTree>
    <p:extLst>
      <p:ext uri="{BB962C8B-B14F-4D97-AF65-F5344CB8AC3E}">
        <p14:creationId xmlns:p14="http://schemas.microsoft.com/office/powerpoint/2010/main" val="2224642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075" y="3307760"/>
            <a:ext cx="7591425" cy="1143925"/>
          </a:xfrm>
        </p:spPr>
        <p:txBody>
          <a:bodyPr>
            <a:normAutofit/>
          </a:bodyPr>
          <a:lstStyle/>
          <a:p>
            <a:pPr marL="0" indent="0" algn="ctr">
              <a:buNone/>
            </a:pPr>
            <a:r>
              <a:rPr lang="nl-BE" dirty="0"/>
              <a:t>Geavanceerde mogelijkheden – </a:t>
            </a:r>
            <a:r>
              <a:rPr lang="nl-BE" dirty="0" smtClean="0"/>
              <a:t/>
            </a:r>
            <a:br>
              <a:rPr lang="nl-BE" dirty="0" smtClean="0"/>
            </a:br>
            <a:r>
              <a:rPr lang="nl-BE" dirty="0" smtClean="0"/>
              <a:t>Alleen </a:t>
            </a:r>
            <a:r>
              <a:rPr lang="nl-BE" dirty="0"/>
              <a:t>voor X900</a:t>
            </a:r>
            <a:endParaRPr lang="fr-BE" dirty="0">
              <a:ea typeface="+mj-ea"/>
              <a:cs typeface="+mj-cs"/>
            </a:endParaRPr>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4" name="Title 3"/>
          <p:cNvSpPr>
            <a:spLocks noGrp="1"/>
          </p:cNvSpPr>
          <p:nvPr>
            <p:ph type="title"/>
          </p:nvPr>
        </p:nvSpPr>
        <p:spPr/>
        <p:txBody>
          <a:bodyPr/>
          <a:lstStyle/>
          <a:p>
            <a:endParaRPr lang="fr-BE" dirty="0"/>
          </a:p>
        </p:txBody>
      </p:sp>
    </p:spTree>
    <p:extLst>
      <p:ext uri="{BB962C8B-B14F-4D97-AF65-F5344CB8AC3E}">
        <p14:creationId xmlns:p14="http://schemas.microsoft.com/office/powerpoint/2010/main" val="1638046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Gericht parkeren</a:t>
            </a:r>
          </a:p>
        </p:txBody>
      </p:sp>
      <p:sp>
        <p:nvSpPr>
          <p:cNvPr id="5" name="Content Placeholder 4"/>
          <p:cNvSpPr>
            <a:spLocks noGrp="1"/>
          </p:cNvSpPr>
          <p:nvPr>
            <p:ph idx="1"/>
          </p:nvPr>
        </p:nvSpPr>
        <p:spPr>
          <a:xfrm>
            <a:off x="457199" y="1214422"/>
            <a:ext cx="7371567" cy="5000660"/>
          </a:xfrm>
        </p:spPr>
        <p:txBody>
          <a:bodyPr vert="horz" lIns="91440" tIns="45720" rIns="91440" bIns="45720" rtlCol="0">
            <a:normAutofit/>
          </a:bodyPr>
          <a:lstStyle/>
          <a:p>
            <a:r>
              <a:rPr lang="nl-BE" sz="2200" dirty="0">
                <a:solidFill>
                  <a:schemeClr val="tx1"/>
                </a:solidFill>
                <a:latin typeface="Trebuchet MS" panose="020B0603020202020204" pitchFamily="34" charset="0"/>
              </a:rPr>
              <a:t>Om een oproep gericht te parkeren op de extensie van een bepaalde gebruiker:</a:t>
            </a:r>
          </a:p>
          <a:p>
            <a:pPr marL="971550" lvl="1" indent="-514350">
              <a:buFont typeface="+mj-lt"/>
              <a:buAutoNum type="arabicPeriod"/>
            </a:pPr>
            <a:r>
              <a:rPr lang="nl-BE" sz="2200" dirty="0">
                <a:solidFill>
                  <a:schemeClr val="tx1"/>
                </a:solidFill>
                <a:latin typeface="Trebuchet MS" panose="020B0603020202020204" pitchFamily="34" charset="0"/>
              </a:rPr>
              <a:t>Klik op de “Gericht parkeren” knop of druk op de “F8” toets</a:t>
            </a:r>
          </a:p>
          <a:p>
            <a:pPr marL="971550" lvl="1" indent="-514350">
              <a:buFont typeface="+mj-lt"/>
              <a:buAutoNum type="arabicPeriod"/>
            </a:pPr>
            <a:r>
              <a:rPr lang="nl-BE" sz="2200" dirty="0">
                <a:solidFill>
                  <a:schemeClr val="tx1"/>
                </a:solidFill>
                <a:latin typeface="Trebuchet MS" panose="020B0603020202020204" pitchFamily="34" charset="0"/>
              </a:rPr>
              <a:t>Bel naar de gebruiker’s extensie op eender welke manier</a:t>
            </a:r>
          </a:p>
          <a:p>
            <a:pPr marL="971550" lvl="1" indent="-514350">
              <a:buFont typeface="+mj-lt"/>
              <a:buAutoNum type="arabicPeriod"/>
            </a:pPr>
            <a:r>
              <a:rPr lang="nl-BE" sz="2200" dirty="0">
                <a:solidFill>
                  <a:schemeClr val="tx1"/>
                </a:solidFill>
                <a:latin typeface="Trebuchet MS" panose="020B0603020202020204" pitchFamily="34" charset="0"/>
              </a:rPr>
              <a:t>De oproep verschijnt in het supervisie gebied</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4690" name="Picture 2"/>
          <p:cNvPicPr>
            <a:picLocks noChangeAspect="1" noChangeArrowheads="1"/>
          </p:cNvPicPr>
          <p:nvPr/>
        </p:nvPicPr>
        <p:blipFill>
          <a:blip r:embed="rId2" cstate="print"/>
          <a:srcRect/>
          <a:stretch>
            <a:fillRect/>
          </a:stretch>
        </p:blipFill>
        <p:spPr bwMode="auto">
          <a:xfrm>
            <a:off x="7748719" y="2798523"/>
            <a:ext cx="485775" cy="609600"/>
          </a:xfrm>
          <a:prstGeom prst="rect">
            <a:avLst/>
          </a:prstGeom>
          <a:noFill/>
          <a:ln w="9525">
            <a:noFill/>
            <a:miter lim="800000"/>
            <a:headEnd/>
            <a:tailEnd/>
          </a:ln>
        </p:spPr>
      </p:pic>
      <p:pic>
        <p:nvPicPr>
          <p:cNvPr id="114691" name="Picture 3"/>
          <p:cNvPicPr>
            <a:picLocks noChangeAspect="1" noChangeArrowheads="1"/>
          </p:cNvPicPr>
          <p:nvPr/>
        </p:nvPicPr>
        <p:blipFill>
          <a:blip r:embed="rId3" cstate="print"/>
          <a:srcRect/>
          <a:stretch>
            <a:fillRect/>
          </a:stretch>
        </p:blipFill>
        <p:spPr bwMode="auto">
          <a:xfrm>
            <a:off x="1365989" y="5583021"/>
            <a:ext cx="6762750" cy="752475"/>
          </a:xfrm>
          <a:prstGeom prst="rect">
            <a:avLst/>
          </a:prstGeom>
          <a:noFill/>
          <a:ln w="9525">
            <a:noFill/>
            <a:miter lim="800000"/>
            <a:headEnd/>
            <a:tailEnd/>
          </a:ln>
        </p:spPr>
      </p:pic>
      <p:sp>
        <p:nvSpPr>
          <p:cNvPr id="9" name="Rectangular Callout 8"/>
          <p:cNvSpPr/>
          <p:nvPr/>
        </p:nvSpPr>
        <p:spPr>
          <a:xfrm>
            <a:off x="232680" y="5098093"/>
            <a:ext cx="1206653" cy="538620"/>
          </a:xfrm>
          <a:prstGeom prst="wedgeRectCallout">
            <a:avLst>
              <a:gd name="adj1" fmla="val 49032"/>
              <a:gd name="adj2" fmla="val 9902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“Parkeren” </a:t>
            </a:r>
          </a:p>
          <a:p>
            <a:r>
              <a:rPr lang="nl-BE" dirty="0" smtClean="0"/>
              <a:t>icoon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Gericht parkeren opnemen</a:t>
            </a:r>
            <a:endParaRPr lang="en-US" dirty="0">
              <a:latin typeface="Trebuchet MS" panose="020B0603020202020204" pitchFamily="34" charset="0"/>
            </a:endParaRPr>
          </a:p>
        </p:txBody>
      </p:sp>
      <p:sp>
        <p:nvSpPr>
          <p:cNvPr id="5" name="Content Placeholder 4"/>
          <p:cNvSpPr>
            <a:spLocks noGrp="1"/>
          </p:cNvSpPr>
          <p:nvPr>
            <p:ph idx="1"/>
          </p:nvPr>
        </p:nvSpPr>
        <p:spPr>
          <a:xfrm>
            <a:off x="457199" y="1214422"/>
            <a:ext cx="7371567" cy="5000660"/>
          </a:xfrm>
        </p:spPr>
        <p:txBody>
          <a:bodyPr vert="horz" lIns="91440" tIns="45720" rIns="91440" bIns="45720" rtlCol="0">
            <a:normAutofit/>
          </a:bodyPr>
          <a:lstStyle/>
          <a:p>
            <a:r>
              <a:rPr lang="nl-BE" sz="2200" dirty="0">
                <a:solidFill>
                  <a:schemeClr val="tx1"/>
                </a:solidFill>
                <a:latin typeface="Trebuchet MS" panose="020B0603020202020204" pitchFamily="34" charset="0"/>
              </a:rPr>
              <a:t>Om een gericht geparkeerde oproep op te nemen, kan een gebruiker eender welke telefoon nemen en de extensie *55&lt;ext&gt; bellen, waarbij &lt;ext&gt; zijn/haar persoonlijke extensie is.</a:t>
            </a:r>
          </a:p>
          <a:p>
            <a:r>
              <a:rPr lang="nl-BE" sz="2200" dirty="0">
                <a:solidFill>
                  <a:schemeClr val="tx1"/>
                </a:solidFill>
                <a:latin typeface="Trebuchet MS" panose="020B0603020202020204" pitchFamily="34" charset="0"/>
              </a:rPr>
              <a:t>Wanneer dit gebeurd is, verdwijnt de oproep uit het supervisie gebied</a:t>
            </a: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415" y="274638"/>
            <a:ext cx="7053385" cy="796908"/>
          </a:xfrm>
        </p:spPr>
        <p:txBody>
          <a:bodyPr vert="horz" lIns="91440" tIns="45720" rIns="91440" bIns="45720" rtlCol="0" anchor="ctr">
            <a:noAutofit/>
          </a:bodyPr>
          <a:lstStyle/>
          <a:p>
            <a:r>
              <a:rPr lang="nl-BE" dirty="0">
                <a:latin typeface="Trebuchet MS" panose="020B0603020202020204" pitchFamily="34" charset="0"/>
              </a:rPr>
              <a:t>Omzetten van een doorschakeling met consultatie in kamperen</a:t>
            </a:r>
            <a:endParaRPr lang="en-US" dirty="0">
              <a:latin typeface="Trebuchet MS" panose="020B0603020202020204" pitchFamily="34" charset="0"/>
            </a:endParaRPr>
          </a:p>
        </p:txBody>
      </p:sp>
      <p:sp>
        <p:nvSpPr>
          <p:cNvPr id="5" name="Content Placeholder 4"/>
          <p:cNvSpPr>
            <a:spLocks noGrp="1"/>
          </p:cNvSpPr>
          <p:nvPr>
            <p:ph idx="1"/>
          </p:nvPr>
        </p:nvSpPr>
        <p:spPr/>
        <p:txBody>
          <a:bodyPr>
            <a:normAutofit/>
          </a:bodyPr>
          <a:lstStyle/>
          <a:p>
            <a:r>
              <a:rPr lang="nl-BE" sz="2200" dirty="0" smtClean="0">
                <a:solidFill>
                  <a:schemeClr val="tx1"/>
                </a:solidFill>
                <a:latin typeface="Trebuchet MS" panose="020B0603020202020204" pitchFamily="34" charset="0"/>
              </a:rPr>
              <a:t>Indien de bestemmeling van een doorschakeling met consultatie bezet is, kan de doorschakeling omgezet worden naar een kamp.</a:t>
            </a:r>
          </a:p>
          <a:p>
            <a:pPr marL="971550" lvl="1" indent="-514350">
              <a:buFont typeface="+mj-lt"/>
              <a:buAutoNum type="arabicPeriod"/>
            </a:pPr>
            <a:r>
              <a:rPr lang="nl-BE" sz="2200" dirty="0" smtClean="0">
                <a:solidFill>
                  <a:schemeClr val="tx1"/>
                </a:solidFill>
                <a:latin typeface="Trebuchet MS" panose="020B0603020202020204" pitchFamily="34" charset="0"/>
              </a:rPr>
              <a:t>Klik op de “Kampeer” knop of druk op de “F10” toets</a:t>
            </a:r>
          </a:p>
          <a:p>
            <a:pPr marL="971550" lvl="1" indent="-514350">
              <a:buFont typeface="+mj-lt"/>
              <a:buAutoNum type="arabicPeriod"/>
            </a:pPr>
            <a:r>
              <a:rPr lang="nl-BE" sz="2200" dirty="0" smtClean="0">
                <a:solidFill>
                  <a:schemeClr val="tx1"/>
                </a:solidFill>
                <a:latin typeface="Trebuchet MS" panose="020B0603020202020204" pitchFamily="34" charset="0"/>
              </a:rPr>
              <a:t>De oproep verschijnt in het supervisie gebied</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5715" name="Picture 3"/>
          <p:cNvPicPr>
            <a:picLocks noChangeAspect="1" noChangeArrowheads="1"/>
          </p:cNvPicPr>
          <p:nvPr/>
        </p:nvPicPr>
        <p:blipFill>
          <a:blip r:embed="rId2" cstate="print"/>
          <a:srcRect/>
          <a:stretch>
            <a:fillRect/>
          </a:stretch>
        </p:blipFill>
        <p:spPr bwMode="auto">
          <a:xfrm>
            <a:off x="7609170" y="2690551"/>
            <a:ext cx="51435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ketenen</a:t>
            </a:r>
            <a:endParaRPr lang="en-US" dirty="0">
              <a:latin typeface="Trebuchet MS" panose="020B0603020202020204" pitchFamily="34" charset="0"/>
            </a:endParaRPr>
          </a:p>
        </p:txBody>
      </p:sp>
      <p:sp>
        <p:nvSpPr>
          <p:cNvPr id="5" name="Content Placeholder 4"/>
          <p:cNvSpPr>
            <a:spLocks noGrp="1"/>
          </p:cNvSpPr>
          <p:nvPr>
            <p:ph idx="1"/>
          </p:nvPr>
        </p:nvSpPr>
        <p:spPr/>
        <p:txBody>
          <a:bodyPr>
            <a:normAutofit/>
          </a:bodyPr>
          <a:lstStyle/>
          <a:p>
            <a:r>
              <a:rPr lang="nl-BE" sz="2200" dirty="0" smtClean="0">
                <a:solidFill>
                  <a:schemeClr val="tx1"/>
                </a:solidFill>
                <a:latin typeface="Trebuchet MS" panose="020B0603020202020204" pitchFamily="34" charset="0"/>
              </a:rPr>
              <a:t>Een oproep ketenen is gelijkaardig aan een doorschakeling met consultatie. Het enige verschil is dat aan het einde van het gesprek, de beller terugkeert naar de net.Console gebruiker.</a:t>
            </a:r>
          </a:p>
          <a:p>
            <a:r>
              <a:rPr lang="nl-BE" sz="2200" dirty="0" smtClean="0">
                <a:solidFill>
                  <a:schemeClr val="tx1"/>
                </a:solidFill>
                <a:latin typeface="Trebuchet MS" panose="020B0603020202020204" pitchFamily="34" charset="0"/>
              </a:rPr>
              <a:t>Hiermee kan de net.Console gebruiker een beller in contact brengen met verschillende personen zonder dat de beller verschillende keren moet terugbellen.</a:t>
            </a:r>
          </a:p>
          <a:p>
            <a:pPr>
              <a:buNone/>
            </a:pP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latin typeface="Trebuchet MS" panose="020B0603020202020204" pitchFamily="34" charset="0"/>
              </a:rPr>
              <a:t>Aanmelden en inloggen</a:t>
            </a:r>
            <a:endParaRPr lang="en-US"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r>
              <a:rPr lang="nl-BE" sz="2800" dirty="0" smtClean="0">
                <a:solidFill>
                  <a:schemeClr val="tx1"/>
                </a:solidFill>
                <a:latin typeface="Trebuchet MS" panose="020B0603020202020204" pitchFamily="34" charset="0"/>
              </a:rPr>
              <a:t>Voor je oproepen kan ontvangen moet je je eerst aanmelden en daarna inloggen.</a:t>
            </a:r>
            <a:endParaRPr lang="en-US" sz="28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dirty="0" smtClean="0">
              <a:solidFill>
                <a:schemeClr val="tx1"/>
              </a:solidFill>
              <a:latin typeface="Trebuchet MS" panose="020B0603020202020204" pitchFamily="34" charset="0"/>
            </a:endParaRPr>
          </a:p>
          <a:p>
            <a:pPr>
              <a:defRPr/>
            </a:pPr>
            <a:r>
              <a:rPr lang="fr-BE" dirty="0" smtClean="0">
                <a:solidFill>
                  <a:schemeClr val="tx1"/>
                </a:solidFill>
                <a:latin typeface="Trebuchet MS" panose="020B0603020202020204" pitchFamily="34" charset="0"/>
              </a:rPr>
              <a:t>www.escaux.com</a:t>
            </a:r>
            <a:endParaRPr lang="fr-BE" dirty="0">
              <a:solidFill>
                <a:schemeClr val="tx1"/>
              </a:solidFill>
              <a:latin typeface="Trebuchet MS" panose="020B0603020202020204" pitchFamily="34" charset="0"/>
            </a:endParaRPr>
          </a:p>
        </p:txBody>
      </p:sp>
      <p:pic>
        <p:nvPicPr>
          <p:cNvPr id="103426" name="Picture 2"/>
          <p:cNvPicPr>
            <a:picLocks noChangeAspect="1" noChangeArrowheads="1"/>
          </p:cNvPicPr>
          <p:nvPr/>
        </p:nvPicPr>
        <p:blipFill>
          <a:blip r:embed="rId2" cstate="print"/>
          <a:srcRect/>
          <a:stretch>
            <a:fillRect/>
          </a:stretch>
        </p:blipFill>
        <p:spPr bwMode="auto">
          <a:xfrm>
            <a:off x="2996859" y="3471128"/>
            <a:ext cx="3200400" cy="2095500"/>
          </a:xfrm>
          <a:prstGeom prst="rect">
            <a:avLst/>
          </a:prstGeom>
          <a:noFill/>
          <a:ln w="9525">
            <a:noFill/>
            <a:miter lim="800000"/>
            <a:headEnd/>
            <a:tailEnd/>
          </a:ln>
        </p:spPr>
      </p:pic>
      <p:sp>
        <p:nvSpPr>
          <p:cNvPr id="6" name="TextBox 5"/>
          <p:cNvSpPr txBox="1"/>
          <p:nvPr/>
        </p:nvSpPr>
        <p:spPr>
          <a:xfrm>
            <a:off x="3356983" y="5549144"/>
            <a:ext cx="2420856" cy="349968"/>
          </a:xfrm>
          <a:prstGeom prst="rect">
            <a:avLst/>
          </a:prstGeom>
          <a:noFill/>
        </p:spPr>
        <p:txBody>
          <a:bodyPr wrap="none" rtlCol="0">
            <a:spAutoFit/>
          </a:bodyPr>
          <a:lstStyle/>
          <a:p>
            <a:r>
              <a:rPr lang="nl-BE" i="1" dirty="0" smtClean="0">
                <a:solidFill>
                  <a:schemeClr val="tx1"/>
                </a:solidFill>
                <a:latin typeface="Trebuchet MS" panose="020B0603020202020204" pitchFamily="34" charset="0"/>
              </a:rPr>
              <a:t>Authenticatie scherm</a:t>
            </a:r>
            <a:endParaRPr lang="en-US" i="1" dirty="0">
              <a:solidFill>
                <a:schemeClr val="tx1"/>
              </a:solidFill>
              <a:latin typeface="Trebuchet MS" panose="020B0603020202020204" pitchFamily="34" charset="0"/>
            </a:endParaRPr>
          </a:p>
        </p:txBody>
      </p:sp>
      <p:pic>
        <p:nvPicPr>
          <p:cNvPr id="7" name="Picture 5"/>
          <p:cNvPicPr>
            <a:picLocks noChangeAspect="1"/>
          </p:cNvPicPr>
          <p:nvPr/>
        </p:nvPicPr>
        <p:blipFill>
          <a:blip r:embed="rId3" cstate="print"/>
          <a:srcRect/>
          <a:stretch>
            <a:fillRect/>
          </a:stretch>
        </p:blipFill>
        <p:spPr>
          <a:xfrm>
            <a:off x="4056361" y="2402406"/>
            <a:ext cx="923928" cy="962021"/>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ketenen</a:t>
            </a:r>
            <a:endParaRPr lang="en-US" dirty="0">
              <a:latin typeface="Trebuchet MS" panose="020B0603020202020204" pitchFamily="34" charset="0"/>
            </a:endParaRPr>
          </a:p>
        </p:txBody>
      </p:sp>
      <p:sp>
        <p:nvSpPr>
          <p:cNvPr id="5" name="Content Placeholder 5"/>
          <p:cNvSpPr>
            <a:spLocks noGrp="1"/>
          </p:cNvSpPr>
          <p:nvPr>
            <p:ph idx="1"/>
          </p:nvPr>
        </p:nvSpPr>
        <p:spPr>
          <a:xfrm>
            <a:off x="457199" y="1214422"/>
            <a:ext cx="8210811" cy="5000660"/>
          </a:xfrm>
        </p:spPr>
        <p:txBody>
          <a:bodyPr>
            <a:noAutofit/>
          </a:bodyPr>
          <a:lstStyle/>
          <a:p>
            <a:pPr marL="514350" indent="-514350">
              <a:buFont typeface="+mj-lt"/>
              <a:buAutoNum type="arabicPeriod"/>
            </a:pPr>
            <a:r>
              <a:rPr lang="nl-BE" sz="2000" dirty="0" smtClean="0">
                <a:solidFill>
                  <a:schemeClr val="tx1"/>
                </a:solidFill>
                <a:latin typeface="Trebuchet MS" panose="020B0603020202020204" pitchFamily="34" charset="0"/>
              </a:rPr>
              <a:t>Om een oproep te ketenen, volg precies dezelfde procedure dan bij een doorschakeling met consultatie, maar druk op de “Ketenen” knop in plaats van de “Doorschakelen” knop wanneer de gebelde opneemt.</a:t>
            </a:r>
          </a:p>
          <a:p>
            <a:pPr marL="514350" indent="-514350">
              <a:buFont typeface="+mj-lt"/>
              <a:buAutoNum type="arabicPeriod"/>
            </a:pPr>
            <a:endParaRPr lang="nl-BE" sz="2000" dirty="0">
              <a:solidFill>
                <a:schemeClr val="tx1"/>
              </a:solidFill>
              <a:latin typeface="Trebuchet MS" panose="020B0603020202020204" pitchFamily="34" charset="0"/>
            </a:endParaRPr>
          </a:p>
          <a:p>
            <a:pPr marL="514350" indent="-514350">
              <a:buFont typeface="+mj-lt"/>
              <a:buAutoNum type="arabicPeriod"/>
            </a:pPr>
            <a:endParaRPr lang="nl-BE" sz="2000" dirty="0" smtClean="0">
              <a:solidFill>
                <a:schemeClr val="tx1"/>
              </a:solidFill>
              <a:latin typeface="Trebuchet MS" panose="020B0603020202020204" pitchFamily="34" charset="0"/>
            </a:endParaRPr>
          </a:p>
          <a:p>
            <a:pPr marL="514350" indent="-514350">
              <a:buFont typeface="+mj-lt"/>
              <a:buAutoNum type="arabicPeriod"/>
            </a:pPr>
            <a:endParaRPr lang="nl-BE" sz="2000" dirty="0">
              <a:solidFill>
                <a:schemeClr val="tx1"/>
              </a:solidFill>
              <a:latin typeface="Trebuchet MS" panose="020B0603020202020204" pitchFamily="34" charset="0"/>
            </a:endParaRPr>
          </a:p>
          <a:p>
            <a:pPr marL="514350" indent="-514350">
              <a:buFont typeface="+mj-lt"/>
              <a:buAutoNum type="arabicPeriod"/>
            </a:pPr>
            <a:endParaRPr lang="nl-BE" sz="2000" dirty="0" smtClean="0">
              <a:solidFill>
                <a:schemeClr val="tx1"/>
              </a:solidFill>
              <a:latin typeface="Trebuchet MS" panose="020B0603020202020204" pitchFamily="34" charset="0"/>
            </a:endParaRPr>
          </a:p>
          <a:p>
            <a:pPr marL="514350" indent="-514350">
              <a:buFont typeface="+mj-lt"/>
              <a:buAutoNum type="arabicPeriod"/>
            </a:pPr>
            <a:r>
              <a:rPr lang="nl-BE" sz="2000" dirty="0" smtClean="0">
                <a:solidFill>
                  <a:schemeClr val="tx1"/>
                </a:solidFill>
                <a:latin typeface="Trebuchet MS" panose="020B0603020202020204" pitchFamily="34" charset="0"/>
              </a:rPr>
              <a:t>Nadat een oproep geketend is, verschijnt hij in het supervisie gebied</a:t>
            </a:r>
          </a:p>
          <a:p>
            <a:pPr marL="514350" indent="-514350">
              <a:buFont typeface="+mj-lt"/>
              <a:buAutoNum type="arabicPeriod"/>
            </a:pPr>
            <a:r>
              <a:rPr lang="nl-BE" sz="2000" dirty="0" smtClean="0">
                <a:solidFill>
                  <a:schemeClr val="tx1"/>
                </a:solidFill>
                <a:latin typeface="Trebuchet MS" panose="020B0603020202020204" pitchFamily="34" charset="0"/>
              </a:rPr>
              <a:t>Wanneer een oproep afgesloten wordt, wordt de beller teruggestuurd naar de persoonlijke queue van de net.Console gebruiker.</a:t>
            </a:r>
          </a:p>
          <a:p>
            <a:pPr marL="514350" indent="-514350">
              <a:buFont typeface="+mj-lt"/>
              <a:buAutoNum type="arabicPeriod"/>
            </a:pPr>
            <a:r>
              <a:rPr lang="nl-BE" sz="2000" dirty="0" smtClean="0">
                <a:solidFill>
                  <a:schemeClr val="tx1"/>
                </a:solidFill>
                <a:latin typeface="Trebuchet MS" panose="020B0603020202020204" pitchFamily="34" charset="0"/>
              </a:rPr>
              <a:t>Dit stelt de net.Console gebruiker in staat om de beller naar een andere persoon door te verbinden, of opnieuw te ketenen.</a:t>
            </a:r>
          </a:p>
          <a:p>
            <a:pPr marL="514350" indent="-514350">
              <a:buNone/>
            </a:pPr>
            <a:endParaRPr lang="nl-BE" sz="2000" dirty="0" smtClean="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0594" name="Picture 2"/>
          <p:cNvPicPr>
            <a:picLocks noChangeAspect="1" noChangeArrowheads="1"/>
          </p:cNvPicPr>
          <p:nvPr/>
        </p:nvPicPr>
        <p:blipFill>
          <a:blip r:embed="rId2" cstate="print"/>
          <a:srcRect/>
          <a:stretch>
            <a:fillRect/>
          </a:stretch>
        </p:blipFill>
        <p:spPr bwMode="auto">
          <a:xfrm>
            <a:off x="1696363" y="2735894"/>
            <a:ext cx="5899402" cy="846551"/>
          </a:xfrm>
          <a:prstGeom prst="rect">
            <a:avLst/>
          </a:prstGeom>
          <a:noFill/>
          <a:ln w="9525">
            <a:noFill/>
            <a:miter lim="800000"/>
            <a:headEnd/>
            <a:tailEnd/>
          </a:ln>
        </p:spPr>
      </p:pic>
      <p:sp>
        <p:nvSpPr>
          <p:cNvPr id="12" name="Rectangular Callout 11"/>
          <p:cNvSpPr/>
          <p:nvPr/>
        </p:nvSpPr>
        <p:spPr>
          <a:xfrm>
            <a:off x="7420066" y="3104484"/>
            <a:ext cx="1554368" cy="363253"/>
          </a:xfrm>
          <a:prstGeom prst="wedgeRectCallout">
            <a:avLst>
              <a:gd name="adj1" fmla="val -101854"/>
              <a:gd name="adj2" fmla="val -169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Ketenen knop</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075" y="3307760"/>
            <a:ext cx="7591425" cy="1143925"/>
          </a:xfrm>
        </p:spPr>
        <p:txBody>
          <a:bodyPr>
            <a:normAutofit/>
          </a:bodyPr>
          <a:lstStyle/>
          <a:p>
            <a:pPr marL="0" indent="0" algn="ctr">
              <a:buNone/>
            </a:pPr>
            <a:r>
              <a:rPr lang="nl-BE" dirty="0"/>
              <a:t>De applicatie instellen</a:t>
            </a:r>
            <a:endParaRPr lang="fr-BE" dirty="0">
              <a:ea typeface="+mj-ea"/>
              <a:cs typeface="+mj-cs"/>
            </a:endParaRPr>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4" name="Title 3"/>
          <p:cNvSpPr>
            <a:spLocks noGrp="1"/>
          </p:cNvSpPr>
          <p:nvPr>
            <p:ph type="title"/>
          </p:nvPr>
        </p:nvSpPr>
        <p:spPr/>
        <p:txBody>
          <a:bodyPr/>
          <a:lstStyle/>
          <a:p>
            <a:endParaRPr lang="fr-BE" dirty="0"/>
          </a:p>
        </p:txBody>
      </p:sp>
    </p:spTree>
    <p:extLst>
      <p:ext uri="{BB962C8B-B14F-4D97-AF65-F5344CB8AC3E}">
        <p14:creationId xmlns:p14="http://schemas.microsoft.com/office/powerpoint/2010/main" val="3105874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Voorkeuren scherm</a:t>
            </a:r>
            <a:endParaRPr lang="en-US" dirty="0">
              <a:latin typeface="Trebuchet MS" panose="020B0603020202020204" pitchFamily="34" charset="0"/>
            </a:endParaRPr>
          </a:p>
        </p:txBody>
      </p:sp>
      <p:sp>
        <p:nvSpPr>
          <p:cNvPr id="11" name="Content Placeholder 10"/>
          <p:cNvSpPr>
            <a:spLocks noGrp="1"/>
          </p:cNvSpPr>
          <p:nvPr>
            <p:ph idx="1"/>
          </p:nvPr>
        </p:nvSpPr>
        <p:spPr>
          <a:xfrm>
            <a:off x="4521896" y="1214422"/>
            <a:ext cx="4164904" cy="5000660"/>
          </a:xfrm>
        </p:spPr>
        <p:txBody>
          <a:bodyPr>
            <a:normAutofit/>
          </a:bodyPr>
          <a:lstStyle/>
          <a:p>
            <a:r>
              <a:rPr lang="nl-BE" sz="2400" dirty="0" smtClean="0">
                <a:solidFill>
                  <a:schemeClr val="tx1"/>
                </a:solidFill>
                <a:latin typeface="Trebuchet MS" panose="020B0603020202020204" pitchFamily="34" charset="0"/>
              </a:rPr>
              <a:t>Algemeen</a:t>
            </a:r>
          </a:p>
          <a:p>
            <a:r>
              <a:rPr lang="nl-BE" sz="2400" dirty="0" smtClean="0">
                <a:solidFill>
                  <a:schemeClr val="tx1"/>
                </a:solidFill>
                <a:latin typeface="Trebuchet MS" panose="020B0603020202020204" pitchFamily="34" charset="0"/>
              </a:rPr>
              <a:t>Snelkeuzetoetsen</a:t>
            </a:r>
          </a:p>
          <a:p>
            <a:r>
              <a:rPr lang="nl-BE" sz="2400" dirty="0" smtClean="0">
                <a:solidFill>
                  <a:schemeClr val="tx1"/>
                </a:solidFill>
                <a:latin typeface="Trebuchet MS" panose="020B0603020202020204" pitchFamily="34" charset="0"/>
              </a:rPr>
              <a:t>Snel bellen</a:t>
            </a:r>
          </a:p>
          <a:p>
            <a:r>
              <a:rPr lang="nl-BE" sz="2400" dirty="0" smtClean="0">
                <a:solidFill>
                  <a:schemeClr val="tx1"/>
                </a:solidFill>
                <a:latin typeface="Trebuchet MS" panose="020B0603020202020204" pitchFamily="34" charset="0"/>
              </a:rPr>
              <a:t>Lettertype</a:t>
            </a:r>
          </a:p>
          <a:p>
            <a:r>
              <a:rPr lang="nl-BE" sz="2400" dirty="0" smtClean="0">
                <a:solidFill>
                  <a:schemeClr val="tx1"/>
                </a:solidFill>
                <a:latin typeface="Trebuchet MS" panose="020B0603020202020204" pitchFamily="34" charset="0"/>
              </a:rPr>
              <a:t>Contactlijst</a:t>
            </a:r>
          </a:p>
          <a:p>
            <a:r>
              <a:rPr lang="en-US" sz="2400" dirty="0" smtClean="0">
                <a:solidFill>
                  <a:schemeClr val="tx1"/>
                </a:solidFill>
                <a:latin typeface="Trebuchet MS" panose="020B0603020202020204" pitchFamily="34" charset="0"/>
              </a:rPr>
              <a:t>Voicemail</a:t>
            </a:r>
            <a:endParaRPr lang="en-US" sz="2400" dirty="0">
              <a:solidFill>
                <a:schemeClr val="tx1"/>
              </a:solidFill>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dirty="0" smtClean="0"/>
          </a:p>
          <a:p>
            <a:pPr>
              <a:defRPr/>
            </a:pPr>
            <a:r>
              <a:rPr lang="fr-BE" dirty="0" smtClean="0"/>
              <a:t>www.escaux.com</a:t>
            </a:r>
            <a:endParaRPr lang="fr-B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4" y="1293340"/>
            <a:ext cx="4273731" cy="444019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807"/>
          <a:stretch/>
        </p:blipFill>
        <p:spPr bwMode="auto">
          <a:xfrm>
            <a:off x="542269" y="1621380"/>
            <a:ext cx="4200525" cy="166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vert="horz" lIns="91440" tIns="45720" rIns="91440" bIns="45720" rtlCol="0" anchor="ctr">
            <a:noAutofit/>
          </a:bodyPr>
          <a:lstStyle/>
          <a:p>
            <a:r>
              <a:rPr lang="nl-BE" dirty="0">
                <a:latin typeface="Trebuchet MS" panose="020B0603020202020204" pitchFamily="34" charset="0"/>
              </a:rPr>
              <a:t>Algemeen</a:t>
            </a:r>
            <a:endParaRPr lang="en-US"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7" name="Rectangular Callout 6"/>
          <p:cNvSpPr/>
          <p:nvPr/>
        </p:nvSpPr>
        <p:spPr>
          <a:xfrm>
            <a:off x="2252255" y="1247775"/>
            <a:ext cx="2320019" cy="536320"/>
          </a:xfrm>
          <a:prstGeom prst="wedgeRectCallout">
            <a:avLst>
              <a:gd name="adj1" fmla="val 28628"/>
              <a:gd name="adj2" fmla="val 12163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solidFill>
                  <a:schemeClr val="tx1"/>
                </a:solidFill>
                <a:latin typeface="Trebuchet MS" panose="020B0603020202020204" pitchFamily="34" charset="0"/>
              </a:rPr>
              <a:t>Kies interface taal</a:t>
            </a:r>
            <a:endParaRPr lang="en-US" dirty="0">
              <a:solidFill>
                <a:schemeClr val="tx1"/>
              </a:solidFill>
              <a:latin typeface="Trebuchet MS" panose="020B0603020202020204" pitchFamily="34" charset="0"/>
            </a:endParaRPr>
          </a:p>
        </p:txBody>
      </p:sp>
      <p:sp>
        <p:nvSpPr>
          <p:cNvPr id="8" name="Rectangular Callout 7"/>
          <p:cNvSpPr/>
          <p:nvPr/>
        </p:nvSpPr>
        <p:spPr>
          <a:xfrm>
            <a:off x="4889866" y="1115612"/>
            <a:ext cx="2320019" cy="668483"/>
          </a:xfrm>
          <a:prstGeom prst="wedgeRectCallout">
            <a:avLst>
              <a:gd name="adj1" fmla="val -61877"/>
              <a:gd name="adj2" fmla="val 1457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solidFill>
                  <a:schemeClr val="tx1"/>
                </a:solidFill>
                <a:latin typeface="Trebuchet MS" panose="020B0603020202020204" pitchFamily="34" charset="0"/>
              </a:rPr>
              <a:t>Tijdsformaat voor lijn 1 historiek</a:t>
            </a:r>
            <a:endParaRPr lang="en-US" dirty="0">
              <a:solidFill>
                <a:schemeClr val="tx1"/>
              </a:solidFill>
              <a:latin typeface="Trebuchet MS" panose="020B0603020202020204" pitchFamily="34" charset="0"/>
            </a:endParaRPr>
          </a:p>
        </p:txBody>
      </p:sp>
      <p:sp>
        <p:nvSpPr>
          <p:cNvPr id="12" name="Rectangular Callout 11"/>
          <p:cNvSpPr/>
          <p:nvPr/>
        </p:nvSpPr>
        <p:spPr>
          <a:xfrm>
            <a:off x="5825067" y="3649039"/>
            <a:ext cx="2590800" cy="672566"/>
          </a:xfrm>
          <a:prstGeom prst="wedgeRectCallout">
            <a:avLst>
              <a:gd name="adj1" fmla="val -116038"/>
              <a:gd name="adj2" fmla="val -1742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err="1" smtClean="0">
                <a:solidFill>
                  <a:schemeClr val="tx1"/>
                </a:solidFill>
                <a:latin typeface="Trebuchet MS" panose="020B0603020202020204" pitchFamily="34" charset="0"/>
              </a:rPr>
              <a:t>Venster</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gedrag</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bij</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binnenkomende</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oproep</a:t>
            </a:r>
            <a:endParaRPr lang="en-US" dirty="0">
              <a:solidFill>
                <a:schemeClr val="tx1"/>
              </a:solidFill>
              <a:latin typeface="Trebuchet MS" panose="020B0603020202020204" pitchFamily="34" charset="0"/>
            </a:endParaRPr>
          </a:p>
        </p:txBody>
      </p:sp>
      <p:pic>
        <p:nvPicPr>
          <p:cNvPr id="1024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24650" y="4238169"/>
            <a:ext cx="1962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ular Callout 13"/>
          <p:cNvSpPr/>
          <p:nvPr/>
        </p:nvSpPr>
        <p:spPr>
          <a:xfrm>
            <a:off x="542269" y="4321605"/>
            <a:ext cx="3608634" cy="1097062"/>
          </a:xfrm>
          <a:prstGeom prst="wedgeRectCallout">
            <a:avLst>
              <a:gd name="adj1" fmla="val 37787"/>
              <a:gd name="adj2" fmla="val -16648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err="1" smtClean="0">
                <a:solidFill>
                  <a:schemeClr val="tx1"/>
                </a:solidFill>
                <a:latin typeface="Trebuchet MS" panose="020B0603020202020204" pitchFamily="34" charset="0"/>
              </a:rPr>
              <a:t>Toon</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oproepen</a:t>
            </a:r>
            <a:r>
              <a:rPr lang="en-US" dirty="0" smtClean="0">
                <a:solidFill>
                  <a:schemeClr val="tx1"/>
                </a:solidFill>
                <a:latin typeface="Trebuchet MS" panose="020B0603020202020204" pitchFamily="34" charset="0"/>
              </a:rPr>
              <a:t> in de </a:t>
            </a:r>
            <a:r>
              <a:rPr lang="en-US" dirty="0" err="1" smtClean="0">
                <a:solidFill>
                  <a:schemeClr val="tx1"/>
                </a:solidFill>
                <a:latin typeface="Trebuchet MS" panose="020B0603020202020204" pitchFamily="34" charset="0"/>
              </a:rPr>
              <a:t>algemene</a:t>
            </a:r>
            <a:r>
              <a:rPr lang="en-US" dirty="0" smtClean="0">
                <a:solidFill>
                  <a:schemeClr val="tx1"/>
                </a:solidFill>
                <a:latin typeface="Trebuchet MS" panose="020B0603020202020204" pitchFamily="34" charset="0"/>
              </a:rPr>
              <a:t> queue in het </a:t>
            </a:r>
            <a:r>
              <a:rPr lang="en-US" dirty="0" err="1" smtClean="0">
                <a:solidFill>
                  <a:schemeClr val="tx1"/>
                </a:solidFill>
                <a:latin typeface="Trebuchet MS" panose="020B0603020202020204" pitchFamily="34" charset="0"/>
              </a:rPr>
              <a:t>supervisie</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gebied</a:t>
            </a:r>
            <a:r>
              <a:rPr lang="en-US" dirty="0" smtClean="0">
                <a:solidFill>
                  <a:schemeClr val="tx1"/>
                </a:solidFill>
                <a:latin typeface="Trebuchet MS" panose="020B0603020202020204" pitchFamily="34" charset="0"/>
              </a:rPr>
              <a:t>, net </a:t>
            </a:r>
            <a:r>
              <a:rPr lang="en-US" dirty="0" err="1" smtClean="0">
                <a:solidFill>
                  <a:schemeClr val="tx1"/>
                </a:solidFill>
                <a:latin typeface="Trebuchet MS" panose="020B0603020202020204" pitchFamily="34" charset="0"/>
              </a:rPr>
              <a:t>als</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oproepen</a:t>
            </a:r>
            <a:r>
              <a:rPr lang="en-US" dirty="0" smtClean="0">
                <a:solidFill>
                  <a:schemeClr val="tx1"/>
                </a:solidFill>
                <a:latin typeface="Trebuchet MS" panose="020B0603020202020204" pitchFamily="34" charset="0"/>
              </a:rPr>
              <a:t> in de </a:t>
            </a:r>
            <a:r>
              <a:rPr lang="en-US" dirty="0" err="1" smtClean="0">
                <a:solidFill>
                  <a:schemeClr val="tx1"/>
                </a:solidFill>
                <a:latin typeface="Trebuchet MS" panose="020B0603020202020204" pitchFamily="34" charset="0"/>
              </a:rPr>
              <a:t>persoonlijke</a:t>
            </a:r>
            <a:r>
              <a:rPr lang="en-US" dirty="0" smtClean="0">
                <a:solidFill>
                  <a:schemeClr val="tx1"/>
                </a:solidFill>
                <a:latin typeface="Trebuchet MS" panose="020B0603020202020204" pitchFamily="34" charset="0"/>
              </a:rPr>
              <a:t> queue</a:t>
            </a:r>
            <a:endParaRPr lang="en-US" dirty="0">
              <a:solidFill>
                <a:schemeClr val="tx1"/>
              </a:solidFill>
              <a:latin typeface="Trebuchet MS" panose="020B0603020202020204" pitchFamily="34" charset="0"/>
            </a:endParaRPr>
          </a:p>
        </p:txBody>
      </p:sp>
      <p:sp>
        <p:nvSpPr>
          <p:cNvPr id="15" name="Rectangular Callout 14"/>
          <p:cNvSpPr/>
          <p:nvPr/>
        </p:nvSpPr>
        <p:spPr>
          <a:xfrm>
            <a:off x="6069606" y="2304823"/>
            <a:ext cx="1949664" cy="823488"/>
          </a:xfrm>
          <a:prstGeom prst="wedgeRectCallout">
            <a:avLst>
              <a:gd name="adj1" fmla="val -139840"/>
              <a:gd name="adj2" fmla="val -1444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solidFill>
                  <a:schemeClr val="tx1"/>
                </a:solidFill>
                <a:latin typeface="Trebuchet MS" panose="020B0603020202020204" pitchFamily="34" charset="0"/>
              </a:rPr>
              <a:t>Biep bij binnenkomende oproep</a:t>
            </a:r>
            <a:endParaRPr lang="en-US" dirty="0">
              <a:solidFill>
                <a:schemeClr val="tx1"/>
              </a:solidFill>
              <a:latin typeface="Trebuchet MS" panose="020B0603020202020204" pitchFamily="34" charset="0"/>
            </a:endParaRPr>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29" t="14672" r="3323" b="20383"/>
          <a:stretch/>
        </p:blipFill>
        <p:spPr bwMode="auto">
          <a:xfrm>
            <a:off x="6151033" y="1673470"/>
            <a:ext cx="1938868" cy="48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86050" y="274638"/>
            <a:ext cx="5900750" cy="796908"/>
          </a:xfrm>
        </p:spPr>
        <p:txBody>
          <a:bodyPr vert="horz" lIns="91440" tIns="45720" rIns="91440" bIns="45720" rtlCol="0" anchor="ctr">
            <a:noAutofit/>
          </a:bodyPr>
          <a:lstStyle/>
          <a:p>
            <a:r>
              <a:rPr lang="nl-BE" dirty="0" smtClean="0">
                <a:latin typeface="Trebuchet MS" panose="020B0603020202020204" pitchFamily="34" charset="0"/>
              </a:rPr>
              <a:t>Snelkeuzetoetsen</a:t>
            </a:r>
            <a:endParaRPr lang="en-US" dirty="0">
              <a:latin typeface="Trebuchet MS" panose="020B0603020202020204" pitchFamily="34" charset="0"/>
            </a:endParaRPr>
          </a:p>
        </p:txBody>
      </p:sp>
      <p:sp>
        <p:nvSpPr>
          <p:cNvPr id="11" name="Content Placeholder 10"/>
          <p:cNvSpPr>
            <a:spLocks noGrp="1"/>
          </p:cNvSpPr>
          <p:nvPr>
            <p:ph idx="1"/>
          </p:nvPr>
        </p:nvSpPr>
        <p:spPr>
          <a:xfrm>
            <a:off x="4308952" y="1214422"/>
            <a:ext cx="4377847" cy="5000660"/>
          </a:xfrm>
        </p:spPr>
        <p:txBody>
          <a:bodyPr>
            <a:normAutofit fontScale="92500"/>
          </a:bodyPr>
          <a:lstStyle/>
          <a:p>
            <a:r>
              <a:rPr lang="nl-BE" sz="2200" dirty="0" smtClean="0">
                <a:solidFill>
                  <a:schemeClr val="tx1"/>
                </a:solidFill>
                <a:latin typeface="Trebuchet MS" panose="020B0603020202020204" pitchFamily="34" charset="0"/>
              </a:rPr>
              <a:t>Status snelkeuzetoetsen</a:t>
            </a:r>
          </a:p>
          <a:p>
            <a:pPr lvl="1"/>
            <a:r>
              <a:rPr lang="nl-BE" sz="2200" dirty="0" smtClean="0">
                <a:solidFill>
                  <a:schemeClr val="tx1"/>
                </a:solidFill>
                <a:latin typeface="Trebuchet MS" panose="020B0603020202020204" pitchFamily="34" charset="0"/>
              </a:rPr>
              <a:t>De toetsenbord snelkeuzetoetsen zijn context gevoelig</a:t>
            </a:r>
          </a:p>
          <a:p>
            <a:pPr lvl="1"/>
            <a:r>
              <a:rPr lang="nl-BE" sz="2200" dirty="0" smtClean="0">
                <a:solidFill>
                  <a:schemeClr val="tx1"/>
                </a:solidFill>
                <a:latin typeface="Trebuchet MS" panose="020B0603020202020204" pitchFamily="34" charset="0"/>
              </a:rPr>
              <a:t>Een aantal snelkeuzetoetsten zijn vooraf gedefinieerd</a:t>
            </a:r>
          </a:p>
          <a:p>
            <a:r>
              <a:rPr lang="nl-BE" sz="2200" dirty="0" smtClean="0">
                <a:solidFill>
                  <a:schemeClr val="tx1"/>
                </a:solidFill>
                <a:latin typeface="Trebuchet MS" panose="020B0603020202020204" pitchFamily="34" charset="0"/>
              </a:rPr>
              <a:t>Algemene snelkeuzetoetsen</a:t>
            </a:r>
          </a:p>
          <a:p>
            <a:pPr lvl="1"/>
            <a:r>
              <a:rPr lang="nl-BE" sz="2200" dirty="0" smtClean="0">
                <a:solidFill>
                  <a:schemeClr val="tx1"/>
                </a:solidFill>
                <a:latin typeface="Trebuchet MS" panose="020B0603020202020204" pitchFamily="34" charset="0"/>
              </a:rPr>
              <a:t>Algemene </a:t>
            </a:r>
            <a:r>
              <a:rPr lang="nl-BE" sz="2200" dirty="0"/>
              <a:t>snelkeuzetoetsen zijn </a:t>
            </a:r>
            <a:r>
              <a:rPr lang="nl-BE" sz="2200" dirty="0" smtClean="0">
                <a:solidFill>
                  <a:schemeClr val="tx1"/>
                </a:solidFill>
                <a:latin typeface="Trebuchet MS" panose="020B0603020202020204" pitchFamily="34" charset="0"/>
              </a:rPr>
              <a:t>onafhankelijk van de status van de oproep en hebben voorrang op status specifieke </a:t>
            </a:r>
            <a:r>
              <a:rPr lang="nl-BE" sz="2200" dirty="0"/>
              <a:t>snelkeuzetoetsen</a:t>
            </a:r>
            <a:endParaRPr lang="nl-BE" sz="2200" dirty="0" smtClean="0">
              <a:solidFill>
                <a:schemeClr val="tx1"/>
              </a:solidFill>
              <a:latin typeface="Trebuchet MS" panose="020B0603020202020204" pitchFamily="34" charset="0"/>
            </a:endParaRPr>
          </a:p>
          <a:p>
            <a:pPr lvl="1"/>
            <a:r>
              <a:rPr lang="nl-BE" sz="2200" dirty="0" smtClean="0">
                <a:solidFill>
                  <a:schemeClr val="tx1"/>
                </a:solidFill>
                <a:latin typeface="Trebuchet MS" panose="020B0603020202020204" pitchFamily="34" charset="0"/>
              </a:rPr>
              <a:t>Algemene </a:t>
            </a:r>
            <a:r>
              <a:rPr lang="nl-BE" sz="2200" dirty="0"/>
              <a:t>snelkeuzetoetsen zijn </a:t>
            </a:r>
            <a:r>
              <a:rPr lang="nl-BE" sz="2200" dirty="0" smtClean="0">
                <a:solidFill>
                  <a:schemeClr val="tx1"/>
                </a:solidFill>
                <a:latin typeface="Trebuchet MS" panose="020B0603020202020204" pitchFamily="34" charset="0"/>
              </a:rPr>
              <a:t>niet standaard ingesteld</a:t>
            </a:r>
            <a:endParaRPr lang="en-US" sz="2200" dirty="0">
              <a:solidFill>
                <a:schemeClr val="tx1"/>
              </a:solidFill>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6258" name="Picture 2"/>
          <p:cNvPicPr>
            <a:picLocks noChangeAspect="1" noChangeArrowheads="1"/>
          </p:cNvPicPr>
          <p:nvPr/>
        </p:nvPicPr>
        <p:blipFill>
          <a:blip r:embed="rId2" cstate="print"/>
          <a:srcRect/>
          <a:stretch>
            <a:fillRect/>
          </a:stretch>
        </p:blipFill>
        <p:spPr bwMode="auto">
          <a:xfrm>
            <a:off x="474815" y="1515650"/>
            <a:ext cx="3540559" cy="4720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Snel bellen</a:t>
            </a:r>
            <a:endParaRPr lang="en-US" dirty="0">
              <a:latin typeface="Trebuchet MS" panose="020B0603020202020204" pitchFamily="34" charset="0"/>
            </a:endParaRPr>
          </a:p>
        </p:txBody>
      </p:sp>
      <p:sp>
        <p:nvSpPr>
          <p:cNvPr id="10" name="Content Placeholder 9"/>
          <p:cNvSpPr>
            <a:spLocks noGrp="1"/>
          </p:cNvSpPr>
          <p:nvPr>
            <p:ph idx="1"/>
          </p:nvPr>
        </p:nvSpPr>
        <p:spPr>
          <a:xfrm>
            <a:off x="457200" y="3732756"/>
            <a:ext cx="8229600" cy="2482326"/>
          </a:xfrm>
        </p:spPr>
        <p:txBody>
          <a:bodyPr>
            <a:normAutofit/>
          </a:bodyPr>
          <a:lstStyle/>
          <a:p>
            <a:r>
              <a:rPr lang="nl-BE" sz="2200" dirty="0" smtClean="0">
                <a:solidFill>
                  <a:schemeClr val="tx1"/>
                </a:solidFill>
                <a:latin typeface="Trebuchet MS" panose="020B0603020202020204" pitchFamily="34" charset="0"/>
              </a:rPr>
              <a:t>Label 1: Typisch de voornaam</a:t>
            </a:r>
          </a:p>
          <a:p>
            <a:r>
              <a:rPr lang="nl-BE" sz="2200" dirty="0" smtClean="0">
                <a:solidFill>
                  <a:schemeClr val="tx1"/>
                </a:solidFill>
                <a:latin typeface="Trebuchet MS" panose="020B0603020202020204" pitchFamily="34" charset="0"/>
              </a:rPr>
              <a:t>Label 2: Typisch de familienaam</a:t>
            </a:r>
          </a:p>
          <a:p>
            <a:r>
              <a:rPr lang="nl-BE" sz="2200" dirty="0" smtClean="0">
                <a:solidFill>
                  <a:schemeClr val="tx1"/>
                </a:solidFill>
                <a:latin typeface="Trebuchet MS" panose="020B0603020202020204" pitchFamily="34" charset="0"/>
              </a:rPr>
              <a:t>Nr: Telefoon nummer</a:t>
            </a:r>
          </a:p>
          <a:p>
            <a:r>
              <a:rPr lang="nl-BE" sz="2200" dirty="0" smtClean="0">
                <a:solidFill>
                  <a:schemeClr val="tx1"/>
                </a:solidFill>
                <a:latin typeface="Trebuchet MS" panose="020B0603020202020204" pitchFamily="34" charset="0"/>
              </a:rPr>
              <a:t>Kleur: Knop kleur</a:t>
            </a:r>
            <a:endParaRPr lang="en-US" sz="2200" dirty="0">
              <a:solidFill>
                <a:schemeClr val="tx1"/>
              </a:solidFill>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221" y="4988983"/>
            <a:ext cx="28670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mde\Desktop\nconsole screenshots\SpeedDialPrefWinDisabled.png"/>
          <p:cNvPicPr>
            <a:picLocks noChangeAspect="1" noChangeArrowheads="1"/>
          </p:cNvPicPr>
          <p:nvPr/>
        </p:nvPicPr>
        <p:blipFill>
          <a:blip r:embed="rId5" cstate="print"/>
          <a:srcRect l="443" r="465"/>
          <a:stretch>
            <a:fillRect/>
          </a:stretch>
        </p:blipFill>
        <p:spPr bwMode="auto">
          <a:xfrm>
            <a:off x="1143000" y="1167389"/>
            <a:ext cx="6553200" cy="240434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274638"/>
            <a:ext cx="6915150" cy="796908"/>
          </a:xfrm>
        </p:spPr>
        <p:txBody>
          <a:bodyPr vert="horz" lIns="91440" tIns="45720" rIns="91440" bIns="45720" rtlCol="0" anchor="ctr">
            <a:noAutofit/>
          </a:bodyPr>
          <a:lstStyle/>
          <a:p>
            <a:r>
              <a:rPr lang="nl-BE" dirty="0" smtClean="0">
                <a:latin typeface="Trebuchet MS" panose="020B0603020202020204" pitchFamily="34" charset="0"/>
              </a:rPr>
              <a:t>Snelkeuzetoetsen en telefoon </a:t>
            </a:r>
            <a:r>
              <a:rPr lang="nl-BE" dirty="0">
                <a:latin typeface="Trebuchet MS" panose="020B0603020202020204" pitchFamily="34" charset="0"/>
              </a:rPr>
              <a:t>status</a:t>
            </a:r>
            <a:endParaRPr lang="en-US" dirty="0">
              <a:latin typeface="Trebuchet MS" panose="020B0603020202020204" pitchFamily="34" charset="0"/>
            </a:endParaRPr>
          </a:p>
        </p:txBody>
      </p:sp>
      <p:sp>
        <p:nvSpPr>
          <p:cNvPr id="10" name="Content Placeholder 9"/>
          <p:cNvSpPr>
            <a:spLocks noGrp="1"/>
          </p:cNvSpPr>
          <p:nvPr>
            <p:ph idx="1"/>
          </p:nvPr>
        </p:nvSpPr>
        <p:spPr>
          <a:xfrm>
            <a:off x="237067" y="3470290"/>
            <a:ext cx="5164666" cy="2312444"/>
          </a:xfrm>
        </p:spPr>
        <p:txBody>
          <a:bodyPr>
            <a:noAutofit/>
          </a:bodyPr>
          <a:lstStyle/>
          <a:p>
            <a:r>
              <a:rPr lang="nl-BE" sz="1800" dirty="0" smtClean="0">
                <a:solidFill>
                  <a:schemeClr val="tx1"/>
                </a:solidFill>
                <a:latin typeface="Trebuchet MS" panose="020B0603020202020204" pitchFamily="34" charset="0"/>
              </a:rPr>
              <a:t>Je kan de weergave van de telefoon status activeren via de snelkeuzetoetsen</a:t>
            </a:r>
          </a:p>
          <a:p>
            <a:r>
              <a:rPr lang="nl-BE" sz="1800" dirty="0" smtClean="0">
                <a:solidFill>
                  <a:schemeClr val="tx1"/>
                </a:solidFill>
                <a:latin typeface="Trebuchet MS" panose="020B0603020202020204" pitchFamily="34" charset="0"/>
              </a:rPr>
              <a:t>De telefoon status is alleen beschikbaar voor interne contacten</a:t>
            </a:r>
          </a:p>
          <a:p>
            <a:r>
              <a:rPr lang="nl-BE" sz="1800" dirty="0" smtClean="0">
                <a:solidFill>
                  <a:schemeClr val="tx1"/>
                </a:solidFill>
                <a:latin typeface="Trebuchet MS" panose="020B0603020202020204" pitchFamily="34" charset="0"/>
              </a:rPr>
              <a:t>Een verandering aan deze optie vereist een herstart van de net.Consolerestart of net.Console</a:t>
            </a:r>
            <a:endParaRPr lang="en-US" sz="1800" dirty="0">
              <a:solidFill>
                <a:schemeClr val="tx1"/>
              </a:solidFill>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mde\Desktop\nconsole screenshots\SpeedDialPrefWin.png"/>
          <p:cNvPicPr>
            <a:picLocks noChangeAspect="1" noChangeArrowheads="1"/>
          </p:cNvPicPr>
          <p:nvPr/>
        </p:nvPicPr>
        <p:blipFill>
          <a:blip r:embed="rId4" cstate="print"/>
          <a:srcRect/>
          <a:stretch>
            <a:fillRect/>
          </a:stretch>
        </p:blipFill>
        <p:spPr bwMode="auto">
          <a:xfrm>
            <a:off x="723370" y="1332972"/>
            <a:ext cx="5880630" cy="1575640"/>
          </a:xfrm>
          <a:prstGeom prst="rect">
            <a:avLst/>
          </a:prstGeom>
          <a:noFill/>
        </p:spPr>
      </p:pic>
      <p:sp>
        <p:nvSpPr>
          <p:cNvPr id="11" name="Oval 10"/>
          <p:cNvSpPr/>
          <p:nvPr/>
        </p:nvSpPr>
        <p:spPr>
          <a:xfrm>
            <a:off x="533400" y="1744134"/>
            <a:ext cx="3310467" cy="601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099" name="Picture 3" descr="C:\Users\mde\Desktop\nconsole screenshots\SpeedDialWinIdle.png"/>
          <p:cNvPicPr>
            <a:picLocks noChangeAspect="1" noChangeArrowheads="1"/>
          </p:cNvPicPr>
          <p:nvPr/>
        </p:nvPicPr>
        <p:blipFill>
          <a:blip r:embed="rId5" cstate="print"/>
          <a:srcRect/>
          <a:stretch>
            <a:fillRect/>
          </a:stretch>
        </p:blipFill>
        <p:spPr bwMode="auto">
          <a:xfrm>
            <a:off x="5717648" y="3050116"/>
            <a:ext cx="3239092" cy="142875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nl-BE" dirty="0">
                <a:latin typeface="Trebuchet MS" panose="020B0603020202020204" pitchFamily="34" charset="0"/>
              </a:rPr>
              <a:t>Lettertype</a:t>
            </a:r>
            <a:endParaRPr lang="en-US"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4213" name="Picture 5"/>
          <p:cNvPicPr>
            <a:picLocks noChangeAspect="1" noChangeArrowheads="1"/>
          </p:cNvPicPr>
          <p:nvPr/>
        </p:nvPicPr>
        <p:blipFill>
          <a:blip r:embed="rId2" cstate="print"/>
          <a:srcRect r="-17215" b="59151"/>
          <a:stretch>
            <a:fillRect/>
          </a:stretch>
        </p:blipFill>
        <p:spPr bwMode="auto">
          <a:xfrm>
            <a:off x="2053096" y="2074623"/>
            <a:ext cx="5024110" cy="2334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fr-BE" dirty="0">
                <a:latin typeface="Trebuchet MS" panose="020B0603020202020204" pitchFamily="34" charset="0"/>
              </a:rPr>
              <a:t>Contact </a:t>
            </a:r>
            <a:r>
              <a:rPr lang="fr-BE" dirty="0" err="1">
                <a:latin typeface="Trebuchet MS" panose="020B0603020202020204" pitchFamily="34" charset="0"/>
              </a:rPr>
              <a:t>zoekvelden</a:t>
            </a:r>
            <a:endParaRPr lang="fr-BE"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56297"/>
          <a:stretch/>
        </p:blipFill>
        <p:spPr bwMode="auto">
          <a:xfrm>
            <a:off x="431271" y="1241954"/>
            <a:ext cx="4352925" cy="258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319"/>
          <a:stretch/>
        </p:blipFill>
        <p:spPr bwMode="auto">
          <a:xfrm>
            <a:off x="4435475" y="2664883"/>
            <a:ext cx="4352925" cy="316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txBox="1">
            <a:spLocks/>
          </p:cNvSpPr>
          <p:nvPr/>
        </p:nvSpPr>
        <p:spPr>
          <a:xfrm>
            <a:off x="4847572" y="1341422"/>
            <a:ext cx="3940828" cy="14949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400" dirty="0" smtClean="0">
                <a:solidFill>
                  <a:schemeClr val="tx1"/>
                </a:solidFill>
                <a:latin typeface="Trebuchet MS" panose="020B0603020202020204" pitchFamily="34" charset="0"/>
              </a:rPr>
              <a:t>Selecteer zoekvelden gebruikt bij “Search All” (Alles zoeken)</a:t>
            </a:r>
          </a:p>
        </p:txBody>
      </p:sp>
      <p:sp>
        <p:nvSpPr>
          <p:cNvPr id="10" name="Content Placeholder 5"/>
          <p:cNvSpPr txBox="1">
            <a:spLocks/>
          </p:cNvSpPr>
          <p:nvPr/>
        </p:nvSpPr>
        <p:spPr>
          <a:xfrm>
            <a:off x="366386" y="3928534"/>
            <a:ext cx="3839227" cy="26791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400" dirty="0" smtClean="0">
                <a:solidFill>
                  <a:schemeClr val="tx1"/>
                </a:solidFill>
                <a:latin typeface="Trebuchet MS" panose="020B0603020202020204" pitchFamily="34" charset="0"/>
              </a:rPr>
              <a:t>Selecteer getoonde zoekvelden en zet standaard waarden</a:t>
            </a:r>
          </a:p>
          <a:p>
            <a:r>
              <a:rPr lang="nl-BE" sz="2400" dirty="0" smtClean="0">
                <a:solidFill>
                  <a:schemeClr val="tx1"/>
                </a:solidFill>
                <a:latin typeface="Trebuchet MS" panose="020B0603020202020204" pitchFamily="34" charset="0"/>
              </a:rPr>
              <a:t>Zet een veranderbaar label</a:t>
            </a:r>
            <a:endParaRPr lang="en-US" sz="24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1431373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fr-BE" dirty="0" err="1">
                <a:latin typeface="Trebuchet MS" panose="020B0603020202020204" pitchFamily="34" charset="0"/>
              </a:rPr>
              <a:t>Voicemail</a:t>
            </a:r>
            <a:r>
              <a:rPr lang="fr-BE" dirty="0">
                <a:latin typeface="Trebuchet MS" panose="020B0603020202020204" pitchFamily="34" charset="0"/>
              </a:rPr>
              <a:t> </a:t>
            </a:r>
            <a:r>
              <a:rPr lang="fr-BE" dirty="0" err="1">
                <a:latin typeface="Trebuchet MS" panose="020B0603020202020204" pitchFamily="34" charset="0"/>
              </a:rPr>
              <a:t>opties</a:t>
            </a:r>
            <a:endParaRPr lang="fr-BE"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Content Placeholder 5"/>
          <p:cNvSpPr txBox="1">
            <a:spLocks/>
          </p:cNvSpPr>
          <p:nvPr/>
        </p:nvSpPr>
        <p:spPr>
          <a:xfrm>
            <a:off x="4402667" y="1380596"/>
            <a:ext cx="4445000" cy="509640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400" dirty="0" smtClean="0">
                <a:solidFill>
                  <a:schemeClr val="tx1"/>
                </a:solidFill>
                <a:latin typeface="Trebuchet MS" panose="020B0603020202020204" pitchFamily="34" charset="0"/>
              </a:rPr>
              <a:t>Kies de te superviseren antwoordapparaat extensies</a:t>
            </a:r>
          </a:p>
          <a:p>
            <a:r>
              <a:rPr lang="nl-BE" sz="2400" dirty="0" smtClean="0">
                <a:solidFill>
                  <a:schemeClr val="tx1"/>
                </a:solidFill>
                <a:latin typeface="Trebuchet MS" panose="020B0603020202020204" pitchFamily="34" charset="0"/>
              </a:rPr>
              <a:t>Zet de pincode voor elke antwoordapparaat extensie</a:t>
            </a:r>
            <a:endParaRPr lang="nl-BE" sz="2400" dirty="0">
              <a:solidFill>
                <a:schemeClr val="tx1"/>
              </a:solidFill>
              <a:latin typeface="Trebuchet MS" panose="020B0603020202020204" pitchFamily="34" charset="0"/>
            </a:endParaRPr>
          </a:p>
          <a:p>
            <a:r>
              <a:rPr lang="nl-BE" sz="2400" dirty="0" smtClean="0">
                <a:solidFill>
                  <a:schemeClr val="tx1"/>
                </a:solidFill>
                <a:latin typeface="Trebuchet MS" panose="020B0603020202020204" pitchFamily="34" charset="0"/>
              </a:rPr>
              <a:t>De achtergrondkleur is groen in het geval van een correcte code, rood in het geval van een foutieve code</a:t>
            </a:r>
            <a:endParaRPr lang="en-US" sz="2400" dirty="0">
              <a:solidFill>
                <a:schemeClr val="tx1"/>
              </a:solidFill>
              <a:latin typeface="Trebuchet MS" panose="020B0603020202020204"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071" y="1380596"/>
            <a:ext cx="35814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027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3" cstate="print"/>
          <a:srcRect/>
          <a:stretch>
            <a:fillRect/>
          </a:stretch>
        </p:blipFill>
        <p:spPr>
          <a:xfrm>
            <a:off x="6333998" y="5122561"/>
            <a:ext cx="2562221" cy="609603"/>
          </a:xfrm>
          <a:prstGeom prst="rect">
            <a:avLst/>
          </a:prstGeom>
          <a:noFill/>
          <a:ln>
            <a:noFill/>
          </a:ln>
        </p:spPr>
      </p:pic>
      <p:pic>
        <p:nvPicPr>
          <p:cNvPr id="12" name="Picture 7"/>
          <p:cNvPicPr>
            <a:picLocks noChangeAspect="1"/>
          </p:cNvPicPr>
          <p:nvPr/>
        </p:nvPicPr>
        <p:blipFill>
          <a:blip r:embed="rId4" cstate="print"/>
          <a:srcRect/>
          <a:stretch>
            <a:fillRect/>
          </a:stretch>
        </p:blipFill>
        <p:spPr>
          <a:xfrm>
            <a:off x="6445489" y="1435505"/>
            <a:ext cx="2486025" cy="542925"/>
          </a:xfrm>
          <a:prstGeom prst="rect">
            <a:avLst/>
          </a:prstGeom>
          <a:noFill/>
          <a:ln>
            <a:noFill/>
          </a:ln>
        </p:spPr>
      </p:pic>
      <p:pic>
        <p:nvPicPr>
          <p:cNvPr id="13" name="Picture 5"/>
          <p:cNvPicPr>
            <a:picLocks noChangeAspect="1"/>
          </p:cNvPicPr>
          <p:nvPr/>
        </p:nvPicPr>
        <p:blipFill rotWithShape="1">
          <a:blip r:embed="rId5" cstate="print"/>
          <a:srcRect t="4458" b="-4458"/>
          <a:stretch/>
        </p:blipFill>
        <p:spPr>
          <a:xfrm>
            <a:off x="6348286" y="2952000"/>
            <a:ext cx="2533646" cy="648000"/>
          </a:xfrm>
          <a:prstGeom prst="rect">
            <a:avLst/>
          </a:prstGeom>
          <a:noFill/>
          <a:ln>
            <a:noFill/>
          </a:ln>
        </p:spPr>
      </p:pic>
      <p:sp>
        <p:nvSpPr>
          <p:cNvPr id="16387"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Inloggen &amp; uitloggen</a:t>
            </a:r>
          </a:p>
        </p:txBody>
      </p:sp>
      <p:sp>
        <p:nvSpPr>
          <p:cNvPr id="16388" name="Rectangle 2"/>
          <p:cNvSpPr>
            <a:spLocks noGrp="1" noChangeArrowheads="1"/>
          </p:cNvSpPr>
          <p:nvPr>
            <p:ph idx="1"/>
          </p:nvPr>
        </p:nvSpPr>
        <p:spPr>
          <a:xfrm>
            <a:off x="457200" y="1214422"/>
            <a:ext cx="4728575"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400" dirty="0" smtClean="0"/>
              <a:t>Uitgelogd: Geen algemene of persoonlijke oproepen.</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400" dirty="0" smtClean="0"/>
              <a:t>Gepauseerd: Geen algemene oproepen, enkel persoonlijke oproepen. Dit stelt je in staat oproepen af te werken alvorens uit te loggen.</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400" dirty="0" smtClean="0"/>
              <a:t>Ingelogd: Algemene en persoonlijke oproepen.</a:t>
            </a:r>
          </a:p>
          <a:p>
            <a:pPr lvl="1">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400" dirty="0" smtClean="0"/>
          </a:p>
        </p:txBody>
      </p:sp>
      <p:sp>
        <p:nvSpPr>
          <p:cNvPr id="9" name="Footer Placeholder 3"/>
          <p:cNvSpPr>
            <a:spLocks noGrp="1"/>
          </p:cNvSpPr>
          <p:nvPr>
            <p:ph type="ftr" sz="quarter" idx="11"/>
          </p:nvPr>
        </p:nvSpPr>
        <p:spPr/>
        <p:txBody>
          <a:bodyPr/>
          <a:lstStyle/>
          <a:p>
            <a:pPr>
              <a:defRPr/>
            </a:pPr>
            <a:endParaRPr lang="fr-BE"/>
          </a:p>
          <a:p>
            <a:pPr>
              <a:defRPr/>
            </a:pPr>
            <a:r>
              <a:rPr lang="fr-BE"/>
              <a:t>www.escaux.com</a:t>
            </a:r>
          </a:p>
        </p:txBody>
      </p:sp>
      <p:sp>
        <p:nvSpPr>
          <p:cNvPr id="14" name="Rectangular Callout 13"/>
          <p:cNvSpPr/>
          <p:nvPr/>
        </p:nvSpPr>
        <p:spPr>
          <a:xfrm>
            <a:off x="6564585" y="2231721"/>
            <a:ext cx="2216159" cy="486426"/>
          </a:xfrm>
          <a:prstGeom prst="wedgeRectCallout">
            <a:avLst>
              <a:gd name="adj1" fmla="val -41405"/>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Klik om de pauze op te heffen</a:t>
            </a:r>
            <a:endParaRPr lang="en-US" dirty="0"/>
          </a:p>
        </p:txBody>
      </p:sp>
      <p:sp>
        <p:nvSpPr>
          <p:cNvPr id="15" name="Rectangular Callout 14"/>
          <p:cNvSpPr/>
          <p:nvPr/>
        </p:nvSpPr>
        <p:spPr>
          <a:xfrm>
            <a:off x="7038950" y="4114800"/>
            <a:ext cx="1575245" cy="516467"/>
          </a:xfrm>
          <a:prstGeom prst="wedgeRectCallout">
            <a:avLst>
              <a:gd name="adj1" fmla="val -37178"/>
              <a:gd name="adj2" fmla="val -1866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Klik om in te loggen</a:t>
            </a:r>
            <a:endParaRPr lang="en-US" dirty="0"/>
          </a:p>
        </p:txBody>
      </p:sp>
      <p:sp>
        <p:nvSpPr>
          <p:cNvPr id="16" name="Rectangular Callout 15"/>
          <p:cNvSpPr/>
          <p:nvPr/>
        </p:nvSpPr>
        <p:spPr>
          <a:xfrm>
            <a:off x="5103215" y="5963314"/>
            <a:ext cx="1598209" cy="486426"/>
          </a:xfrm>
          <a:prstGeom prst="wedgeRectCallout">
            <a:avLst>
              <a:gd name="adj1" fmla="val 67266"/>
              <a:gd name="adj2" fmla="val -1413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Klik om terug te pauzeren</a:t>
            </a:r>
            <a:endParaRPr lang="en-US" dirty="0"/>
          </a:p>
        </p:txBody>
      </p:sp>
      <p:sp>
        <p:nvSpPr>
          <p:cNvPr id="17" name="Rectangular Callout 16"/>
          <p:cNvSpPr/>
          <p:nvPr/>
        </p:nvSpPr>
        <p:spPr>
          <a:xfrm>
            <a:off x="5120496" y="4000791"/>
            <a:ext cx="1623261" cy="486426"/>
          </a:xfrm>
          <a:prstGeom prst="wedgeRectCallout">
            <a:avLst>
              <a:gd name="adj1" fmla="val 41996"/>
              <a:gd name="adj2" fmla="val -1675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Klik om te pauzeren</a:t>
            </a:r>
            <a:endParaRPr lang="en-US" dirty="0"/>
          </a:p>
        </p:txBody>
      </p:sp>
      <p:sp>
        <p:nvSpPr>
          <p:cNvPr id="19" name="Rectangular Callout 18"/>
          <p:cNvSpPr/>
          <p:nvPr/>
        </p:nvSpPr>
        <p:spPr>
          <a:xfrm>
            <a:off x="6982119" y="5963314"/>
            <a:ext cx="1916348" cy="486426"/>
          </a:xfrm>
          <a:prstGeom prst="wedgeRectCallout">
            <a:avLst>
              <a:gd name="adj1" fmla="val 16409"/>
              <a:gd name="adj2" fmla="val -10655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err="1" smtClean="0"/>
              <a:t>Aantal</a:t>
            </a:r>
            <a:r>
              <a:rPr lang="en-US" dirty="0" smtClean="0"/>
              <a:t> </a:t>
            </a:r>
            <a:r>
              <a:rPr lang="en-US" dirty="0" err="1" smtClean="0"/>
              <a:t>ingelogde</a:t>
            </a:r>
            <a:r>
              <a:rPr lang="en-US" dirty="0" smtClean="0"/>
              <a:t> </a:t>
            </a:r>
            <a:r>
              <a:rPr lang="en-US" dirty="0" err="1" smtClean="0"/>
              <a:t>receptionisten</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075" y="3307760"/>
            <a:ext cx="7591425" cy="1143925"/>
          </a:xfrm>
        </p:spPr>
        <p:txBody>
          <a:bodyPr>
            <a:normAutofit/>
          </a:bodyPr>
          <a:lstStyle/>
          <a:p>
            <a:pPr marL="0" indent="0" algn="ctr">
              <a:buNone/>
            </a:pPr>
            <a:r>
              <a:rPr lang="nl-BE" dirty="0"/>
              <a:t>Wat te doen bij problemen</a:t>
            </a:r>
            <a:endParaRPr lang="fr-BE" dirty="0">
              <a:ea typeface="+mj-ea"/>
              <a:cs typeface="+mj-cs"/>
            </a:endParaRPr>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4" name="Title 3"/>
          <p:cNvSpPr>
            <a:spLocks noGrp="1"/>
          </p:cNvSpPr>
          <p:nvPr>
            <p:ph type="title"/>
          </p:nvPr>
        </p:nvSpPr>
        <p:spPr/>
        <p:txBody>
          <a:bodyPr/>
          <a:lstStyle/>
          <a:p>
            <a:endParaRPr lang="fr-BE" dirty="0"/>
          </a:p>
        </p:txBody>
      </p:sp>
    </p:spTree>
    <p:extLst>
      <p:ext uri="{BB962C8B-B14F-4D97-AF65-F5344CB8AC3E}">
        <p14:creationId xmlns:p14="http://schemas.microsoft.com/office/powerpoint/2010/main" val="26687587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p:cNvSpPr txBox="1">
            <a:spLocks/>
          </p:cNvSpPr>
          <p:nvPr/>
        </p:nvSpPr>
        <p:spPr>
          <a:xfrm>
            <a:off x="463463" y="1404252"/>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400" b="0" i="0" u="none" strike="noStrike" kern="1200" cap="none" spc="0" normalizeH="0" baseline="0" noProof="0" dirty="0" smtClean="0">
                <a:ln>
                  <a:noFill/>
                </a:ln>
                <a:solidFill>
                  <a:schemeClr val="tx1"/>
                </a:solidFill>
                <a:effectLst/>
                <a:uLnTx/>
                <a:uFillTx/>
                <a:latin typeface="Trebuchet MS" panose="020B0603020202020204" pitchFamily="34" charset="0"/>
                <a:cs typeface="+mn-cs"/>
              </a:rPr>
              <a:t>Indien deze boodschap verschijnt wanneer je de net.Console</a:t>
            </a:r>
            <a:r>
              <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rPr>
              <a:t> opstart:</a:t>
            </a:r>
            <a:endParaRPr kumimoji="0" lang="nl-BE" sz="2400" b="0" i="0" u="none" strike="noStrike" kern="1200" cap="none" spc="0" normalizeH="0" baseline="0" noProof="0" dirty="0" smtClean="0">
              <a:ln>
                <a:noFill/>
              </a:ln>
              <a:solidFill>
                <a:schemeClr val="tx1"/>
              </a:solidFill>
              <a:effectLst/>
              <a:uLnTx/>
              <a:uFillTx/>
              <a:latin typeface="Trebuchet MS" panose="020B0603020202020204"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BE" sz="2400" dirty="0" smtClean="0">
              <a:solidFill>
                <a:schemeClr val="tx1"/>
              </a:solidFill>
              <a:latin typeface="Trebuchet MS" panose="020B0603020202020204"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endParaRPr>
          </a:p>
          <a:p>
            <a:pPr marL="342900" lvl="0" indent="-342900" defTabSz="914400" fontAlgn="auto">
              <a:lnSpc>
                <a:spcPct val="100000"/>
              </a:lnSpc>
              <a:spcBef>
                <a:spcPct val="20000"/>
              </a:spcBef>
              <a:spcAft>
                <a:spcPts val="0"/>
              </a:spcAft>
              <a:buClrTx/>
              <a:buSzTx/>
              <a:buFont typeface="Arial" pitchFamily="34" charset="0"/>
              <a:buChar char="•"/>
              <a:defRPr/>
            </a:pPr>
            <a:r>
              <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rPr>
              <a:t>Of wanneer net.Console </a:t>
            </a:r>
            <a:r>
              <a:rPr lang="nl-BE" sz="2400" dirty="0" smtClean="0">
                <a:solidFill>
                  <a:schemeClr val="tx1"/>
                </a:solidFill>
                <a:latin typeface="Trebuchet MS" panose="020B0603020202020204" pitchFamily="34" charset="0"/>
                <a:cs typeface="+mn-cs"/>
              </a:rPr>
              <a:t>al </a:t>
            </a:r>
            <a:r>
              <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rPr>
              <a:t>opgestart is en je probeert je in de </a:t>
            </a:r>
            <a:r>
              <a:rPr lang="nl-BE" sz="2400" dirty="0">
                <a:solidFill>
                  <a:schemeClr val="tx1"/>
                </a:solidFill>
                <a:latin typeface="Trebuchet MS" panose="020B0603020202020204" pitchFamily="34" charset="0"/>
                <a:cs typeface="+mn-cs"/>
              </a:rPr>
              <a:t>queues in te </a:t>
            </a:r>
            <a:r>
              <a:rPr lang="nl-BE" sz="2400" dirty="0" smtClean="0">
                <a:solidFill>
                  <a:schemeClr val="tx1"/>
                </a:solidFill>
                <a:latin typeface="Trebuchet MS" panose="020B0603020202020204" pitchFamily="34" charset="0"/>
                <a:cs typeface="+mn-cs"/>
              </a:rPr>
              <a:t>loggen: </a:t>
            </a:r>
            <a:endParaRPr lang="nl-BE" sz="2400" dirty="0">
              <a:solidFill>
                <a:schemeClr val="tx1"/>
              </a:solidFill>
              <a:latin typeface="Trebuchet MS" panose="020B0603020202020204"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BE" sz="2400" baseline="0" dirty="0" smtClean="0">
              <a:solidFill>
                <a:schemeClr val="tx1"/>
              </a:solidFill>
              <a:latin typeface="Trebuchet MS" panose="020B0603020202020204"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BE" sz="2400" b="1" dirty="0" smtClean="0">
                <a:solidFill>
                  <a:schemeClr val="tx1"/>
                </a:solidFill>
                <a:latin typeface="Trebuchet MS" panose="020B0603020202020204" pitchFamily="34" charset="0"/>
                <a:cs typeface="+mn-cs"/>
                <a:sym typeface="Wingdings" pitchFamily="2" charset="2"/>
              </a:rPr>
              <a:t> Controleer of je telefoon werkt. Zoniet, probeer de telefoon te herstarten.</a:t>
            </a:r>
            <a:endParaRPr lang="nl-BE" sz="2400" b="1" baseline="0" dirty="0" smtClean="0">
              <a:solidFill>
                <a:schemeClr val="tx1"/>
              </a:solidFill>
              <a:latin typeface="Trebuchet MS" panose="020B0603020202020204" pitchFamily="34" charset="0"/>
              <a:cs typeface="+mn-cs"/>
            </a:endParaRPr>
          </a:p>
        </p:txBody>
      </p:sp>
      <p:sp>
        <p:nvSpPr>
          <p:cNvPr id="2" name="Title 1"/>
          <p:cNvSpPr>
            <a:spLocks noGrp="1"/>
          </p:cNvSpPr>
          <p:nvPr>
            <p:ph type="title"/>
          </p:nvPr>
        </p:nvSpPr>
        <p:spPr/>
        <p:txBody>
          <a:bodyPr vert="horz" lIns="91440" tIns="45720" rIns="91440" bIns="45720" rtlCol="0" anchor="ctr">
            <a:noAutofit/>
          </a:bodyPr>
          <a:lstStyle/>
          <a:p>
            <a:r>
              <a:rPr lang="fr-BE" dirty="0">
                <a:latin typeface="Trebuchet MS" panose="020B0603020202020204" pitchFamily="34" charset="0"/>
              </a:rPr>
              <a:t>Niet </a:t>
            </a:r>
            <a:r>
              <a:rPr lang="fr-BE" dirty="0" err="1">
                <a:latin typeface="Trebuchet MS" panose="020B0603020202020204" pitchFamily="34" charset="0"/>
              </a:rPr>
              <a:t>kunnen</a:t>
            </a:r>
            <a:r>
              <a:rPr lang="fr-BE" dirty="0">
                <a:latin typeface="Trebuchet MS" panose="020B0603020202020204" pitchFamily="34" charset="0"/>
              </a:rPr>
              <a:t> </a:t>
            </a:r>
            <a:r>
              <a:rPr lang="fr-BE" dirty="0" err="1">
                <a:latin typeface="Trebuchet MS" panose="020B0603020202020204" pitchFamily="34" charset="0"/>
              </a:rPr>
              <a:t>inloggen</a:t>
            </a:r>
            <a:endParaRPr lang="fr-BE"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4" name="Picture 3"/>
          <p:cNvPicPr>
            <a:picLocks noChangeAspect="1" noChangeArrowheads="1"/>
          </p:cNvPicPr>
          <p:nvPr/>
        </p:nvPicPr>
        <p:blipFill>
          <a:blip r:embed="rId2" cstate="print"/>
          <a:srcRect/>
          <a:stretch>
            <a:fillRect/>
          </a:stretch>
        </p:blipFill>
        <p:spPr bwMode="auto">
          <a:xfrm>
            <a:off x="4237125" y="1864410"/>
            <a:ext cx="3981450" cy="128587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20079" t="-1429" r="47811" b="90490"/>
          <a:stretch>
            <a:fillRect/>
          </a:stretch>
        </p:blipFill>
        <p:spPr bwMode="auto">
          <a:xfrm>
            <a:off x="4044043" y="3979522"/>
            <a:ext cx="3951514" cy="729342"/>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fr-BE" dirty="0" err="1">
                <a:latin typeface="Trebuchet MS" panose="020B0603020202020204" pitchFamily="34" charset="0"/>
              </a:rPr>
              <a:t>Geen</a:t>
            </a:r>
            <a:r>
              <a:rPr lang="fr-BE" dirty="0">
                <a:latin typeface="Trebuchet MS" panose="020B0603020202020204" pitchFamily="34" charset="0"/>
              </a:rPr>
              <a:t> </a:t>
            </a:r>
            <a:r>
              <a:rPr lang="fr-BE" dirty="0" err="1">
                <a:latin typeface="Trebuchet MS" panose="020B0603020202020204" pitchFamily="34" charset="0"/>
              </a:rPr>
              <a:t>controle</a:t>
            </a:r>
            <a:r>
              <a:rPr lang="fr-BE" dirty="0">
                <a:latin typeface="Trebuchet MS" panose="020B0603020202020204" pitchFamily="34" charset="0"/>
              </a:rPr>
              <a:t> </a:t>
            </a:r>
            <a:r>
              <a:rPr lang="fr-BE" dirty="0" err="1">
                <a:latin typeface="Trebuchet MS" panose="020B0603020202020204" pitchFamily="34" charset="0"/>
              </a:rPr>
              <a:t>knoppen</a:t>
            </a:r>
            <a:endParaRPr lang="fr-BE"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3074" name="Picture 2"/>
          <p:cNvPicPr>
            <a:picLocks noChangeAspect="1" noChangeArrowheads="1"/>
          </p:cNvPicPr>
          <p:nvPr/>
        </p:nvPicPr>
        <p:blipFill>
          <a:blip r:embed="rId2" cstate="print"/>
          <a:srcRect/>
          <a:stretch>
            <a:fillRect/>
          </a:stretch>
        </p:blipFill>
        <p:spPr bwMode="auto">
          <a:xfrm>
            <a:off x="2915862" y="3048000"/>
            <a:ext cx="5821738" cy="2971800"/>
          </a:xfrm>
          <a:prstGeom prst="rect">
            <a:avLst/>
          </a:prstGeom>
          <a:noFill/>
          <a:ln w="9525">
            <a:noFill/>
            <a:miter lim="800000"/>
            <a:headEnd/>
            <a:tailEnd/>
          </a:ln>
        </p:spPr>
      </p:pic>
      <p:sp>
        <p:nvSpPr>
          <p:cNvPr id="5" name="Content Placeholder 10"/>
          <p:cNvSpPr txBox="1">
            <a:spLocks/>
          </p:cNvSpPr>
          <p:nvPr/>
        </p:nvSpPr>
        <p:spPr>
          <a:xfrm>
            <a:off x="463463" y="1404252"/>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400" b="0" i="0" u="none" strike="noStrike" kern="1200" cap="none" spc="0" normalizeH="0" baseline="0" noProof="0" dirty="0" smtClean="0">
                <a:ln>
                  <a:noFill/>
                </a:ln>
                <a:solidFill>
                  <a:schemeClr val="tx1"/>
                </a:solidFill>
                <a:effectLst/>
                <a:uLnTx/>
                <a:uFillTx/>
                <a:latin typeface="Trebuchet MS" panose="020B0603020202020204" pitchFamily="34" charset="0"/>
                <a:cs typeface="+mn-cs"/>
              </a:rPr>
              <a:t>Als je lege schermen, zonder controle knoppen</a:t>
            </a:r>
            <a:r>
              <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rPr>
              <a:t> krijgt zoals in de afbeelding hieronder, heb je waarschijnlijk een netwerk probleem. Contacteer je systeem beheerder.</a:t>
            </a:r>
            <a:endParaRPr lang="nl-BE" sz="2400" b="1" baseline="0" dirty="0" smtClean="0">
              <a:solidFill>
                <a:schemeClr val="tx1"/>
              </a:solidFill>
              <a:latin typeface="Trebuchet MS" panose="020B0603020202020204" pitchFamily="34" charset="0"/>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94" y="3162627"/>
            <a:ext cx="3542857" cy="32761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071" y="3387585"/>
            <a:ext cx="2948837" cy="2780561"/>
          </a:xfrm>
          <a:prstGeom prst="rect">
            <a:avLst/>
          </a:prstGeom>
        </p:spPr>
      </p:pic>
      <p:sp>
        <p:nvSpPr>
          <p:cNvPr id="2" name="Title 1"/>
          <p:cNvSpPr>
            <a:spLocks noGrp="1"/>
          </p:cNvSpPr>
          <p:nvPr>
            <p:ph type="title"/>
          </p:nvPr>
        </p:nvSpPr>
        <p:spPr/>
        <p:txBody>
          <a:bodyPr vert="horz" lIns="91440" tIns="45720" rIns="91440" bIns="45720" rtlCol="0" anchor="ctr">
            <a:noAutofit/>
          </a:bodyPr>
          <a:lstStyle/>
          <a:p>
            <a:r>
              <a:rPr lang="nl-BE" dirty="0">
                <a:latin typeface="Trebuchet MS" panose="020B0603020202020204" pitchFamily="34" charset="0"/>
              </a:rPr>
              <a:t>Een probleem melden</a:t>
            </a:r>
            <a:endParaRPr lang="en-US"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3186" name="Picture 2"/>
          <p:cNvPicPr>
            <a:picLocks noChangeAspect="1" noChangeArrowheads="1"/>
          </p:cNvPicPr>
          <p:nvPr/>
        </p:nvPicPr>
        <p:blipFill>
          <a:blip r:embed="rId4" cstate="print"/>
          <a:srcRect/>
          <a:stretch>
            <a:fillRect/>
          </a:stretch>
        </p:blipFill>
        <p:spPr bwMode="auto">
          <a:xfrm>
            <a:off x="449306" y="1462090"/>
            <a:ext cx="3571549" cy="714310"/>
          </a:xfrm>
          <a:prstGeom prst="rect">
            <a:avLst/>
          </a:prstGeom>
          <a:noFill/>
          <a:ln w="9525">
            <a:noFill/>
            <a:miter lim="800000"/>
            <a:headEnd/>
            <a:tailEnd/>
          </a:ln>
        </p:spPr>
      </p:pic>
      <p:sp>
        <p:nvSpPr>
          <p:cNvPr id="7" name="Rectangular Callout 6"/>
          <p:cNvSpPr/>
          <p:nvPr/>
        </p:nvSpPr>
        <p:spPr>
          <a:xfrm>
            <a:off x="4434924" y="1285103"/>
            <a:ext cx="2191343" cy="808830"/>
          </a:xfrm>
          <a:prstGeom prst="wedgeRectCallout">
            <a:avLst>
              <a:gd name="adj1" fmla="val -102455"/>
              <a:gd name="adj2" fmla="val -795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Klik op de knop om een probleem te melden</a:t>
            </a:r>
          </a:p>
        </p:txBody>
      </p:sp>
      <p:sp>
        <p:nvSpPr>
          <p:cNvPr id="13" name="Rectangular Callout 12"/>
          <p:cNvSpPr/>
          <p:nvPr/>
        </p:nvSpPr>
        <p:spPr>
          <a:xfrm>
            <a:off x="1269974" y="2304941"/>
            <a:ext cx="2787041" cy="524006"/>
          </a:xfrm>
          <a:prstGeom prst="wedgeRectCallout">
            <a:avLst>
              <a:gd name="adj1" fmla="val 44757"/>
              <a:gd name="adj2" fmla="val 2159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Selecteer de problematische oproep</a:t>
            </a:r>
          </a:p>
        </p:txBody>
      </p:sp>
      <p:sp>
        <p:nvSpPr>
          <p:cNvPr id="14" name="Rectangular Callout 13"/>
          <p:cNvSpPr/>
          <p:nvPr/>
        </p:nvSpPr>
        <p:spPr>
          <a:xfrm>
            <a:off x="5288071" y="2199669"/>
            <a:ext cx="2787041" cy="907493"/>
          </a:xfrm>
          <a:prstGeom prst="wedgeRectCallout">
            <a:avLst>
              <a:gd name="adj1" fmla="val -5872"/>
              <a:gd name="adj2" fmla="val 17501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Beschrijf het probleem zo gedetailleerd mogelijk</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Redundante uitvoering</a:t>
            </a:r>
            <a:endParaRPr lang="en-US" dirty="0">
              <a:latin typeface="Trebuchet MS" panose="020B0603020202020204" pitchFamily="34" charset="0"/>
            </a:endParaRPr>
          </a:p>
        </p:txBody>
      </p:sp>
      <p:pic>
        <p:nvPicPr>
          <p:cNvPr id="2053" name="Picture 5"/>
          <p:cNvPicPr>
            <a:picLocks noGrp="1" noChangeAspect="1" noChangeArrowheads="1"/>
          </p:cNvPicPr>
          <p:nvPr>
            <p:ph sz="half" idx="1"/>
          </p:nvPr>
        </p:nvPicPr>
        <p:blipFill>
          <a:blip r:embed="rId2" cstate="print"/>
          <a:stretch>
            <a:fillRect/>
          </a:stretch>
        </p:blipFill>
        <p:spPr bwMode="auto">
          <a:xfrm>
            <a:off x="4851399" y="5700870"/>
            <a:ext cx="3084105" cy="382429"/>
          </a:xfrm>
          <a:prstGeom prst="rect">
            <a:avLst/>
          </a:prstGeom>
          <a:noFill/>
          <a:ln w="9525">
            <a:noFill/>
            <a:miter lim="800000"/>
            <a:headEnd/>
            <a:tailEnd/>
          </a:ln>
        </p:spPr>
      </p:pic>
      <p:sp>
        <p:nvSpPr>
          <p:cNvPr id="11" name="Content Placeholder 10"/>
          <p:cNvSpPr>
            <a:spLocks noGrp="1"/>
          </p:cNvSpPr>
          <p:nvPr>
            <p:ph sz="half" idx="2"/>
          </p:nvPr>
        </p:nvSpPr>
        <p:spPr>
          <a:xfrm>
            <a:off x="463463" y="1600200"/>
            <a:ext cx="8223337" cy="3209795"/>
          </a:xfrm>
        </p:spPr>
        <p:txBody>
          <a:bodyPr>
            <a:normAutofit/>
          </a:bodyPr>
          <a:lstStyle/>
          <a:p>
            <a:r>
              <a:rPr lang="nl-BE" dirty="0" smtClean="0">
                <a:solidFill>
                  <a:schemeClr val="tx1"/>
                </a:solidFill>
                <a:latin typeface="Trebuchet MS" panose="020B0603020202020204" pitchFamily="34" charset="0"/>
              </a:rPr>
              <a:t>De net.Console kan redundant worden uitgevoerd, gebruik makend van een primaire en secundaire server</a:t>
            </a:r>
          </a:p>
          <a:p>
            <a:r>
              <a:rPr lang="nl-BE" dirty="0" smtClean="0">
                <a:solidFill>
                  <a:schemeClr val="tx1"/>
                </a:solidFill>
                <a:latin typeface="Trebuchet MS" panose="020B0603020202020204" pitchFamily="34" charset="0"/>
              </a:rPr>
              <a:t>Elke net.Console is verbonden met de 2 servers, maar luistert ofwel naar de primaire server (normale situatie) ofwel naar de secundaire server (in geval van problemen of onderhoud)</a:t>
            </a:r>
            <a:endParaRPr lang="en-US"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solidFill>
                <a:schemeClr val="tx1"/>
              </a:solidFill>
              <a:latin typeface="Trebuchet MS" panose="020B0603020202020204" pitchFamily="34" charset="0"/>
            </a:endParaRPr>
          </a:p>
          <a:p>
            <a:pPr>
              <a:defRPr/>
            </a:pPr>
            <a:r>
              <a:rPr lang="fr-BE" smtClean="0">
                <a:solidFill>
                  <a:schemeClr val="tx1"/>
                </a:solidFill>
                <a:latin typeface="Trebuchet MS" panose="020B0603020202020204" pitchFamily="34" charset="0"/>
              </a:rPr>
              <a:t>www.escaux.com</a:t>
            </a:r>
            <a:endParaRPr lang="fr-BE">
              <a:solidFill>
                <a:schemeClr val="tx1"/>
              </a:solidFill>
              <a:latin typeface="Trebuchet MS" panose="020B0603020202020204" pitchFamily="34" charset="0"/>
            </a:endParaRPr>
          </a:p>
        </p:txBody>
      </p:sp>
      <p:pic>
        <p:nvPicPr>
          <p:cNvPr id="2055" name="Picture 7"/>
          <p:cNvPicPr>
            <a:picLocks noChangeAspect="1" noChangeArrowheads="1"/>
          </p:cNvPicPr>
          <p:nvPr/>
        </p:nvPicPr>
        <p:blipFill>
          <a:blip r:embed="rId3" cstate="print"/>
          <a:srcRect/>
          <a:stretch>
            <a:fillRect/>
          </a:stretch>
        </p:blipFill>
        <p:spPr bwMode="auto">
          <a:xfrm>
            <a:off x="4848160" y="4927034"/>
            <a:ext cx="3157546" cy="371476"/>
          </a:xfrm>
          <a:prstGeom prst="rect">
            <a:avLst/>
          </a:prstGeom>
          <a:noFill/>
          <a:ln w="9525">
            <a:noFill/>
            <a:miter lim="800000"/>
            <a:headEnd/>
            <a:tailEnd/>
          </a:ln>
        </p:spPr>
      </p:pic>
      <p:sp>
        <p:nvSpPr>
          <p:cNvPr id="13" name="TextBox 12"/>
          <p:cNvSpPr txBox="1"/>
          <p:nvPr/>
        </p:nvSpPr>
        <p:spPr>
          <a:xfrm>
            <a:off x="2727994" y="4944766"/>
            <a:ext cx="1904689" cy="349968"/>
          </a:xfrm>
          <a:prstGeom prst="rect">
            <a:avLst/>
          </a:prstGeom>
          <a:noFill/>
        </p:spPr>
        <p:txBody>
          <a:bodyPr wrap="none" rtlCol="0">
            <a:spAutoFit/>
          </a:bodyPr>
          <a:lstStyle/>
          <a:p>
            <a:pPr algn="r"/>
            <a:r>
              <a:rPr lang="nl-BE" dirty="0" smtClean="0">
                <a:solidFill>
                  <a:schemeClr val="tx1"/>
                </a:solidFill>
                <a:latin typeface="Trebuchet MS" panose="020B0603020202020204" pitchFamily="34" charset="0"/>
              </a:rPr>
              <a:t>Normale situatie</a:t>
            </a:r>
            <a:endParaRPr lang="en-US" dirty="0">
              <a:solidFill>
                <a:schemeClr val="tx1"/>
              </a:solidFill>
              <a:latin typeface="Trebuchet MS" panose="020B0603020202020204" pitchFamily="34" charset="0"/>
            </a:endParaRPr>
          </a:p>
        </p:txBody>
      </p:sp>
      <p:sp>
        <p:nvSpPr>
          <p:cNvPr id="14" name="TextBox 13"/>
          <p:cNvSpPr txBox="1"/>
          <p:nvPr/>
        </p:nvSpPr>
        <p:spPr>
          <a:xfrm>
            <a:off x="1891896" y="5655386"/>
            <a:ext cx="2723823" cy="349968"/>
          </a:xfrm>
          <a:prstGeom prst="rect">
            <a:avLst/>
          </a:prstGeom>
          <a:noFill/>
        </p:spPr>
        <p:txBody>
          <a:bodyPr wrap="none" rtlCol="0">
            <a:spAutoFit/>
          </a:bodyPr>
          <a:lstStyle/>
          <a:p>
            <a:pPr algn="r"/>
            <a:r>
              <a:rPr lang="nl-BE" dirty="0" smtClean="0">
                <a:solidFill>
                  <a:schemeClr val="tx1"/>
                </a:solidFill>
                <a:latin typeface="Trebuchet MS" panose="020B0603020202020204" pitchFamily="34" charset="0"/>
              </a:rPr>
              <a:t>Problemen of onderhoud</a:t>
            </a:r>
            <a:endParaRPr lang="en-US" dirty="0">
              <a:solidFill>
                <a:schemeClr val="tx1"/>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Redundante uitvoering</a:t>
            </a:r>
            <a:endParaRPr lang="en-US" dirty="0">
              <a:latin typeface="Trebuchet MS" panose="020B0603020202020204" pitchFamily="34" charset="0"/>
            </a:endParaRPr>
          </a:p>
        </p:txBody>
      </p:sp>
      <p:sp>
        <p:nvSpPr>
          <p:cNvPr id="11" name="Content Placeholder 10"/>
          <p:cNvSpPr>
            <a:spLocks noGrp="1"/>
          </p:cNvSpPr>
          <p:nvPr>
            <p:ph sz="half" idx="1"/>
          </p:nvPr>
        </p:nvSpPr>
        <p:spPr>
          <a:xfrm>
            <a:off x="463463" y="1315233"/>
            <a:ext cx="6075123" cy="4910203"/>
          </a:xfrm>
        </p:spPr>
        <p:txBody>
          <a:bodyPr>
            <a:normAutofit lnSpcReduction="10000"/>
          </a:bodyPr>
          <a:lstStyle/>
          <a:p>
            <a:r>
              <a:rPr lang="nl-BE" sz="2600" dirty="0" smtClean="0">
                <a:solidFill>
                  <a:schemeClr val="tx1"/>
                </a:solidFill>
                <a:latin typeface="Trebuchet MS" panose="020B0603020202020204" pitchFamily="34" charset="0"/>
              </a:rPr>
              <a:t>In het geval van een probleem met de primaire server, gebeuren het volgende:</a:t>
            </a:r>
          </a:p>
          <a:p>
            <a:pPr marL="914400" lvl="1" indent="-457200">
              <a:buFont typeface="+mj-lt"/>
              <a:buAutoNum type="arabicPeriod"/>
            </a:pPr>
            <a:r>
              <a:rPr lang="nl-BE" sz="1900" dirty="0" smtClean="0">
                <a:solidFill>
                  <a:schemeClr val="tx1"/>
                </a:solidFill>
                <a:latin typeface="Trebuchet MS" panose="020B0603020202020204" pitchFamily="34" charset="0"/>
              </a:rPr>
              <a:t>Alle oproepen worden naar de secundaire server gestuurd</a:t>
            </a:r>
          </a:p>
          <a:p>
            <a:pPr marL="914400" lvl="1" indent="-457200">
              <a:buFont typeface="+mj-lt"/>
              <a:buAutoNum type="arabicPeriod"/>
            </a:pPr>
            <a:r>
              <a:rPr lang="nl-BE" sz="1900" dirty="0" smtClean="0">
                <a:solidFill>
                  <a:schemeClr val="tx1"/>
                </a:solidFill>
                <a:latin typeface="Trebuchet MS" panose="020B0603020202020204" pitchFamily="34" charset="0"/>
              </a:rPr>
              <a:t>Elke net.Console ontvangt een waarschuwing dat er naar de secundaire server overgeschakeld moet worden. Het klikken op “OK” zal deze overschakeling nog niet onmiddelijk doen, zodat de lopende oproepen kunnen afgehandeld worden.</a:t>
            </a:r>
          </a:p>
          <a:p>
            <a:pPr marL="914400" lvl="1" indent="-457200">
              <a:buFont typeface="+mj-lt"/>
              <a:buAutoNum type="arabicPeriod"/>
            </a:pPr>
            <a:r>
              <a:rPr lang="nl-BE" sz="1900" dirty="0" smtClean="0">
                <a:solidFill>
                  <a:schemeClr val="tx1"/>
                </a:solidFill>
                <a:latin typeface="Trebuchet MS" panose="020B0603020202020204" pitchFamily="34" charset="0"/>
              </a:rPr>
              <a:t>In de mini-werkbalk verschijnt een nieuwe icoon.</a:t>
            </a:r>
          </a:p>
          <a:p>
            <a:pPr marL="914400" lvl="1" indent="-457200">
              <a:buFont typeface="+mj-lt"/>
              <a:buAutoNum type="arabicPeriod"/>
            </a:pPr>
            <a:r>
              <a:rPr lang="nl-BE" sz="1900" dirty="0" smtClean="0">
                <a:solidFill>
                  <a:schemeClr val="tx1"/>
                </a:solidFill>
                <a:latin typeface="Trebuchet MS" panose="020B0603020202020204" pitchFamily="34" charset="0"/>
              </a:rPr>
              <a:t>Het klikken op deze icoon vervolledigt de overschakeling.</a:t>
            </a:r>
          </a:p>
        </p:txBody>
      </p:sp>
      <p:sp>
        <p:nvSpPr>
          <p:cNvPr id="4" name="Footer Placeholder 3"/>
          <p:cNvSpPr>
            <a:spLocks noGrp="1"/>
          </p:cNvSpPr>
          <p:nvPr>
            <p:ph type="ftr" sz="quarter" idx="11"/>
          </p:nvPr>
        </p:nvSpPr>
        <p:spPr/>
        <p:txBody>
          <a:bodyPr/>
          <a:lstStyle/>
          <a:p>
            <a:pPr>
              <a:defRPr/>
            </a:pPr>
            <a:endParaRPr lang="fr-BE" smtClean="0">
              <a:solidFill>
                <a:schemeClr val="tx1"/>
              </a:solidFill>
              <a:latin typeface="Trebuchet MS" panose="020B0603020202020204" pitchFamily="34" charset="0"/>
            </a:endParaRPr>
          </a:p>
          <a:p>
            <a:pPr>
              <a:defRPr/>
            </a:pPr>
            <a:r>
              <a:rPr lang="fr-BE" smtClean="0">
                <a:solidFill>
                  <a:schemeClr val="tx1"/>
                </a:solidFill>
                <a:latin typeface="Trebuchet MS" panose="020B0603020202020204" pitchFamily="34" charset="0"/>
              </a:rPr>
              <a:t>www.escaux.com</a:t>
            </a:r>
            <a:endParaRPr lang="fr-BE">
              <a:solidFill>
                <a:schemeClr val="tx1"/>
              </a:solidFill>
              <a:latin typeface="Trebuchet MS" panose="020B0603020202020204"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38586" y="3097451"/>
            <a:ext cx="2552700" cy="1162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t="22346"/>
          <a:stretch>
            <a:fillRect/>
          </a:stretch>
        </p:blipFill>
        <p:spPr bwMode="auto">
          <a:xfrm>
            <a:off x="6790653" y="4695568"/>
            <a:ext cx="2048565" cy="395167"/>
          </a:xfrm>
          <a:prstGeom prst="rect">
            <a:avLst/>
          </a:prstGeom>
          <a:noFill/>
          <a:ln w="9525">
            <a:noFill/>
            <a:miter lim="800000"/>
            <a:headEnd/>
            <a:tailEnd/>
          </a:ln>
        </p:spPr>
      </p:pic>
      <p:sp>
        <p:nvSpPr>
          <p:cNvPr id="13" name="Rectangular Callout 12"/>
          <p:cNvSpPr/>
          <p:nvPr/>
        </p:nvSpPr>
        <p:spPr>
          <a:xfrm>
            <a:off x="6334125" y="5526802"/>
            <a:ext cx="1877018" cy="524006"/>
          </a:xfrm>
          <a:prstGeom prst="wedgeRectCallout">
            <a:avLst>
              <a:gd name="adj1" fmla="val -8013"/>
              <a:gd name="adj2" fmla="val -15384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solidFill>
                  <a:schemeClr val="tx1"/>
                </a:solidFill>
                <a:latin typeface="Trebuchet MS" panose="020B0603020202020204" pitchFamily="34" charset="0"/>
              </a:rPr>
              <a:t>Klik om over te schakelen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fr-BE" dirty="0" err="1"/>
              <a:t>Inloggen</a:t>
            </a:r>
            <a:endParaRPr lang="fr-BE" dirty="0"/>
          </a:p>
        </p:txBody>
      </p:sp>
      <p:sp>
        <p:nvSpPr>
          <p:cNvPr id="4" name="Footer Placeholder 3"/>
          <p:cNvSpPr>
            <a:spLocks noGrp="1"/>
          </p:cNvSpPr>
          <p:nvPr>
            <p:ph type="ftr" sz="quarter" idx="11"/>
          </p:nvPr>
        </p:nvSpPr>
        <p:spPr/>
        <p:txBody>
          <a:bodyPr/>
          <a:lstStyle/>
          <a:p>
            <a:pPr>
              <a:defRPr/>
            </a:pPr>
            <a:endParaRPr lang="fr-BE" dirty="0" smtClean="0">
              <a:latin typeface="Trebuchet MS" panose="020B0603020202020204" pitchFamily="34" charset="0"/>
            </a:endParaRPr>
          </a:p>
          <a:p>
            <a:pPr>
              <a:defRPr/>
            </a:pPr>
            <a:r>
              <a:rPr lang="fr-BE" dirty="0" smtClean="0">
                <a:latin typeface="Trebuchet MS" panose="020B0603020202020204" pitchFamily="34" charset="0"/>
              </a:rPr>
              <a:t>www.escaux.com</a:t>
            </a:r>
            <a:endParaRPr lang="fr-BE" dirty="0">
              <a:latin typeface="Trebuchet MS" panose="020B0603020202020204" pitchFamily="34" charset="0"/>
            </a:endParaRPr>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90431" y="5303267"/>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510201" y="1938577"/>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
        <p:nvSpPr>
          <p:cNvPr id="9" name="Text Box 22"/>
          <p:cNvSpPr txBox="1"/>
          <p:nvPr/>
        </p:nvSpPr>
        <p:spPr>
          <a:xfrm>
            <a:off x="3404193" y="1578841"/>
            <a:ext cx="5400601" cy="1202506"/>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0" u="none" strike="noStrike" kern="1200" cap="none" spc="0" baseline="0" dirty="0" err="1" smtClean="0">
                <a:solidFill>
                  <a:schemeClr val="tx1"/>
                </a:solidFill>
                <a:uFillTx/>
                <a:latin typeface="Trebuchet MS" panose="020B0603020202020204" pitchFamily="34" charset="0"/>
                <a:ea typeface="Microsoft YaHei"/>
              </a:rPr>
              <a:t>Stap</a:t>
            </a:r>
            <a:r>
              <a:rPr lang="en-US" b="1" i="0" u="none" strike="noStrike" kern="1200" cap="none" spc="0" baseline="0" dirty="0" smtClean="0">
                <a:solidFill>
                  <a:schemeClr val="tx1"/>
                </a:solidFill>
                <a:uFillTx/>
                <a:latin typeface="Trebuchet MS" panose="020B0603020202020204" pitchFamily="34" charset="0"/>
                <a:ea typeface="Microsoft YaHei"/>
              </a:rPr>
              <a:t> 1 – </a:t>
            </a:r>
            <a:r>
              <a:rPr lang="en-US" b="1" i="0" u="none" strike="noStrike" kern="1200" cap="none" spc="0" baseline="0" dirty="0" err="1" smtClean="0">
                <a:solidFill>
                  <a:schemeClr val="tx1"/>
                </a:solidFill>
                <a:uFillTx/>
                <a:latin typeface="Trebuchet MS" panose="020B0603020202020204" pitchFamily="34" charset="0"/>
                <a:ea typeface="Microsoft YaHei"/>
              </a:rPr>
              <a:t>Pauzeer</a:t>
            </a:r>
            <a:endParaRPr lang="en-US" b="1" i="0" u="none" strike="noStrike" kern="1200" cap="none" spc="0" baseline="0" dirty="0">
              <a:solidFill>
                <a:schemeClr val="tx1"/>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0" u="none" strike="noStrike" kern="1200" cap="none" spc="0" baseline="0" dirty="0" err="1" smtClean="0">
                <a:solidFill>
                  <a:schemeClr val="tx1"/>
                </a:solidFill>
                <a:uFillTx/>
                <a:latin typeface="Trebuchet MS" panose="020B0603020202020204" pitchFamily="34" charset="0"/>
                <a:ea typeface="Microsoft YaHei"/>
              </a:rPr>
              <a:t>Klik</a:t>
            </a:r>
            <a:r>
              <a:rPr lang="en-US" b="0" i="0" u="none" strike="noStrike" kern="1200" cap="none" spc="0" baseline="0" dirty="0" smtClean="0">
                <a:solidFill>
                  <a:schemeClr val="tx1"/>
                </a:solidFill>
                <a:uFillTx/>
                <a:latin typeface="Trebuchet MS" panose="020B0603020202020204" pitchFamily="34" charset="0"/>
                <a:ea typeface="Microsoft YaHei"/>
              </a:rPr>
              <a:t> ok de rode </a:t>
            </a:r>
            <a:r>
              <a:rPr lang="en-US" b="0" i="0" u="none" strike="noStrike" kern="1200" cap="none" spc="0" baseline="0" dirty="0" err="1" smtClean="0">
                <a:solidFill>
                  <a:schemeClr val="tx1"/>
                </a:solidFill>
                <a:uFillTx/>
                <a:latin typeface="Trebuchet MS" panose="020B0603020202020204" pitchFamily="34" charset="0"/>
                <a:ea typeface="Microsoft YaHei"/>
              </a:rPr>
              <a:t>knop</a:t>
            </a:r>
            <a:r>
              <a:rPr lang="en-US" b="0" i="0" u="none" strike="noStrike" kern="1200" cap="none" spc="0" baseline="0" dirty="0" smtClean="0">
                <a:solidFill>
                  <a:schemeClr val="tx1"/>
                </a:solidFill>
                <a:uFillTx/>
                <a:latin typeface="Trebuchet MS" panose="020B0603020202020204" pitchFamily="34" charset="0"/>
                <a:ea typeface="Microsoft YaHei"/>
              </a:rPr>
              <a:t> </a:t>
            </a:r>
            <a:r>
              <a:rPr lang="en-US" dirty="0" smtClean="0">
                <a:solidFill>
                  <a:schemeClr val="tx1"/>
                </a:solidFill>
                <a:latin typeface="Trebuchet MS" panose="020B0603020202020204" pitchFamily="34" charset="0"/>
                <a:ea typeface="Microsoft YaHei"/>
              </a:rPr>
              <a:t>links</a:t>
            </a:r>
            <a:endParaRPr lang="en-US" b="0" i="0" u="none" strike="noStrike" kern="1200" cap="none" spc="0" baseline="0" dirty="0">
              <a:solidFill>
                <a:schemeClr val="tx1"/>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1" u="none" strike="noStrike" kern="1200" cap="none" spc="0" baseline="0" dirty="0" smtClean="0">
                <a:solidFill>
                  <a:schemeClr val="tx1"/>
                </a:solidFill>
                <a:uFillTx/>
                <a:latin typeface="Trebuchet MS" panose="020B0603020202020204" pitchFamily="34" charset="0"/>
                <a:ea typeface="Microsoft YaHei"/>
              </a:rPr>
              <a:t>Je bent nu </a:t>
            </a:r>
            <a:r>
              <a:rPr lang="en-US" b="0" i="1" u="none" strike="noStrike" kern="1200" cap="none" spc="0" baseline="0" dirty="0" err="1" smtClean="0">
                <a:solidFill>
                  <a:schemeClr val="tx1"/>
                </a:solidFill>
                <a:uFillTx/>
                <a:latin typeface="Trebuchet MS" panose="020B0603020202020204" pitchFamily="34" charset="0"/>
                <a:ea typeface="Microsoft YaHei"/>
              </a:rPr>
              <a:t>ingelogd</a:t>
            </a:r>
            <a:r>
              <a:rPr lang="en-US" b="0" i="1" u="none" strike="noStrike" kern="1200" cap="none" spc="0" baseline="0" dirty="0" smtClean="0">
                <a:solidFill>
                  <a:schemeClr val="tx1"/>
                </a:solidFill>
                <a:uFillTx/>
                <a:latin typeface="Trebuchet MS" panose="020B0603020202020204" pitchFamily="34" charset="0"/>
                <a:ea typeface="Microsoft YaHei"/>
              </a:rPr>
              <a:t> in je </a:t>
            </a:r>
            <a:r>
              <a:rPr lang="en-US" b="0" i="1" u="none" strike="noStrike" kern="1200" cap="none" spc="0" baseline="0" dirty="0" err="1" smtClean="0">
                <a:solidFill>
                  <a:schemeClr val="tx1"/>
                </a:solidFill>
                <a:uFillTx/>
                <a:latin typeface="Trebuchet MS" panose="020B0603020202020204" pitchFamily="34" charset="0"/>
                <a:ea typeface="Microsoft YaHei"/>
              </a:rPr>
              <a:t>persoonlijke</a:t>
            </a:r>
            <a:r>
              <a:rPr lang="en-US" b="0" i="1" u="none" strike="noStrike" kern="1200" cap="none" spc="0" baseline="0" dirty="0" smtClean="0">
                <a:solidFill>
                  <a:schemeClr val="tx1"/>
                </a:solidFill>
                <a:uFillTx/>
                <a:latin typeface="Trebuchet MS" panose="020B0603020202020204" pitchFamily="34" charset="0"/>
                <a:ea typeface="Microsoft YaHei"/>
              </a:rPr>
              <a:t> queue</a:t>
            </a:r>
            <a:endParaRPr lang="en-US" i="1" dirty="0" smtClean="0">
              <a:solidFill>
                <a:schemeClr val="tx1"/>
              </a:solidFill>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1" u="none" strike="noStrike" kern="1200" cap="none" spc="0" baseline="0" dirty="0" smtClean="0">
                <a:solidFill>
                  <a:schemeClr val="tx1"/>
                </a:solidFill>
                <a:uFillTx/>
                <a:latin typeface="Trebuchet MS" panose="020B0603020202020204" pitchFamily="34" charset="0"/>
                <a:ea typeface="Microsoft YaHei"/>
              </a:rPr>
              <a:t>Je bent nu </a:t>
            </a:r>
            <a:r>
              <a:rPr lang="en-US" b="0" i="1" u="none" strike="noStrike" kern="1200" cap="none" spc="0" baseline="0" dirty="0" err="1" smtClean="0">
                <a:solidFill>
                  <a:schemeClr val="tx1"/>
                </a:solidFill>
                <a:uFillTx/>
                <a:latin typeface="Trebuchet MS" panose="020B0603020202020204" pitchFamily="34" charset="0"/>
                <a:ea typeface="Microsoft YaHei"/>
              </a:rPr>
              <a:t>gepauseerd</a:t>
            </a:r>
            <a:r>
              <a:rPr lang="en-US" b="0" i="1" u="none" strike="noStrike" kern="1200" cap="none" spc="0" baseline="0" dirty="0" smtClean="0">
                <a:solidFill>
                  <a:schemeClr val="tx1"/>
                </a:solidFill>
                <a:uFillTx/>
                <a:latin typeface="Trebuchet MS" panose="020B0603020202020204" pitchFamily="34" charset="0"/>
                <a:ea typeface="Microsoft YaHei"/>
              </a:rPr>
              <a:t> in de </a:t>
            </a:r>
            <a:r>
              <a:rPr lang="en-US" b="0" i="1" u="none" strike="noStrike" kern="1200" cap="none" spc="0" baseline="0" dirty="0" err="1" smtClean="0">
                <a:solidFill>
                  <a:schemeClr val="tx1"/>
                </a:solidFill>
                <a:uFillTx/>
                <a:latin typeface="Trebuchet MS" panose="020B0603020202020204" pitchFamily="34" charset="0"/>
                <a:ea typeface="Microsoft YaHei"/>
              </a:rPr>
              <a:t>algemene</a:t>
            </a:r>
            <a:r>
              <a:rPr lang="en-US" b="0" i="1" u="none" strike="noStrike" kern="1200" cap="none" spc="0" baseline="0" dirty="0" smtClean="0">
                <a:solidFill>
                  <a:schemeClr val="tx1"/>
                </a:solidFill>
                <a:uFillTx/>
                <a:latin typeface="Trebuchet MS" panose="020B0603020202020204" pitchFamily="34" charset="0"/>
                <a:ea typeface="Microsoft YaHei"/>
              </a:rPr>
              <a:t> queue</a:t>
            </a:r>
            <a:endParaRPr lang="en-US" b="1" i="0" u="none" strike="noStrike" kern="1200" cap="none" spc="0" baseline="0" dirty="0">
              <a:solidFill>
                <a:schemeClr val="tx1"/>
              </a:solidFill>
              <a:uFillTx/>
              <a:latin typeface="Trebuchet MS" panose="020B0603020202020204" pitchFamily="34" charset="0"/>
              <a:ea typeface="Microsoft YaHei"/>
            </a:endParaRPr>
          </a:p>
        </p:txBody>
      </p:sp>
      <p:sp>
        <p:nvSpPr>
          <p:cNvPr id="10" name="Text Box 22"/>
          <p:cNvSpPr txBox="1"/>
          <p:nvPr/>
        </p:nvSpPr>
        <p:spPr>
          <a:xfrm>
            <a:off x="4052266" y="3649347"/>
            <a:ext cx="4831962" cy="1479505"/>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0" u="none" strike="noStrike" kern="1200" cap="none" spc="0" baseline="0" dirty="0" err="1" smtClean="0">
                <a:solidFill>
                  <a:schemeClr val="tx1"/>
                </a:solidFill>
                <a:uFillTx/>
                <a:latin typeface="Trebuchet MS" panose="020B0603020202020204" pitchFamily="34" charset="0"/>
                <a:ea typeface="Microsoft YaHei"/>
              </a:rPr>
              <a:t>Stap</a:t>
            </a:r>
            <a:r>
              <a:rPr lang="en-US" b="1" i="0" u="none" strike="noStrike" kern="1200" cap="none" spc="0" baseline="0" dirty="0" smtClean="0">
                <a:solidFill>
                  <a:schemeClr val="tx1"/>
                </a:solidFill>
                <a:uFillTx/>
                <a:latin typeface="Trebuchet MS" panose="020B0603020202020204" pitchFamily="34" charset="0"/>
                <a:ea typeface="Microsoft YaHei"/>
              </a:rPr>
              <a:t> 2 –</a:t>
            </a:r>
            <a:r>
              <a:rPr lang="en-US" b="1" i="0" u="none" strike="noStrike" kern="1200" cap="none" spc="0" dirty="0" smtClean="0">
                <a:solidFill>
                  <a:schemeClr val="tx1"/>
                </a:solidFill>
                <a:uFillTx/>
                <a:latin typeface="Trebuchet MS" panose="020B0603020202020204" pitchFamily="34" charset="0"/>
                <a:ea typeface="Microsoft YaHei"/>
              </a:rPr>
              <a:t> Log in</a:t>
            </a:r>
            <a:endParaRPr lang="en-US" b="1" i="0" u="none" strike="noStrike" kern="1200" cap="none" spc="0" baseline="0" dirty="0">
              <a:solidFill>
                <a:schemeClr val="tx1"/>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0" u="none" strike="noStrike" kern="1200" cap="none" spc="0" baseline="0" dirty="0" err="1" smtClean="0">
                <a:solidFill>
                  <a:schemeClr val="tx1"/>
                </a:solidFill>
                <a:uFillTx/>
                <a:latin typeface="Trebuchet MS" panose="020B0603020202020204" pitchFamily="34" charset="0"/>
                <a:ea typeface="Microsoft YaHei"/>
              </a:rPr>
              <a:t>Klik</a:t>
            </a:r>
            <a:r>
              <a:rPr lang="en-US" b="0" i="0" u="none" strike="noStrike" kern="1200" cap="none" spc="0" baseline="0" dirty="0" smtClean="0">
                <a:solidFill>
                  <a:schemeClr val="tx1"/>
                </a:solidFill>
                <a:uFillTx/>
                <a:latin typeface="Trebuchet MS" panose="020B0603020202020204" pitchFamily="34" charset="0"/>
                <a:ea typeface="Microsoft YaHei"/>
              </a:rPr>
              <a:t> op de rode </a:t>
            </a:r>
            <a:r>
              <a:rPr lang="en-US" b="0" i="0" u="none" strike="noStrike" kern="1200" cap="none" spc="0" baseline="0" dirty="0" err="1" smtClean="0">
                <a:solidFill>
                  <a:schemeClr val="tx1"/>
                </a:solidFill>
                <a:uFillTx/>
                <a:latin typeface="Trebuchet MS" panose="020B0603020202020204" pitchFamily="34" charset="0"/>
                <a:ea typeface="Microsoft YaHei"/>
              </a:rPr>
              <a:t>knop</a:t>
            </a:r>
            <a:r>
              <a:rPr lang="en-US" b="0" i="0" u="none" strike="noStrike" kern="1200" cap="none" spc="0" baseline="0" dirty="0" smtClean="0">
                <a:solidFill>
                  <a:schemeClr val="tx1"/>
                </a:solidFill>
                <a:uFillTx/>
                <a:latin typeface="Trebuchet MS" panose="020B0603020202020204" pitchFamily="34" charset="0"/>
                <a:ea typeface="Microsoft YaHei"/>
              </a:rPr>
              <a:t> </a:t>
            </a:r>
            <a:r>
              <a:rPr lang="en-US" b="0" i="0" u="none" strike="noStrike" kern="1200" cap="none" spc="0" baseline="0" dirty="0" err="1" smtClean="0">
                <a:solidFill>
                  <a:schemeClr val="tx1"/>
                </a:solidFill>
                <a:uFillTx/>
                <a:latin typeface="Trebuchet MS" panose="020B0603020202020204" pitchFamily="34" charset="0"/>
                <a:ea typeface="Microsoft YaHei"/>
              </a:rPr>
              <a:t>rechts</a:t>
            </a:r>
            <a:endParaRPr lang="en-US" b="0" i="0" u="none" strike="noStrike" kern="1200" cap="none" spc="0" baseline="0" dirty="0" smtClean="0">
              <a:solidFill>
                <a:schemeClr val="tx1"/>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i="1" dirty="0" smtClean="0">
                <a:solidFill>
                  <a:schemeClr val="tx1"/>
                </a:solidFill>
                <a:latin typeface="Trebuchet MS" panose="020B0603020202020204" pitchFamily="34" charset="0"/>
                <a:ea typeface="Microsoft YaHei"/>
              </a:rPr>
              <a:t>Je bent nu </a:t>
            </a:r>
            <a:r>
              <a:rPr lang="en-US" i="1" dirty="0" err="1" smtClean="0">
                <a:solidFill>
                  <a:schemeClr val="tx1"/>
                </a:solidFill>
                <a:latin typeface="Trebuchet MS" panose="020B0603020202020204" pitchFamily="34" charset="0"/>
                <a:ea typeface="Microsoft YaHei"/>
              </a:rPr>
              <a:t>ingelogd</a:t>
            </a:r>
            <a:r>
              <a:rPr lang="en-US" i="1" dirty="0" smtClean="0">
                <a:solidFill>
                  <a:schemeClr val="tx1"/>
                </a:solidFill>
                <a:latin typeface="Trebuchet MS" panose="020B0603020202020204" pitchFamily="34" charset="0"/>
                <a:ea typeface="Microsoft YaHei"/>
              </a:rPr>
              <a:t> in je </a:t>
            </a:r>
            <a:r>
              <a:rPr lang="en-US" i="1" dirty="0" err="1" smtClean="0">
                <a:solidFill>
                  <a:schemeClr val="tx1"/>
                </a:solidFill>
                <a:latin typeface="Trebuchet MS" panose="020B0603020202020204" pitchFamily="34" charset="0"/>
                <a:ea typeface="Microsoft YaHei"/>
              </a:rPr>
              <a:t>persoonlijke</a:t>
            </a:r>
            <a:r>
              <a:rPr lang="en-US" i="1" dirty="0" smtClean="0">
                <a:solidFill>
                  <a:schemeClr val="tx1"/>
                </a:solidFill>
                <a:latin typeface="Trebuchet MS" panose="020B0603020202020204" pitchFamily="34" charset="0"/>
                <a:ea typeface="Microsoft YaHei"/>
              </a:rPr>
              <a:t> queue en de </a:t>
            </a:r>
            <a:r>
              <a:rPr lang="en-US" i="1" dirty="0" err="1" smtClean="0">
                <a:solidFill>
                  <a:schemeClr val="tx1"/>
                </a:solidFill>
                <a:latin typeface="Trebuchet MS" panose="020B0603020202020204" pitchFamily="34" charset="0"/>
                <a:ea typeface="Microsoft YaHei"/>
              </a:rPr>
              <a:t>algemene</a:t>
            </a:r>
            <a:r>
              <a:rPr lang="en-US" i="1" dirty="0" smtClean="0">
                <a:solidFill>
                  <a:schemeClr val="tx1"/>
                </a:solidFill>
                <a:latin typeface="Trebuchet MS" panose="020B0603020202020204" pitchFamily="34" charset="0"/>
                <a:ea typeface="Microsoft YaHei"/>
              </a:rPr>
              <a:t> queue</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1" u="none" strike="noStrike" kern="1200" cap="none" spc="0" baseline="0" dirty="0" smtClean="0">
                <a:solidFill>
                  <a:schemeClr val="tx1"/>
                </a:solidFill>
                <a:uFillTx/>
                <a:latin typeface="Trebuchet MS" panose="020B0603020202020204" pitchFamily="34" charset="0"/>
                <a:ea typeface="Microsoft YaHei"/>
              </a:rPr>
              <a:t>Je bent </a:t>
            </a:r>
            <a:r>
              <a:rPr lang="en-US" b="1" i="1" u="none" strike="noStrike" kern="1200" cap="none" spc="0" baseline="0" dirty="0" err="1" smtClean="0">
                <a:solidFill>
                  <a:schemeClr val="tx1"/>
                </a:solidFill>
                <a:uFillTx/>
                <a:latin typeface="Trebuchet MS" panose="020B0603020202020204" pitchFamily="34" charset="0"/>
                <a:ea typeface="Microsoft YaHei"/>
              </a:rPr>
              <a:t>klaar</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om</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oproepen</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te</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aanvaarden</a:t>
            </a:r>
            <a:endParaRPr lang="en-US" b="1" i="0" u="none" strike="noStrike" kern="1200" cap="none" spc="0" baseline="0" dirty="0">
              <a:solidFill>
                <a:schemeClr val="tx1"/>
              </a:solidFill>
              <a:uFillTx/>
              <a:latin typeface="Trebuchet MS" panose="020B0603020202020204" pitchFamily="34" charset="0"/>
              <a:ea typeface="Microsoft YaHei"/>
            </a:endParaRPr>
          </a:p>
        </p:txBody>
      </p:sp>
      <p:cxnSp>
        <p:nvCxnSpPr>
          <p:cNvPr id="11" name="Straight Arrow Connector 15"/>
          <p:cNvCxnSpPr/>
          <p:nvPr/>
        </p:nvCxnSpPr>
        <p:spPr>
          <a:xfrm>
            <a:off x="1843286" y="4138414"/>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fr-BE" dirty="0" err="1"/>
              <a:t>Uitloggen</a:t>
            </a:r>
            <a:endParaRPr lang="fr-BE" dirty="0"/>
          </a:p>
        </p:txBody>
      </p:sp>
      <p:sp>
        <p:nvSpPr>
          <p:cNvPr id="4" name="Footer Placeholder 3"/>
          <p:cNvSpPr>
            <a:spLocks noGrp="1"/>
          </p:cNvSpPr>
          <p:nvPr>
            <p:ph type="ftr" sz="quarter" idx="11"/>
          </p:nvPr>
        </p:nvSpPr>
        <p:spPr>
          <a:xfrm>
            <a:off x="3124200" y="6325089"/>
            <a:ext cx="2895600" cy="365125"/>
          </a:xfrm>
        </p:spPr>
        <p:txBody>
          <a:bodyPr/>
          <a:lstStyle/>
          <a:p>
            <a:pPr>
              <a:defRPr/>
            </a:pPr>
            <a:endParaRPr lang="fr-BE" sz="800" dirty="0" smtClean="0">
              <a:latin typeface="Trebuchet MS" panose="020B0603020202020204" pitchFamily="34" charset="0"/>
            </a:endParaRPr>
          </a:p>
          <a:p>
            <a:pPr>
              <a:defRPr/>
            </a:pPr>
            <a:r>
              <a:rPr lang="fr-BE" sz="800" dirty="0" smtClean="0">
                <a:latin typeface="Trebuchet MS" panose="020B0603020202020204" pitchFamily="34" charset="0"/>
              </a:rPr>
              <a:t>www.escaux.com</a:t>
            </a:r>
            <a:endParaRPr lang="fr-BE" sz="800" dirty="0">
              <a:latin typeface="Trebuchet MS" panose="020B0603020202020204" pitchFamily="34" charset="0"/>
            </a:endParaRPr>
          </a:p>
        </p:txBody>
      </p:sp>
      <p:pic>
        <p:nvPicPr>
          <p:cNvPr id="5" name="Picture 4"/>
          <p:cNvPicPr>
            <a:picLocks noChangeAspect="1"/>
          </p:cNvPicPr>
          <p:nvPr/>
        </p:nvPicPr>
        <p:blipFill>
          <a:blip r:embed="rId2" cstate="print"/>
          <a:srcRect/>
          <a:stretch>
            <a:fillRect/>
          </a:stretch>
        </p:blipFill>
        <p:spPr>
          <a:xfrm>
            <a:off x="667888" y="1223997"/>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442219" y="5334934"/>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384240"/>
            <a:ext cx="2533646" cy="638178"/>
          </a:xfrm>
          <a:prstGeom prst="rect">
            <a:avLst/>
          </a:prstGeom>
          <a:noFill/>
          <a:ln>
            <a:noFill/>
          </a:ln>
        </p:spPr>
      </p:pic>
      <p:cxnSp>
        <p:nvCxnSpPr>
          <p:cNvPr id="8" name="Straight Arrow Connector 8"/>
          <p:cNvCxnSpPr/>
          <p:nvPr/>
        </p:nvCxnSpPr>
        <p:spPr>
          <a:xfrm>
            <a:off x="1603986" y="2088096"/>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
        <p:nvSpPr>
          <p:cNvPr id="9" name="Text Box 22"/>
          <p:cNvSpPr txBox="1"/>
          <p:nvPr/>
        </p:nvSpPr>
        <p:spPr>
          <a:xfrm>
            <a:off x="3373020" y="1682659"/>
            <a:ext cx="5400601" cy="1202506"/>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0" u="none" strike="noStrike" kern="1200" cap="none" spc="0" baseline="0" dirty="0" err="1" smtClean="0">
                <a:solidFill>
                  <a:schemeClr val="tx1"/>
                </a:solidFill>
                <a:uFillTx/>
                <a:latin typeface="Trebuchet MS" panose="020B0603020202020204" pitchFamily="34" charset="0"/>
                <a:ea typeface="Microsoft YaHei"/>
              </a:rPr>
              <a:t>Stap</a:t>
            </a:r>
            <a:r>
              <a:rPr lang="en-US" b="1" i="0" u="none" strike="noStrike" kern="1200" cap="none" spc="0" baseline="0" dirty="0" smtClean="0">
                <a:solidFill>
                  <a:schemeClr val="tx1"/>
                </a:solidFill>
                <a:uFillTx/>
                <a:latin typeface="Trebuchet MS" panose="020B0603020202020204" pitchFamily="34" charset="0"/>
                <a:ea typeface="Microsoft YaHei"/>
              </a:rPr>
              <a:t> 2 – Log </a:t>
            </a:r>
            <a:r>
              <a:rPr lang="en-US" b="1" i="0" u="none" strike="noStrike" kern="1200" cap="none" spc="0" baseline="0" dirty="0" err="1" smtClean="0">
                <a:solidFill>
                  <a:schemeClr val="tx1"/>
                </a:solidFill>
                <a:uFillTx/>
                <a:latin typeface="Trebuchet MS" panose="020B0603020202020204" pitchFamily="34" charset="0"/>
                <a:ea typeface="Microsoft YaHei"/>
              </a:rPr>
              <a:t>uit</a:t>
            </a:r>
            <a:endParaRPr lang="en-US" b="1" i="0" u="none" strike="noStrike" kern="1200" cap="none" spc="0" baseline="0" dirty="0">
              <a:solidFill>
                <a:schemeClr val="tx1"/>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0" u="none" strike="noStrike" kern="1200" cap="none" spc="0" baseline="0" dirty="0" err="1" smtClean="0">
                <a:solidFill>
                  <a:schemeClr val="tx1"/>
                </a:solidFill>
                <a:uFillTx/>
                <a:latin typeface="Trebuchet MS" panose="020B0603020202020204" pitchFamily="34" charset="0"/>
                <a:ea typeface="Microsoft YaHei"/>
              </a:rPr>
              <a:t>Klik</a:t>
            </a:r>
            <a:r>
              <a:rPr lang="en-US" b="0" i="0" u="none" strike="noStrike" kern="1200" cap="none" spc="0" baseline="0" dirty="0" smtClean="0">
                <a:solidFill>
                  <a:schemeClr val="tx1"/>
                </a:solidFill>
                <a:uFillTx/>
                <a:latin typeface="Trebuchet MS" panose="020B0603020202020204" pitchFamily="34" charset="0"/>
                <a:ea typeface="Microsoft YaHei"/>
              </a:rPr>
              <a:t> op</a:t>
            </a:r>
            <a:r>
              <a:rPr lang="en-US" b="0" i="0" u="none" strike="noStrike" kern="1200" cap="none" spc="0" dirty="0" smtClean="0">
                <a:solidFill>
                  <a:schemeClr val="tx1"/>
                </a:solidFill>
                <a:uFillTx/>
                <a:latin typeface="Trebuchet MS" panose="020B0603020202020204" pitchFamily="34" charset="0"/>
                <a:ea typeface="Microsoft YaHei"/>
              </a:rPr>
              <a:t> de </a:t>
            </a:r>
            <a:r>
              <a:rPr lang="en-US" b="0" i="0" u="none" strike="noStrike" kern="1200" cap="none" spc="0" dirty="0" err="1" smtClean="0">
                <a:solidFill>
                  <a:schemeClr val="tx1"/>
                </a:solidFill>
                <a:uFillTx/>
                <a:latin typeface="Trebuchet MS" panose="020B0603020202020204" pitchFamily="34" charset="0"/>
                <a:ea typeface="Microsoft YaHei"/>
              </a:rPr>
              <a:t>groene</a:t>
            </a:r>
            <a:r>
              <a:rPr lang="en-US" b="0" i="0" u="none" strike="noStrike" kern="1200" cap="none" spc="0" dirty="0" smtClean="0">
                <a:solidFill>
                  <a:schemeClr val="tx1"/>
                </a:solidFill>
                <a:uFillTx/>
                <a:latin typeface="Trebuchet MS" panose="020B0603020202020204" pitchFamily="34" charset="0"/>
                <a:ea typeface="Microsoft YaHei"/>
              </a:rPr>
              <a:t> </a:t>
            </a:r>
            <a:r>
              <a:rPr lang="en-US" b="0" i="0" u="none" strike="noStrike" kern="1200" cap="none" spc="0" dirty="0" err="1" smtClean="0">
                <a:solidFill>
                  <a:schemeClr val="tx1"/>
                </a:solidFill>
                <a:uFillTx/>
                <a:latin typeface="Trebuchet MS" panose="020B0603020202020204" pitchFamily="34" charset="0"/>
                <a:ea typeface="Microsoft YaHei"/>
              </a:rPr>
              <a:t>knop</a:t>
            </a:r>
            <a:r>
              <a:rPr lang="en-US" b="0" i="0" u="none" strike="noStrike" kern="1200" cap="none" spc="0" dirty="0" smtClean="0">
                <a:solidFill>
                  <a:schemeClr val="tx1"/>
                </a:solidFill>
                <a:uFillTx/>
                <a:latin typeface="Trebuchet MS" panose="020B0603020202020204" pitchFamily="34" charset="0"/>
                <a:ea typeface="Microsoft YaHei"/>
              </a:rPr>
              <a:t> links</a:t>
            </a:r>
            <a:endParaRPr lang="en-US" b="0" i="0" u="none" strike="noStrike" kern="1200" cap="none" spc="0" baseline="0" dirty="0">
              <a:solidFill>
                <a:schemeClr val="tx1"/>
              </a:solidFill>
              <a:uFillTx/>
              <a:latin typeface="Trebuchet MS" panose="020B0603020202020204" pitchFamily="34" charset="0"/>
              <a:ea typeface="Microsoft YaHei"/>
            </a:endParaRPr>
          </a:p>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i="1" dirty="0" smtClean="0">
                <a:solidFill>
                  <a:schemeClr val="tx1"/>
                </a:solidFill>
                <a:latin typeface="Trebuchet MS" panose="020B0603020202020204" pitchFamily="34" charset="0"/>
                <a:ea typeface="Microsoft YaHei"/>
              </a:rPr>
              <a:t>Je bent nu </a:t>
            </a:r>
            <a:r>
              <a:rPr lang="en-US" i="1" dirty="0" err="1" smtClean="0">
                <a:solidFill>
                  <a:schemeClr val="tx1"/>
                </a:solidFill>
                <a:latin typeface="Trebuchet MS" panose="020B0603020202020204" pitchFamily="34" charset="0"/>
                <a:ea typeface="Microsoft YaHei"/>
              </a:rPr>
              <a:t>uit</a:t>
            </a:r>
            <a:r>
              <a:rPr lang="en-US" i="1" dirty="0" smtClean="0">
                <a:solidFill>
                  <a:schemeClr val="tx1"/>
                </a:solidFill>
                <a:latin typeface="Trebuchet MS" panose="020B0603020202020204" pitchFamily="34" charset="0"/>
                <a:ea typeface="Microsoft YaHei"/>
              </a:rPr>
              <a:t> </a:t>
            </a:r>
            <a:r>
              <a:rPr lang="en-US" i="1" dirty="0" err="1" smtClean="0">
                <a:solidFill>
                  <a:schemeClr val="tx1"/>
                </a:solidFill>
                <a:latin typeface="Trebuchet MS" panose="020B0603020202020204" pitchFamily="34" charset="0"/>
                <a:ea typeface="Microsoft YaHei"/>
              </a:rPr>
              <a:t>beide</a:t>
            </a:r>
            <a:r>
              <a:rPr lang="en-US" i="1" dirty="0" smtClean="0">
                <a:solidFill>
                  <a:schemeClr val="tx1"/>
                </a:solidFill>
                <a:latin typeface="Trebuchet MS" panose="020B0603020202020204" pitchFamily="34" charset="0"/>
                <a:ea typeface="Microsoft YaHei"/>
              </a:rPr>
              <a:t> queues </a:t>
            </a:r>
            <a:r>
              <a:rPr lang="en-US" i="1" dirty="0" err="1" smtClean="0">
                <a:solidFill>
                  <a:schemeClr val="tx1"/>
                </a:solidFill>
                <a:latin typeface="Trebuchet MS" panose="020B0603020202020204" pitchFamily="34" charset="0"/>
                <a:ea typeface="Microsoft YaHei"/>
              </a:rPr>
              <a:t>uitgelogd</a:t>
            </a:r>
            <a:r>
              <a:rPr lang="en-US" b="0" i="1" u="none" strike="noStrike" kern="1200" cap="none" spc="0" dirty="0" smtClean="0">
                <a:solidFill>
                  <a:schemeClr val="tx1"/>
                </a:solidFill>
                <a:uFillTx/>
                <a:latin typeface="Trebuchet MS" panose="020B0603020202020204" pitchFamily="34" charset="0"/>
                <a:ea typeface="Microsoft YaHei"/>
              </a:rPr>
              <a:t/>
            </a:r>
            <a:br>
              <a:rPr lang="en-US" b="0" i="1" u="none" strike="noStrike" kern="1200" cap="none" spc="0" dirty="0" smtClean="0">
                <a:solidFill>
                  <a:schemeClr val="tx1"/>
                </a:solidFill>
                <a:uFillTx/>
                <a:latin typeface="Trebuchet MS" panose="020B0603020202020204" pitchFamily="34" charset="0"/>
                <a:ea typeface="Microsoft YaHei"/>
              </a:rPr>
            </a:br>
            <a:r>
              <a:rPr lang="en-US" b="1" i="1" kern="0" dirty="0" smtClean="0">
                <a:solidFill>
                  <a:schemeClr val="tx1"/>
                </a:solidFill>
                <a:latin typeface="Trebuchet MS" panose="020B0603020202020204" pitchFamily="34" charset="0"/>
                <a:ea typeface="Microsoft YaHei"/>
              </a:rPr>
              <a:t>J</a:t>
            </a:r>
            <a:r>
              <a:rPr lang="en-US" b="1" i="1" dirty="0" smtClean="0">
                <a:solidFill>
                  <a:schemeClr val="tx1"/>
                </a:solidFill>
                <a:latin typeface="Trebuchet MS" panose="020B0603020202020204" pitchFamily="34" charset="0"/>
                <a:ea typeface="Microsoft YaHei"/>
              </a:rPr>
              <a:t>e </a:t>
            </a:r>
            <a:r>
              <a:rPr lang="en-US" b="1" i="1" dirty="0" err="1" smtClean="0">
                <a:solidFill>
                  <a:schemeClr val="tx1"/>
                </a:solidFill>
                <a:latin typeface="Trebuchet MS" panose="020B0603020202020204" pitchFamily="34" charset="0"/>
                <a:ea typeface="Microsoft YaHei"/>
              </a:rPr>
              <a:t>zal</a:t>
            </a:r>
            <a:r>
              <a:rPr lang="en-US" b="1" i="1" dirty="0" smtClean="0">
                <a:solidFill>
                  <a:schemeClr val="tx1"/>
                </a:solidFill>
                <a:latin typeface="Trebuchet MS" panose="020B0603020202020204" pitchFamily="34" charset="0"/>
                <a:ea typeface="Microsoft YaHei"/>
              </a:rPr>
              <a:t> </a:t>
            </a:r>
            <a:r>
              <a:rPr lang="en-US" b="1" i="1" dirty="0" err="1" smtClean="0">
                <a:solidFill>
                  <a:schemeClr val="tx1"/>
                </a:solidFill>
                <a:latin typeface="Trebuchet MS" panose="020B0603020202020204" pitchFamily="34" charset="0"/>
                <a:ea typeface="Microsoft YaHei"/>
              </a:rPr>
              <a:t>geen</a:t>
            </a:r>
            <a:r>
              <a:rPr lang="en-US" b="1" i="1" dirty="0" smtClean="0">
                <a:solidFill>
                  <a:schemeClr val="tx1"/>
                </a:solidFill>
                <a:latin typeface="Trebuchet MS" panose="020B0603020202020204" pitchFamily="34" charset="0"/>
                <a:ea typeface="Microsoft YaHei"/>
              </a:rPr>
              <a:t> </a:t>
            </a:r>
            <a:r>
              <a:rPr lang="en-US" b="1" i="1" dirty="0" err="1" smtClean="0">
                <a:solidFill>
                  <a:schemeClr val="tx1"/>
                </a:solidFill>
                <a:latin typeface="Trebuchet MS" panose="020B0603020202020204" pitchFamily="34" charset="0"/>
                <a:ea typeface="Microsoft YaHei"/>
              </a:rPr>
              <a:t>oproepen</a:t>
            </a:r>
            <a:r>
              <a:rPr lang="en-US" b="1" i="1" dirty="0" smtClean="0">
                <a:solidFill>
                  <a:schemeClr val="tx1"/>
                </a:solidFill>
                <a:latin typeface="Trebuchet MS" panose="020B0603020202020204" pitchFamily="34" charset="0"/>
                <a:ea typeface="Microsoft YaHei"/>
              </a:rPr>
              <a:t> </a:t>
            </a:r>
            <a:r>
              <a:rPr lang="en-US" b="1" i="1" dirty="0" err="1" smtClean="0">
                <a:solidFill>
                  <a:schemeClr val="tx1"/>
                </a:solidFill>
                <a:latin typeface="Trebuchet MS" panose="020B0603020202020204" pitchFamily="34" charset="0"/>
                <a:ea typeface="Microsoft YaHei"/>
              </a:rPr>
              <a:t>meer</a:t>
            </a:r>
            <a:r>
              <a:rPr lang="en-US" b="1" i="1" dirty="0" smtClean="0">
                <a:solidFill>
                  <a:schemeClr val="tx1"/>
                </a:solidFill>
                <a:latin typeface="Trebuchet MS" panose="020B0603020202020204" pitchFamily="34" charset="0"/>
                <a:ea typeface="Microsoft YaHei"/>
              </a:rPr>
              <a:t> </a:t>
            </a:r>
            <a:r>
              <a:rPr lang="en-US" b="1" i="1" dirty="0" err="1" smtClean="0">
                <a:solidFill>
                  <a:schemeClr val="tx1"/>
                </a:solidFill>
                <a:latin typeface="Trebuchet MS" panose="020B0603020202020204" pitchFamily="34" charset="0"/>
                <a:ea typeface="Microsoft YaHei"/>
              </a:rPr>
              <a:t>ontvangen</a:t>
            </a:r>
            <a:endParaRPr lang="en-US" b="0" i="1" u="none" strike="noStrike" kern="1200" cap="none" spc="0" baseline="0" dirty="0">
              <a:solidFill>
                <a:schemeClr val="tx1"/>
              </a:solidFill>
              <a:uFillTx/>
              <a:latin typeface="Trebuchet MS" panose="020B0603020202020204" pitchFamily="34" charset="0"/>
              <a:ea typeface="Microsoft YaHei"/>
            </a:endParaRPr>
          </a:p>
        </p:txBody>
      </p:sp>
      <p:sp>
        <p:nvSpPr>
          <p:cNvPr id="10" name="Text Box 22"/>
          <p:cNvSpPr txBox="1"/>
          <p:nvPr/>
        </p:nvSpPr>
        <p:spPr>
          <a:xfrm>
            <a:off x="4447312" y="3680431"/>
            <a:ext cx="4447308" cy="2310501"/>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0" u="none" strike="noStrike" kern="1200" cap="none" spc="0" baseline="0" dirty="0" err="1" smtClean="0">
                <a:solidFill>
                  <a:schemeClr val="tx1"/>
                </a:solidFill>
                <a:uFillTx/>
                <a:latin typeface="Trebuchet MS" panose="020B0603020202020204" pitchFamily="34" charset="0"/>
                <a:ea typeface="Microsoft YaHei"/>
              </a:rPr>
              <a:t>Stap</a:t>
            </a:r>
            <a:r>
              <a:rPr lang="en-US" b="1" i="0" u="none" strike="noStrike" kern="1200" cap="none" spc="0" baseline="0" dirty="0" smtClean="0">
                <a:solidFill>
                  <a:schemeClr val="tx1"/>
                </a:solidFill>
                <a:uFillTx/>
                <a:latin typeface="Trebuchet MS" panose="020B0603020202020204" pitchFamily="34" charset="0"/>
                <a:ea typeface="Microsoft YaHei"/>
              </a:rPr>
              <a:t> 1 –</a:t>
            </a:r>
            <a:r>
              <a:rPr lang="en-US" b="1" i="0" u="none" strike="noStrike" kern="1200" cap="none" spc="0" dirty="0" smtClean="0">
                <a:solidFill>
                  <a:schemeClr val="tx1"/>
                </a:solidFill>
                <a:uFillTx/>
                <a:latin typeface="Trebuchet MS" panose="020B0603020202020204" pitchFamily="34" charset="0"/>
                <a:ea typeface="Microsoft YaHei"/>
              </a:rPr>
              <a:t> </a:t>
            </a:r>
            <a:r>
              <a:rPr lang="en-US" b="1" i="0" u="none" strike="noStrike" kern="1200" cap="none" spc="0" dirty="0" err="1" smtClean="0">
                <a:solidFill>
                  <a:schemeClr val="tx1"/>
                </a:solidFill>
                <a:uFillTx/>
                <a:latin typeface="Trebuchet MS" panose="020B0603020202020204" pitchFamily="34" charset="0"/>
                <a:ea typeface="Microsoft YaHei"/>
              </a:rPr>
              <a:t>Pauzeer</a:t>
            </a:r>
            <a:endParaRPr lang="en-US" b="1" i="0" u="none" strike="noStrike" kern="1200" cap="none" spc="0" baseline="0" dirty="0">
              <a:solidFill>
                <a:schemeClr val="tx1"/>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0" u="none" strike="noStrike" kern="1200" cap="none" spc="0" baseline="0" dirty="0" err="1" smtClean="0">
                <a:solidFill>
                  <a:schemeClr val="tx1"/>
                </a:solidFill>
                <a:uFillTx/>
                <a:latin typeface="Trebuchet MS" panose="020B0603020202020204" pitchFamily="34" charset="0"/>
                <a:ea typeface="Microsoft YaHei"/>
              </a:rPr>
              <a:t>Klik</a:t>
            </a:r>
            <a:r>
              <a:rPr lang="en-US" b="0" i="0" u="none" strike="noStrike" kern="1200" cap="none" spc="0" baseline="0" dirty="0" smtClean="0">
                <a:solidFill>
                  <a:schemeClr val="tx1"/>
                </a:solidFill>
                <a:uFillTx/>
                <a:latin typeface="Trebuchet MS" panose="020B0603020202020204" pitchFamily="34" charset="0"/>
                <a:ea typeface="Microsoft YaHei"/>
              </a:rPr>
              <a:t> op de </a:t>
            </a:r>
            <a:r>
              <a:rPr lang="en-US" b="0" i="0" u="none" strike="noStrike" kern="1200" cap="none" spc="0" baseline="0" dirty="0" err="1" smtClean="0">
                <a:solidFill>
                  <a:schemeClr val="tx1"/>
                </a:solidFill>
                <a:uFillTx/>
                <a:latin typeface="Trebuchet MS" panose="020B0603020202020204" pitchFamily="34" charset="0"/>
                <a:ea typeface="Microsoft YaHei"/>
              </a:rPr>
              <a:t>groene</a:t>
            </a:r>
            <a:r>
              <a:rPr lang="en-US" b="0" i="0" u="none" strike="noStrike" kern="1200" cap="none" spc="0" baseline="0" dirty="0" smtClean="0">
                <a:solidFill>
                  <a:schemeClr val="tx1"/>
                </a:solidFill>
                <a:uFillTx/>
                <a:latin typeface="Trebuchet MS" panose="020B0603020202020204" pitchFamily="34" charset="0"/>
                <a:ea typeface="Microsoft YaHei"/>
              </a:rPr>
              <a:t> </a:t>
            </a:r>
            <a:r>
              <a:rPr lang="en-US" b="0" i="0" u="none" strike="noStrike" kern="1200" cap="none" spc="0" baseline="0" dirty="0" err="1" smtClean="0">
                <a:solidFill>
                  <a:schemeClr val="tx1"/>
                </a:solidFill>
                <a:uFillTx/>
                <a:latin typeface="Trebuchet MS" panose="020B0603020202020204" pitchFamily="34" charset="0"/>
                <a:ea typeface="Microsoft YaHei"/>
              </a:rPr>
              <a:t>knop</a:t>
            </a:r>
            <a:r>
              <a:rPr lang="en-US" b="0" i="0" u="none" strike="noStrike" kern="1200" cap="none" spc="0" baseline="0" dirty="0" smtClean="0">
                <a:solidFill>
                  <a:schemeClr val="tx1"/>
                </a:solidFill>
                <a:uFillTx/>
                <a:latin typeface="Trebuchet MS" panose="020B0603020202020204" pitchFamily="34" charset="0"/>
                <a:ea typeface="Microsoft YaHei"/>
              </a:rPr>
              <a:t> </a:t>
            </a:r>
            <a:r>
              <a:rPr lang="en-US" b="0" i="0" u="none" strike="noStrike" kern="1200" cap="none" spc="0" baseline="0" dirty="0" err="1" smtClean="0">
                <a:solidFill>
                  <a:schemeClr val="tx1"/>
                </a:solidFill>
                <a:uFillTx/>
                <a:latin typeface="Trebuchet MS" panose="020B0603020202020204" pitchFamily="34" charset="0"/>
                <a:ea typeface="Microsoft YaHei"/>
              </a:rPr>
              <a:t>rechts</a:t>
            </a:r>
            <a:endParaRPr lang="en-US" b="0" i="0" u="none" strike="noStrike" kern="1200" cap="none" spc="0" baseline="0" dirty="0" smtClean="0">
              <a:solidFill>
                <a:schemeClr val="tx1"/>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i="1" dirty="0" smtClean="0">
                <a:solidFill>
                  <a:schemeClr val="tx1"/>
                </a:solidFill>
                <a:latin typeface="Trebuchet MS" panose="020B0603020202020204" pitchFamily="34" charset="0"/>
                <a:ea typeface="Microsoft YaHei"/>
              </a:rPr>
              <a:t>Je bent nu </a:t>
            </a:r>
            <a:r>
              <a:rPr lang="en-US" i="1" dirty="0" err="1" smtClean="0">
                <a:solidFill>
                  <a:schemeClr val="tx1"/>
                </a:solidFill>
                <a:latin typeface="Trebuchet MS" panose="020B0603020202020204" pitchFamily="34" charset="0"/>
                <a:ea typeface="Microsoft YaHei"/>
              </a:rPr>
              <a:t>gepauzeerd</a:t>
            </a:r>
            <a:r>
              <a:rPr lang="en-US" i="1" dirty="0" smtClean="0">
                <a:solidFill>
                  <a:schemeClr val="tx1"/>
                </a:solidFill>
                <a:latin typeface="Trebuchet MS" panose="020B0603020202020204" pitchFamily="34" charset="0"/>
                <a:ea typeface="Microsoft YaHei"/>
              </a:rPr>
              <a:t> in de </a:t>
            </a:r>
            <a:r>
              <a:rPr lang="en-US" i="1" dirty="0" err="1" smtClean="0">
                <a:solidFill>
                  <a:schemeClr val="tx1"/>
                </a:solidFill>
                <a:latin typeface="Trebuchet MS" panose="020B0603020202020204" pitchFamily="34" charset="0"/>
                <a:ea typeface="Microsoft YaHei"/>
              </a:rPr>
              <a:t>algemene</a:t>
            </a:r>
            <a:r>
              <a:rPr lang="en-US" i="1" dirty="0" smtClean="0">
                <a:solidFill>
                  <a:schemeClr val="tx1"/>
                </a:solidFill>
                <a:latin typeface="Trebuchet MS" panose="020B0603020202020204" pitchFamily="34" charset="0"/>
                <a:ea typeface="Microsoft YaHei"/>
              </a:rPr>
              <a:t> queue en </a:t>
            </a:r>
            <a:r>
              <a:rPr lang="en-US" i="1" dirty="0" err="1" smtClean="0">
                <a:solidFill>
                  <a:schemeClr val="tx1"/>
                </a:solidFill>
                <a:latin typeface="Trebuchet MS" panose="020B0603020202020204" pitchFamily="34" charset="0"/>
                <a:ea typeface="Microsoft YaHei"/>
              </a:rPr>
              <a:t>nog</a:t>
            </a:r>
            <a:r>
              <a:rPr lang="en-US" i="1" dirty="0" smtClean="0">
                <a:solidFill>
                  <a:schemeClr val="tx1"/>
                </a:solidFill>
                <a:latin typeface="Trebuchet MS" panose="020B0603020202020204" pitchFamily="34" charset="0"/>
                <a:ea typeface="Microsoft YaHei"/>
              </a:rPr>
              <a:t> steeds </a:t>
            </a:r>
            <a:r>
              <a:rPr lang="en-US" i="1" dirty="0" err="1" smtClean="0">
                <a:solidFill>
                  <a:schemeClr val="tx1"/>
                </a:solidFill>
                <a:latin typeface="Trebuchet MS" panose="020B0603020202020204" pitchFamily="34" charset="0"/>
                <a:ea typeface="Microsoft YaHei"/>
              </a:rPr>
              <a:t>ingelogd</a:t>
            </a:r>
            <a:r>
              <a:rPr lang="en-US" i="1" dirty="0" smtClean="0">
                <a:solidFill>
                  <a:schemeClr val="tx1"/>
                </a:solidFill>
                <a:latin typeface="Trebuchet MS" panose="020B0603020202020204" pitchFamily="34" charset="0"/>
                <a:ea typeface="Microsoft YaHei"/>
              </a:rPr>
              <a:t> in je </a:t>
            </a:r>
            <a:r>
              <a:rPr lang="en-US" i="1" dirty="0" err="1" smtClean="0">
                <a:solidFill>
                  <a:schemeClr val="tx1"/>
                </a:solidFill>
                <a:latin typeface="Trebuchet MS" panose="020B0603020202020204" pitchFamily="34" charset="0"/>
                <a:ea typeface="Microsoft YaHei"/>
              </a:rPr>
              <a:t>persoonlijke</a:t>
            </a:r>
            <a:r>
              <a:rPr lang="en-US" i="1" dirty="0" smtClean="0">
                <a:solidFill>
                  <a:schemeClr val="tx1"/>
                </a:solidFill>
                <a:latin typeface="Trebuchet MS" panose="020B0603020202020204" pitchFamily="34" charset="0"/>
                <a:ea typeface="Microsoft YaHei"/>
              </a:rPr>
              <a:t> queue</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1" u="none" strike="noStrike" kern="1200" cap="none" spc="0" baseline="0" dirty="0" smtClean="0">
                <a:solidFill>
                  <a:schemeClr val="tx1"/>
                </a:solidFill>
                <a:uFillTx/>
                <a:latin typeface="Trebuchet MS" panose="020B0603020202020204" pitchFamily="34" charset="0"/>
                <a:ea typeface="Microsoft YaHei"/>
              </a:rPr>
              <a:t>Je </a:t>
            </a:r>
            <a:r>
              <a:rPr lang="en-US" b="1" i="1" u="none" strike="noStrike" kern="1200" cap="none" spc="0" baseline="0" dirty="0" err="1" smtClean="0">
                <a:solidFill>
                  <a:schemeClr val="tx1"/>
                </a:solidFill>
                <a:uFillTx/>
                <a:latin typeface="Trebuchet MS" panose="020B0603020202020204" pitchFamily="34" charset="0"/>
                <a:ea typeface="Microsoft YaHei"/>
              </a:rPr>
              <a:t>kan</a:t>
            </a:r>
            <a:r>
              <a:rPr lang="en-US" b="1" i="1" u="none" strike="noStrike" kern="1200" cap="none" spc="0" baseline="0" dirty="0" smtClean="0">
                <a:solidFill>
                  <a:schemeClr val="tx1"/>
                </a:solidFill>
                <a:uFillTx/>
                <a:latin typeface="Trebuchet MS" panose="020B0603020202020204" pitchFamily="34" charset="0"/>
                <a:ea typeface="Microsoft YaHei"/>
              </a:rPr>
              <a:t> je </a:t>
            </a:r>
            <a:r>
              <a:rPr lang="en-US" b="1" i="1" u="none" strike="noStrike" kern="1200" cap="none" spc="0" baseline="0" dirty="0" err="1" smtClean="0">
                <a:solidFill>
                  <a:schemeClr val="tx1"/>
                </a:solidFill>
                <a:uFillTx/>
                <a:latin typeface="Trebuchet MS" panose="020B0603020202020204" pitchFamily="34" charset="0"/>
                <a:ea typeface="Microsoft YaHei"/>
              </a:rPr>
              <a:t>lopende</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gesprekken</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afwerken</a:t>
            </a:r>
            <a:r>
              <a:rPr lang="en-US" b="1" i="1" u="none" strike="noStrike" kern="1200" cap="none" spc="0" baseline="0" dirty="0" smtClean="0">
                <a:solidFill>
                  <a:schemeClr val="tx1"/>
                </a:solidFill>
                <a:uFillTx/>
                <a:latin typeface="Trebuchet MS" panose="020B0603020202020204" pitchFamily="34" charset="0"/>
                <a:ea typeface="Microsoft YaHei"/>
              </a:rPr>
              <a:t> en </a:t>
            </a:r>
            <a:r>
              <a:rPr lang="en-US" b="1" i="1" u="none" strike="noStrike" kern="1200" cap="none" spc="0" baseline="0" dirty="0" err="1" smtClean="0">
                <a:solidFill>
                  <a:schemeClr val="tx1"/>
                </a:solidFill>
                <a:uFillTx/>
                <a:latin typeface="Trebuchet MS" panose="020B0603020202020204" pitchFamily="34" charset="0"/>
                <a:ea typeface="Microsoft YaHei"/>
              </a:rPr>
              <a:t>nog</a:t>
            </a:r>
            <a:r>
              <a:rPr lang="en-US" b="1" i="1" u="none" strike="noStrike" kern="1200" cap="none" spc="0" baseline="0" dirty="0" smtClean="0">
                <a:solidFill>
                  <a:schemeClr val="tx1"/>
                </a:solidFill>
                <a:uFillTx/>
                <a:latin typeface="Trebuchet MS" panose="020B0603020202020204" pitchFamily="34" charset="0"/>
                <a:ea typeface="Microsoft YaHei"/>
              </a:rPr>
              <a:t> steeds </a:t>
            </a:r>
            <a:r>
              <a:rPr lang="en-US" b="1" i="1" u="none" strike="noStrike" kern="1200" cap="none" spc="0" baseline="0" dirty="0" err="1" smtClean="0">
                <a:solidFill>
                  <a:schemeClr val="tx1"/>
                </a:solidFill>
                <a:uFillTx/>
                <a:latin typeface="Trebuchet MS" panose="020B0603020202020204" pitchFamily="34" charset="0"/>
                <a:ea typeface="Microsoft YaHei"/>
              </a:rPr>
              <a:t>persoonlijke</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oproepen</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ontvangen</a:t>
            </a:r>
            <a:endParaRPr lang="en-US" b="1" i="0" u="none" strike="noStrike" kern="1200" cap="none" spc="0" baseline="0" dirty="0">
              <a:solidFill>
                <a:schemeClr val="tx1"/>
              </a:solidFill>
              <a:uFillTx/>
              <a:latin typeface="Trebuchet MS" panose="020B0603020202020204" pitchFamily="34" charset="0"/>
              <a:ea typeface="Microsoft YaHei"/>
            </a:endParaRPr>
          </a:p>
        </p:txBody>
      </p:sp>
      <p:cxnSp>
        <p:nvCxnSpPr>
          <p:cNvPr id="11" name="Straight Arrow Connector 15"/>
          <p:cNvCxnSpPr/>
          <p:nvPr/>
        </p:nvCxnSpPr>
        <p:spPr>
          <a:xfrm>
            <a:off x="1790692" y="4110877"/>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Applicatie afsluiten</a:t>
            </a:r>
          </a:p>
        </p:txBody>
      </p:sp>
      <p:sp>
        <p:nvSpPr>
          <p:cNvPr id="16388" name="Rectangle 2"/>
          <p:cNvSpPr>
            <a:spLocks noGrp="1" noChangeArrowheads="1"/>
          </p:cNvSpPr>
          <p:nvPr>
            <p:ph idx="1"/>
          </p:nvPr>
        </p:nvSpPr>
        <p:spPr>
          <a:xfrm>
            <a:off x="457200" y="1214422"/>
            <a:ext cx="8223337"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000" dirty="0" smtClean="0"/>
              <a:t>Het is aangeraden om uit te loggen voor de applicatie uit te schakelen. Als je probeert uit te loggen waneer je gepauseerd bent zal er een waarschuwing verschijnen.</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000" dirty="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00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000" dirty="0" smtClean="0"/>
              <a:t>Als je toch probeert af te sluiten, zal de applicatie proberen om eerst uit te loggen, maar het is aangeraden om eerst zelf uit te loggen.</a:t>
            </a:r>
          </a:p>
        </p:txBody>
      </p:sp>
      <p:sp>
        <p:nvSpPr>
          <p:cNvPr id="9" name="Footer Placeholder 3"/>
          <p:cNvSpPr>
            <a:spLocks noGrp="1"/>
          </p:cNvSpPr>
          <p:nvPr>
            <p:ph type="ftr" sz="quarter" idx="11"/>
          </p:nvPr>
        </p:nvSpPr>
        <p:spPr/>
        <p:txBody>
          <a:bodyPr/>
          <a:lstStyle/>
          <a:p>
            <a:pPr>
              <a:defRPr/>
            </a:pPr>
            <a:endParaRPr lang="fr-BE"/>
          </a:p>
          <a:p>
            <a:pPr>
              <a:defRPr/>
            </a:pPr>
            <a:r>
              <a:rPr lang="fr-BE"/>
              <a:t>www.escaux.com</a:t>
            </a:r>
          </a:p>
        </p:txBody>
      </p:sp>
      <p:pic>
        <p:nvPicPr>
          <p:cNvPr id="102405" name="Picture 5"/>
          <p:cNvPicPr>
            <a:picLocks noChangeAspect="1" noChangeArrowheads="1"/>
          </p:cNvPicPr>
          <p:nvPr/>
        </p:nvPicPr>
        <p:blipFill>
          <a:blip r:embed="rId3" cstate="print"/>
          <a:srcRect/>
          <a:stretch>
            <a:fillRect/>
          </a:stretch>
        </p:blipFill>
        <p:spPr bwMode="auto">
          <a:xfrm>
            <a:off x="3819596" y="4593281"/>
            <a:ext cx="3451604" cy="1367194"/>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1114860" y="4652347"/>
            <a:ext cx="1295400" cy="781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6080</TotalTime>
  <Words>2695</Words>
  <Application>Microsoft Office PowerPoint</Application>
  <PresentationFormat>On-screen Show (4:3)</PresentationFormat>
  <Paragraphs>567</Paragraphs>
  <Slides>65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Microsoft YaHei</vt:lpstr>
      <vt:lpstr>Arial</vt:lpstr>
      <vt:lpstr>Calibri</vt:lpstr>
      <vt:lpstr>Lucida Sans Unicode</vt:lpstr>
      <vt:lpstr>Times New Roman</vt:lpstr>
      <vt:lpstr>Trebuchet MS</vt:lpstr>
      <vt:lpstr>Wingdings</vt:lpstr>
      <vt:lpstr>Office Theme</vt:lpstr>
      <vt:lpstr>net.Console 3.8</vt:lpstr>
      <vt:lpstr>Inhoud</vt:lpstr>
      <vt:lpstr>Uw werkplaats</vt:lpstr>
      <vt:lpstr>Starten, inloggen, uitloggen</vt:lpstr>
      <vt:lpstr>Aanmelden en inloggen</vt:lpstr>
      <vt:lpstr>Inloggen &amp; uitloggen</vt:lpstr>
      <vt:lpstr>Inloggen</vt:lpstr>
      <vt:lpstr>Uitloggen</vt:lpstr>
      <vt:lpstr>Applicatie afsluiten</vt:lpstr>
      <vt:lpstr>PowerPoint Presentation</vt:lpstr>
      <vt:lpstr>Indeling van het scherm – X900</vt:lpstr>
      <vt:lpstr>Indeling van het scherm – X700</vt:lpstr>
      <vt:lpstr>Linkervenster</vt:lpstr>
      <vt:lpstr>Rechtervenster</vt:lpstr>
      <vt:lpstr>Telefoon status en snelkeuzetoetsen</vt:lpstr>
      <vt:lpstr>Web component focus</vt:lpstr>
      <vt:lpstr>Mini-werkbalk</vt:lpstr>
      <vt:lpstr>Controle gebied</vt:lpstr>
      <vt:lpstr>Controle gebied</vt:lpstr>
      <vt:lpstr>Lijn status gebied</vt:lpstr>
      <vt:lpstr>Supervisie gebied</vt:lpstr>
      <vt:lpstr>Supervisie gebied</vt:lpstr>
      <vt:lpstr>Contacten</vt:lpstr>
      <vt:lpstr>Contacten</vt:lpstr>
      <vt:lpstr>Weergave aanpassen</vt:lpstr>
      <vt:lpstr>Oproep historiek</vt:lpstr>
      <vt:lpstr>Andere net.Console gebruikers</vt:lpstr>
      <vt:lpstr>Antwoordapparaat</vt:lpstr>
      <vt:lpstr>PowerPoint Presentation</vt:lpstr>
      <vt:lpstr>Een oproep beantwoorden</vt:lpstr>
      <vt:lpstr>Een oproep afsluiten</vt:lpstr>
      <vt:lpstr>Oproep opzetten</vt:lpstr>
      <vt:lpstr>In wacht zetten en terugnemen</vt:lpstr>
      <vt:lpstr>Doorschakelen zonder consultatie</vt:lpstr>
      <vt:lpstr>Doorschakeling zonder consultatie naar bezet nummer</vt:lpstr>
      <vt:lpstr>Doorschakeling met consultatie (1)</vt:lpstr>
      <vt:lpstr>Doorschakeling met consultatie (2)</vt:lpstr>
      <vt:lpstr>Doorschakeling met consultatie (3)</vt:lpstr>
      <vt:lpstr>Doorschakeling met consultatie (4)</vt:lpstr>
      <vt:lpstr>Oproep terugnemen</vt:lpstr>
      <vt:lpstr>Automatisch terugnemen van een oproep</vt:lpstr>
      <vt:lpstr>Een oproep parkeren</vt:lpstr>
      <vt:lpstr>Een oproep koppelen</vt:lpstr>
      <vt:lpstr>Informatie over oproep toevoegen</vt:lpstr>
      <vt:lpstr>PowerPoint Presentation</vt:lpstr>
      <vt:lpstr>Gericht parkeren</vt:lpstr>
      <vt:lpstr>Gericht parkeren opnemen</vt:lpstr>
      <vt:lpstr>Omzetten van een doorschakeling met consultatie in kamperen</vt:lpstr>
      <vt:lpstr>Een oproep ketenen</vt:lpstr>
      <vt:lpstr>Een oproep ketenen</vt:lpstr>
      <vt:lpstr>PowerPoint Presentation</vt:lpstr>
      <vt:lpstr>Voorkeuren scherm</vt:lpstr>
      <vt:lpstr>Algemeen</vt:lpstr>
      <vt:lpstr>Snelkeuzetoetsen</vt:lpstr>
      <vt:lpstr>Snel bellen</vt:lpstr>
      <vt:lpstr>Snelkeuzetoetsen en telefoon status</vt:lpstr>
      <vt:lpstr>Lettertype</vt:lpstr>
      <vt:lpstr>Contact zoekvelden</vt:lpstr>
      <vt:lpstr>Voicemail opties</vt:lpstr>
      <vt:lpstr>PowerPoint Presentation</vt:lpstr>
      <vt:lpstr>Niet kunnen inloggen</vt:lpstr>
      <vt:lpstr>Geen controle knoppen</vt:lpstr>
      <vt:lpstr>Een probleem melden</vt:lpstr>
      <vt:lpstr>Redundante uitvoering</vt:lpstr>
      <vt:lpstr>Redundante uitvoering</vt:lpstr>
    </vt:vector>
  </TitlesOfParts>
  <Company>Escaux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cae</cp:lastModifiedBy>
  <cp:revision>375</cp:revision>
  <dcterms:created xsi:type="dcterms:W3CDTF">2010-09-13T08:39:47Z</dcterms:created>
  <dcterms:modified xsi:type="dcterms:W3CDTF">2016-03-30T13:08:55Z</dcterms:modified>
</cp:coreProperties>
</file>